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media/image1.jpeg" ContentType="image/jpeg"/>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media/image2.jpeg" ContentType="image/jpeg"/>
  <Override PartName="/ppt/media/image3.jpeg" ContentType="image/jpeg"/>
  <Override PartName="/ppt/media/image4.jpeg" ContentType="image/jpeg"/>
  <Override PartName="/ppt/media/image5.jpeg" ContentType="image/jpeg"/>
  <Override PartName="/ppt/media/image6.jpeg" ContentType="image/jpeg"/>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media/image7.jpeg" ContentType="image/jpeg"/>
  <Override PartName="/ppt/media/image8.jpeg" ContentType="image/jpeg"/>
  <Override PartName="/ppt/media/image9.jpeg" ContentType="image/jpeg"/>
  <Override PartName="/ppt/media/image10.jpeg" ContentType="image/jpeg"/>
  <Override PartName="/ppt/media/image11.jpeg" ContentType="image/jpeg"/>
  <Override PartName="/ppt/media/image12.jpeg" ContentType="image/jpeg"/>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Types>
</file>

<file path=_rels/.rels><?xml version="1.0" encoding="UTF-8" standalone="yes"?><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457200" rtl="0" fontAlgn="auto" latinLnBrk="0" hangingPunct="0">
      <a:lnSpc>
        <a:spcPct val="100000"/>
      </a:lnSpc>
      <a:spcBef>
        <a:spcPts val="0"/>
      </a:spcBef>
      <a:spcAft>
        <a:spcPts val="0"/>
      </a:spcAft>
      <a:buClrTx/>
      <a:buSzTx/>
      <a:buFontTx/>
      <a:buNone/>
      <a:tabLst/>
      <a:defRPr b="0" baseline="0" cap="none" i="0" spc="0" strike="noStrike" sz="1600" u="none" kumimoji="0" normalizeH="0">
        <a:ln>
          <a:noFill/>
        </a:ln>
        <a:solidFill>
          <a:srgbClr val="FFFFFF"/>
        </a:solidFill>
        <a:effectLst/>
        <a:uFillTx/>
        <a:latin typeface="Avenir Medium"/>
        <a:ea typeface="Avenir Medium"/>
        <a:cs typeface="Avenir Medium"/>
        <a:sym typeface="Avenir Medium"/>
      </a:defRPr>
    </a:lvl1pPr>
    <a:lvl2pPr marL="0" marR="0" indent="228600" algn="ctr" defTabSz="457200" rtl="0" fontAlgn="auto" latinLnBrk="0" hangingPunct="0">
      <a:lnSpc>
        <a:spcPct val="100000"/>
      </a:lnSpc>
      <a:spcBef>
        <a:spcPts val="0"/>
      </a:spcBef>
      <a:spcAft>
        <a:spcPts val="0"/>
      </a:spcAft>
      <a:buClrTx/>
      <a:buSzTx/>
      <a:buFontTx/>
      <a:buNone/>
      <a:tabLst/>
      <a:defRPr b="0" baseline="0" cap="none" i="0" spc="0" strike="noStrike" sz="1600" u="none" kumimoji="0" normalizeH="0">
        <a:ln>
          <a:noFill/>
        </a:ln>
        <a:solidFill>
          <a:srgbClr val="FFFFFF"/>
        </a:solidFill>
        <a:effectLst/>
        <a:uFillTx/>
        <a:latin typeface="Avenir Medium"/>
        <a:ea typeface="Avenir Medium"/>
        <a:cs typeface="Avenir Medium"/>
        <a:sym typeface="Avenir Medium"/>
      </a:defRPr>
    </a:lvl2pPr>
    <a:lvl3pPr marL="0" marR="0" indent="457200" algn="ctr" defTabSz="457200" rtl="0" fontAlgn="auto" latinLnBrk="0" hangingPunct="0">
      <a:lnSpc>
        <a:spcPct val="100000"/>
      </a:lnSpc>
      <a:spcBef>
        <a:spcPts val="0"/>
      </a:spcBef>
      <a:spcAft>
        <a:spcPts val="0"/>
      </a:spcAft>
      <a:buClrTx/>
      <a:buSzTx/>
      <a:buFontTx/>
      <a:buNone/>
      <a:tabLst/>
      <a:defRPr b="0" baseline="0" cap="none" i="0" spc="0" strike="noStrike" sz="1600" u="none" kumimoji="0" normalizeH="0">
        <a:ln>
          <a:noFill/>
        </a:ln>
        <a:solidFill>
          <a:srgbClr val="FFFFFF"/>
        </a:solidFill>
        <a:effectLst/>
        <a:uFillTx/>
        <a:latin typeface="Avenir Medium"/>
        <a:ea typeface="Avenir Medium"/>
        <a:cs typeface="Avenir Medium"/>
        <a:sym typeface="Avenir Medium"/>
      </a:defRPr>
    </a:lvl3pPr>
    <a:lvl4pPr marL="0" marR="0" indent="685800" algn="ctr" defTabSz="457200" rtl="0" fontAlgn="auto" latinLnBrk="0" hangingPunct="0">
      <a:lnSpc>
        <a:spcPct val="100000"/>
      </a:lnSpc>
      <a:spcBef>
        <a:spcPts val="0"/>
      </a:spcBef>
      <a:spcAft>
        <a:spcPts val="0"/>
      </a:spcAft>
      <a:buClrTx/>
      <a:buSzTx/>
      <a:buFontTx/>
      <a:buNone/>
      <a:tabLst/>
      <a:defRPr b="0" baseline="0" cap="none" i="0" spc="0" strike="noStrike" sz="1600" u="none" kumimoji="0" normalizeH="0">
        <a:ln>
          <a:noFill/>
        </a:ln>
        <a:solidFill>
          <a:srgbClr val="FFFFFF"/>
        </a:solidFill>
        <a:effectLst/>
        <a:uFillTx/>
        <a:latin typeface="Avenir Medium"/>
        <a:ea typeface="Avenir Medium"/>
        <a:cs typeface="Avenir Medium"/>
        <a:sym typeface="Avenir Medium"/>
      </a:defRPr>
    </a:lvl4pPr>
    <a:lvl5pPr marL="0" marR="0" indent="914400" algn="ctr" defTabSz="457200" rtl="0" fontAlgn="auto" latinLnBrk="0" hangingPunct="0">
      <a:lnSpc>
        <a:spcPct val="100000"/>
      </a:lnSpc>
      <a:spcBef>
        <a:spcPts val="0"/>
      </a:spcBef>
      <a:spcAft>
        <a:spcPts val="0"/>
      </a:spcAft>
      <a:buClrTx/>
      <a:buSzTx/>
      <a:buFontTx/>
      <a:buNone/>
      <a:tabLst/>
      <a:defRPr b="0" baseline="0" cap="none" i="0" spc="0" strike="noStrike" sz="1600" u="none" kumimoji="0" normalizeH="0">
        <a:ln>
          <a:noFill/>
        </a:ln>
        <a:solidFill>
          <a:srgbClr val="FFFFFF"/>
        </a:solidFill>
        <a:effectLst/>
        <a:uFillTx/>
        <a:latin typeface="Avenir Medium"/>
        <a:ea typeface="Avenir Medium"/>
        <a:cs typeface="Avenir Medium"/>
        <a:sym typeface="Avenir Medium"/>
      </a:defRPr>
    </a:lvl5pPr>
    <a:lvl6pPr marL="0" marR="0" indent="1143000" algn="ctr" defTabSz="457200" rtl="0" fontAlgn="auto" latinLnBrk="0" hangingPunct="0">
      <a:lnSpc>
        <a:spcPct val="100000"/>
      </a:lnSpc>
      <a:spcBef>
        <a:spcPts val="0"/>
      </a:spcBef>
      <a:spcAft>
        <a:spcPts val="0"/>
      </a:spcAft>
      <a:buClrTx/>
      <a:buSzTx/>
      <a:buFontTx/>
      <a:buNone/>
      <a:tabLst/>
      <a:defRPr b="0" baseline="0" cap="none" i="0" spc="0" strike="noStrike" sz="1600" u="none" kumimoji="0" normalizeH="0">
        <a:ln>
          <a:noFill/>
        </a:ln>
        <a:solidFill>
          <a:srgbClr val="FFFFFF"/>
        </a:solidFill>
        <a:effectLst/>
        <a:uFillTx/>
        <a:latin typeface="Avenir Medium"/>
        <a:ea typeface="Avenir Medium"/>
        <a:cs typeface="Avenir Medium"/>
        <a:sym typeface="Avenir Medium"/>
      </a:defRPr>
    </a:lvl6pPr>
    <a:lvl7pPr marL="0" marR="0" indent="1371600" algn="ctr" defTabSz="457200" rtl="0" fontAlgn="auto" latinLnBrk="0" hangingPunct="0">
      <a:lnSpc>
        <a:spcPct val="100000"/>
      </a:lnSpc>
      <a:spcBef>
        <a:spcPts val="0"/>
      </a:spcBef>
      <a:spcAft>
        <a:spcPts val="0"/>
      </a:spcAft>
      <a:buClrTx/>
      <a:buSzTx/>
      <a:buFontTx/>
      <a:buNone/>
      <a:tabLst/>
      <a:defRPr b="0" baseline="0" cap="none" i="0" spc="0" strike="noStrike" sz="1600" u="none" kumimoji="0" normalizeH="0">
        <a:ln>
          <a:noFill/>
        </a:ln>
        <a:solidFill>
          <a:srgbClr val="FFFFFF"/>
        </a:solidFill>
        <a:effectLst/>
        <a:uFillTx/>
        <a:latin typeface="Avenir Medium"/>
        <a:ea typeface="Avenir Medium"/>
        <a:cs typeface="Avenir Medium"/>
        <a:sym typeface="Avenir Medium"/>
      </a:defRPr>
    </a:lvl7pPr>
    <a:lvl8pPr marL="0" marR="0" indent="1600200" algn="ctr" defTabSz="457200" rtl="0" fontAlgn="auto" latinLnBrk="0" hangingPunct="0">
      <a:lnSpc>
        <a:spcPct val="100000"/>
      </a:lnSpc>
      <a:spcBef>
        <a:spcPts val="0"/>
      </a:spcBef>
      <a:spcAft>
        <a:spcPts val="0"/>
      </a:spcAft>
      <a:buClrTx/>
      <a:buSzTx/>
      <a:buFontTx/>
      <a:buNone/>
      <a:tabLst/>
      <a:defRPr b="0" baseline="0" cap="none" i="0" spc="0" strike="noStrike" sz="1600" u="none" kumimoji="0" normalizeH="0">
        <a:ln>
          <a:noFill/>
        </a:ln>
        <a:solidFill>
          <a:srgbClr val="FFFFFF"/>
        </a:solidFill>
        <a:effectLst/>
        <a:uFillTx/>
        <a:latin typeface="Avenir Medium"/>
        <a:ea typeface="Avenir Medium"/>
        <a:cs typeface="Avenir Medium"/>
        <a:sym typeface="Avenir Medium"/>
      </a:defRPr>
    </a:lvl8pPr>
    <a:lvl9pPr marL="0" marR="0" indent="1828800" algn="ctr" defTabSz="457200" rtl="0" fontAlgn="auto" latinLnBrk="0" hangingPunct="0">
      <a:lnSpc>
        <a:spcPct val="100000"/>
      </a:lnSpc>
      <a:spcBef>
        <a:spcPts val="0"/>
      </a:spcBef>
      <a:spcAft>
        <a:spcPts val="0"/>
      </a:spcAft>
      <a:buClrTx/>
      <a:buSzTx/>
      <a:buFontTx/>
      <a:buNone/>
      <a:tabLst/>
      <a:defRPr b="0" baseline="0" cap="none" i="0" spc="0" strike="noStrike" sz="1600" u="none" kumimoji="0" normalizeH="0">
        <a:ln>
          <a:noFill/>
        </a:ln>
        <a:solidFill>
          <a:srgbClr val="FFFFFF"/>
        </a:solidFill>
        <a:effectLst/>
        <a:uFillTx/>
        <a:latin typeface="Avenir Medium"/>
        <a:ea typeface="Avenir Medium"/>
        <a:cs typeface="Avenir Medium"/>
        <a:sym typeface="Avenir Medium"/>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file>

<file path=ppt/presProps.xml><?xml version="1.0" encoding="utf-8"?>
<p:presentationPr xmlns:a="http://schemas.openxmlformats.org/drawingml/2006/main" xmlns:r="http://schemas.openxmlformats.org/officeDocument/2006/relationships" xmlns:p="http://schemas.openxmlformats.org/presentationml/2006/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Avenir Next Medium"/>
          <a:ea typeface="Avenir Next Medium"/>
          <a:cs typeface="Avenir Next Medium"/>
        </a:font>
        <a:srgbClr val="5B5854"/>
      </a:tcTxStyle>
      <a:tcStyle>
        <a:tcBdr>
          <a:left>
            <a:ln w="25400" cap="flat">
              <a:solidFill>
                <a:srgbClr val="5B5854"/>
              </a:solidFill>
              <a:custDash>
                <a:ds d="200000" sp="200000"/>
              </a:custDash>
              <a:miter lim="400000"/>
            </a:ln>
          </a:left>
          <a:right>
            <a:ln w="25400" cap="flat">
              <a:solidFill>
                <a:srgbClr val="5B5854"/>
              </a:solidFill>
              <a:custDash>
                <a:ds d="200000" sp="200000"/>
              </a:custDash>
              <a:miter lim="400000"/>
            </a:ln>
          </a:right>
          <a:top>
            <a:ln w="12700" cap="flat">
              <a:solidFill>
                <a:srgbClr val="5B5854"/>
              </a:solidFill>
              <a:prstDash val="solid"/>
              <a:miter lim="400000"/>
            </a:ln>
          </a:top>
          <a:bottom>
            <a:ln w="12700" cap="flat">
              <a:solidFill>
                <a:srgbClr val="5B5854"/>
              </a:solidFill>
              <a:prstDash val="solid"/>
              <a:miter lim="400000"/>
            </a:ln>
          </a:bottom>
          <a:insideH>
            <a:ln w="12700" cap="flat">
              <a:solidFill>
                <a:srgbClr val="5B5854"/>
              </a:solidFill>
              <a:prstDash val="solid"/>
              <a:miter lim="400000"/>
            </a:ln>
          </a:insideH>
          <a:insideV>
            <a:ln w="25400" cap="flat">
              <a:solidFill>
                <a:srgbClr val="5B5854"/>
              </a:solidFill>
              <a:custDash>
                <a:ds d="200000" sp="200000"/>
              </a:custDash>
              <a:miter lim="400000"/>
            </a:ln>
          </a:insideV>
        </a:tcBdr>
        <a:fill>
          <a:noFill/>
        </a:fill>
      </a:tcStyle>
    </a:wholeTbl>
    <a:band2H>
      <a:tcTxStyle b="def" i="def"/>
      <a:tcStyle>
        <a:tcBdr/>
        <a:fill>
          <a:solidFill>
            <a:schemeClr val="accent2">
              <a:hueOff val="-1122706"/>
              <a:satOff val="6504"/>
              <a:lumOff val="15871"/>
              <a:alpha val="17000"/>
            </a:schemeClr>
          </a:solidFill>
        </a:fill>
      </a:tcStyle>
    </a:band2H>
    <a:firstCol>
      <a:tcTxStyle b="on" i="off">
        <a:font>
          <a:latin typeface="Avenir Next Demi Bold"/>
          <a:ea typeface="Avenir Next Demi Bold"/>
          <a:cs typeface="Avenir Next Demi Bold"/>
        </a:font>
        <a:srgbClr val="5B5854"/>
      </a:tcTxStyle>
      <a:tcStyle>
        <a:tcBdr>
          <a:left>
            <a:ln w="12700" cap="flat">
              <a:noFill/>
              <a:miter lim="400000"/>
            </a:ln>
          </a:left>
          <a:right>
            <a:ln w="38100" cap="flat">
              <a:solidFill>
                <a:srgbClr val="5B5854"/>
              </a:solidFill>
              <a:prstDash val="solid"/>
              <a:miter lim="400000"/>
            </a:ln>
          </a:right>
          <a:top>
            <a:ln w="12700" cap="flat">
              <a:solidFill>
                <a:srgbClr val="5B5854"/>
              </a:solidFill>
              <a:prstDash val="solid"/>
              <a:miter lim="400000"/>
            </a:ln>
          </a:top>
          <a:bottom>
            <a:ln w="12700" cap="flat">
              <a:solidFill>
                <a:srgbClr val="5B5854"/>
              </a:solidFill>
              <a:prstDash val="solid"/>
              <a:miter lim="400000"/>
            </a:ln>
          </a:bottom>
          <a:insideH>
            <a:ln w="12700" cap="flat">
              <a:solidFill>
                <a:srgbClr val="5B5854"/>
              </a:solidFill>
              <a:prstDash val="solid"/>
              <a:miter lim="400000"/>
            </a:ln>
          </a:insideH>
          <a:insideV>
            <a:ln w="12700" cap="flat">
              <a:solidFill>
                <a:srgbClr val="5B5854"/>
              </a:solidFill>
              <a:prstDash val="solid"/>
              <a:miter lim="400000"/>
            </a:ln>
          </a:insideV>
        </a:tcBdr>
        <a:fill>
          <a:solidFill>
            <a:srgbClr val="809E35">
              <a:alpha val="10000"/>
            </a:srgbClr>
          </a:solidFill>
        </a:fill>
      </a:tcStyle>
    </a:firstCol>
    <a:lastRow>
      <a:tcTxStyle b="on" i="off">
        <a:font>
          <a:latin typeface="Avenir Next Demi Bold"/>
          <a:ea typeface="Avenir Next Demi Bold"/>
          <a:cs typeface="Avenir Next Demi Bold"/>
        </a:font>
        <a:srgbClr val="5B5854"/>
      </a:tcTxStyle>
      <a:tcStyle>
        <a:tcBdr>
          <a:left>
            <a:ln w="12700" cap="flat">
              <a:solidFill>
                <a:srgbClr val="5B5854"/>
              </a:solidFill>
              <a:prstDash val="solid"/>
              <a:miter lim="400000"/>
            </a:ln>
          </a:left>
          <a:right>
            <a:ln w="12700" cap="flat">
              <a:solidFill>
                <a:srgbClr val="5B5854"/>
              </a:solidFill>
              <a:prstDash val="solid"/>
              <a:miter lim="400000"/>
            </a:ln>
          </a:right>
          <a:top>
            <a:ln w="38100" cap="flat">
              <a:solidFill>
                <a:srgbClr val="5B5854"/>
              </a:solidFill>
              <a:prstDash val="solid"/>
              <a:miter lim="400000"/>
            </a:ln>
          </a:top>
          <a:bottom>
            <a:ln w="12700" cap="flat">
              <a:noFill/>
              <a:miter lim="400000"/>
            </a:ln>
          </a:bottom>
          <a:insideH>
            <a:ln w="12700" cap="flat">
              <a:solidFill>
                <a:srgbClr val="5B5854"/>
              </a:solidFill>
              <a:prstDash val="solid"/>
              <a:miter lim="400000"/>
            </a:ln>
          </a:insideH>
          <a:insideV>
            <a:ln w="12700" cap="flat">
              <a:solidFill>
                <a:srgbClr val="5B5854"/>
              </a:solidFill>
              <a:prstDash val="solid"/>
              <a:miter lim="400000"/>
            </a:ln>
          </a:insideV>
        </a:tcBdr>
        <a:fill>
          <a:noFill/>
        </a:fill>
      </a:tcStyle>
    </a:lastRow>
    <a:firstRow>
      <a:tcTxStyle b="on" i="off">
        <a:font>
          <a:latin typeface="Avenir Next Demi Bold"/>
          <a:ea typeface="Avenir Next Demi Bold"/>
          <a:cs typeface="Avenir Next Demi Bold"/>
        </a:font>
        <a:srgbClr val="5B5854"/>
      </a:tcTxStyle>
      <a:tcStyle>
        <a:tcBdr>
          <a:left>
            <a:ln w="12700" cap="flat">
              <a:solidFill>
                <a:srgbClr val="5B5854"/>
              </a:solidFill>
              <a:prstDash val="solid"/>
              <a:miter lim="400000"/>
            </a:ln>
          </a:left>
          <a:right>
            <a:ln w="12700" cap="flat">
              <a:solidFill>
                <a:srgbClr val="5B5854"/>
              </a:solidFill>
              <a:prstDash val="solid"/>
              <a:miter lim="400000"/>
            </a:ln>
          </a:right>
          <a:top>
            <a:ln w="12700" cap="flat">
              <a:noFill/>
              <a:miter lim="400000"/>
            </a:ln>
          </a:top>
          <a:bottom>
            <a:ln w="38100" cap="flat">
              <a:solidFill>
                <a:srgbClr val="5B5854"/>
              </a:solidFill>
              <a:prstDash val="solid"/>
              <a:miter lim="400000"/>
            </a:ln>
          </a:bottom>
          <a:insideH>
            <a:ln w="12700" cap="flat">
              <a:solidFill>
                <a:srgbClr val="5B5854"/>
              </a:solidFill>
              <a:prstDash val="solid"/>
              <a:miter lim="400000"/>
            </a:ln>
          </a:insideH>
          <a:insideV>
            <a:ln w="12700" cap="flat">
              <a:solidFill>
                <a:srgbClr val="5B5854"/>
              </a:solidFill>
              <a:prstDash val="solid"/>
              <a:miter lim="400000"/>
            </a:ln>
          </a:insideV>
        </a:tcBdr>
        <a:fill>
          <a:solidFill>
            <a:srgbClr val="619E5C">
              <a:alpha val="15000"/>
            </a:srgbClr>
          </a:solidFill>
        </a:fill>
      </a:tcStyle>
    </a:firstRow>
  </a:tblStyle>
  <a:tblStyle styleId="{C7B018BB-80A7-4F77-B60F-C8B233D01FF8}" styleName="">
    <a:tblBg/>
    <a:wholeTbl>
      <a:tcTxStyle b="off" i="off">
        <a:font>
          <a:latin typeface="Avenir Next Medium"/>
          <a:ea typeface="Avenir Next Medium"/>
          <a:cs typeface="Avenir Next Medium"/>
        </a:font>
        <a:srgbClr val="5B5854"/>
      </a:tcTxStyle>
      <a:tcStyle>
        <a:tcBdr>
          <a:left>
            <a:ln w="12700" cap="flat">
              <a:solidFill>
                <a:srgbClr val="BDBBB3"/>
              </a:solidFill>
              <a:prstDash val="solid"/>
              <a:miter lim="400000"/>
            </a:ln>
          </a:left>
          <a:right>
            <a:ln w="12700" cap="flat">
              <a:solidFill>
                <a:srgbClr val="BDBBB3"/>
              </a:solidFill>
              <a:prstDash val="solid"/>
              <a:miter lim="400000"/>
            </a:ln>
          </a:right>
          <a:top>
            <a:ln w="12700" cap="flat">
              <a:solidFill>
                <a:srgbClr val="A5A59F"/>
              </a:solidFill>
              <a:prstDash val="solid"/>
              <a:miter lim="400000"/>
            </a:ln>
          </a:top>
          <a:bottom>
            <a:ln w="12700" cap="flat">
              <a:solidFill>
                <a:srgbClr val="A5A59F"/>
              </a:solidFill>
              <a:prstDash val="solid"/>
              <a:miter lim="400000"/>
            </a:ln>
          </a:bottom>
          <a:insideH>
            <a:ln w="12700" cap="flat">
              <a:solidFill>
                <a:srgbClr val="A5A59F"/>
              </a:solidFill>
              <a:prstDash val="solid"/>
              <a:miter lim="400000"/>
            </a:ln>
          </a:insideH>
          <a:insideV>
            <a:ln w="12700" cap="flat">
              <a:solidFill>
                <a:srgbClr val="BDBBB3"/>
              </a:solidFill>
              <a:prstDash val="solid"/>
              <a:miter lim="400000"/>
            </a:ln>
          </a:insideV>
        </a:tcBdr>
        <a:fill>
          <a:solidFill>
            <a:srgbClr val="E7E3D2"/>
          </a:solidFill>
        </a:fill>
      </a:tcStyle>
    </a:wholeTbl>
    <a:band2H>
      <a:tcTxStyle b="def" i="def"/>
      <a:tcStyle>
        <a:tcBdr/>
        <a:fill>
          <a:solidFill>
            <a:srgbClr val="F6F2E5"/>
          </a:solidFill>
        </a:fill>
      </a:tcStyle>
    </a:band2H>
    <a:firstCol>
      <a:tcTxStyle b="on" i="off">
        <a:font>
          <a:latin typeface="Avenir Next Demi Bold"/>
          <a:ea typeface="Avenir Next Demi Bold"/>
          <a:cs typeface="Avenir Next Demi Bold"/>
        </a:font>
        <a:srgbClr val="5B5854"/>
      </a:tcTxStyle>
      <a:tcStyle>
        <a:tcBdr>
          <a:left>
            <a:ln w="12700" cap="flat">
              <a:noFill/>
              <a:miter lim="400000"/>
            </a:ln>
          </a:left>
          <a:right>
            <a:ln w="12700" cap="flat">
              <a:solidFill>
                <a:srgbClr val="A5A59F"/>
              </a:solidFill>
              <a:prstDash val="solid"/>
              <a:miter lim="400000"/>
            </a:ln>
          </a:right>
          <a:top>
            <a:ln w="12700" cap="flat">
              <a:solidFill>
                <a:srgbClr val="A5A59F"/>
              </a:solidFill>
              <a:prstDash val="solid"/>
              <a:miter lim="400000"/>
            </a:ln>
          </a:top>
          <a:bottom>
            <a:ln w="12700" cap="flat">
              <a:solidFill>
                <a:srgbClr val="A5A59F"/>
              </a:solidFill>
              <a:prstDash val="solid"/>
              <a:miter lim="400000"/>
            </a:ln>
          </a:bottom>
          <a:insideH>
            <a:ln w="12700" cap="flat">
              <a:solidFill>
                <a:srgbClr val="A5A59F"/>
              </a:solidFill>
              <a:prstDash val="solid"/>
              <a:miter lim="400000"/>
            </a:ln>
          </a:insideH>
          <a:insideV>
            <a:ln w="12700" cap="flat">
              <a:solidFill>
                <a:srgbClr val="A5A59F"/>
              </a:solidFill>
              <a:prstDash val="solid"/>
              <a:miter lim="400000"/>
            </a:ln>
          </a:insideV>
        </a:tcBdr>
        <a:fill>
          <a:solidFill>
            <a:srgbClr val="D3CDB7"/>
          </a:solidFill>
        </a:fill>
      </a:tcStyle>
    </a:firstCol>
    <a:lastRow>
      <a:tcTxStyle b="on" i="off">
        <a:font>
          <a:latin typeface="Avenir Next Demi Bold"/>
          <a:ea typeface="Avenir Next Demi Bold"/>
          <a:cs typeface="Avenir Next Demi Bold"/>
        </a:font>
        <a:srgbClr val="5B5854"/>
      </a:tcTxStyle>
      <a:tcStyle>
        <a:tcBdr>
          <a:left>
            <a:ln w="12700" cap="flat">
              <a:solidFill>
                <a:srgbClr val="A5A59F"/>
              </a:solidFill>
              <a:prstDash val="solid"/>
              <a:miter lim="400000"/>
            </a:ln>
          </a:left>
          <a:right>
            <a:ln w="12700" cap="flat">
              <a:solidFill>
                <a:srgbClr val="A5A59F"/>
              </a:solidFill>
              <a:prstDash val="solid"/>
              <a:miter lim="400000"/>
            </a:ln>
          </a:right>
          <a:top>
            <a:ln w="12700" cap="flat">
              <a:solidFill>
                <a:srgbClr val="A5A59F"/>
              </a:solidFill>
              <a:prstDash val="solid"/>
              <a:miter lim="400000"/>
            </a:ln>
          </a:top>
          <a:bottom>
            <a:ln w="12700" cap="flat">
              <a:noFill/>
              <a:miter lim="400000"/>
            </a:ln>
          </a:bottom>
          <a:insideH>
            <a:ln w="12700" cap="flat">
              <a:solidFill>
                <a:srgbClr val="A5A59F"/>
              </a:solidFill>
              <a:prstDash val="solid"/>
              <a:miter lim="400000"/>
            </a:ln>
          </a:insideH>
          <a:insideV>
            <a:ln w="12700" cap="flat">
              <a:solidFill>
                <a:srgbClr val="A5A59F"/>
              </a:solidFill>
              <a:prstDash val="solid"/>
              <a:miter lim="400000"/>
            </a:ln>
          </a:insideV>
        </a:tcBdr>
        <a:fill>
          <a:noFill/>
        </a:fill>
      </a:tcStyle>
    </a:lastRow>
    <a:firstRow>
      <a:tcTxStyle b="on" i="off">
        <a:font>
          <a:latin typeface="Avenir Next Demi Bold"/>
          <a:ea typeface="Avenir Next Demi Bold"/>
          <a:cs typeface="Avenir Next Demi Bold"/>
        </a:font>
        <a:srgbClr val="FFFFFF"/>
      </a:tcTxStyle>
      <a:tcStyle>
        <a:tcBdr>
          <a:left>
            <a:ln w="12700" cap="flat">
              <a:solidFill>
                <a:srgbClr val="8E755A"/>
              </a:solidFill>
              <a:prstDash val="solid"/>
              <a:miter lim="400000"/>
            </a:ln>
          </a:left>
          <a:right>
            <a:ln w="12700" cap="flat">
              <a:solidFill>
                <a:srgbClr val="8E755A"/>
              </a:solidFill>
              <a:prstDash val="solid"/>
              <a:miter lim="400000"/>
            </a:ln>
          </a:right>
          <a:top>
            <a:ln w="12700" cap="flat">
              <a:noFill/>
              <a:miter lim="400000"/>
            </a:ln>
          </a:top>
          <a:bottom>
            <a:ln w="12700" cap="flat">
              <a:solidFill>
                <a:srgbClr val="A5A59F"/>
              </a:solidFill>
              <a:prstDash val="solid"/>
              <a:miter lim="400000"/>
            </a:ln>
          </a:bottom>
          <a:insideH>
            <a:ln w="12700" cap="flat">
              <a:solidFill>
                <a:srgbClr val="8E755A"/>
              </a:solidFill>
              <a:prstDash val="solid"/>
              <a:miter lim="400000"/>
            </a:ln>
          </a:insideH>
          <a:insideV>
            <a:ln w="12700" cap="flat">
              <a:solidFill>
                <a:srgbClr val="8E755A"/>
              </a:solidFill>
              <a:prstDash val="solid"/>
              <a:miter lim="400000"/>
            </a:ln>
          </a:insideV>
        </a:tcBdr>
        <a:fill>
          <a:noFill/>
        </a:fill>
      </a:tcStyle>
    </a:firstRow>
  </a:tblStyle>
  <a:tblStyle styleId="{EEE7283C-3CF3-47DC-8721-378D4A62B228}" styleName="">
    <a:tblBg/>
    <a:wholeTbl>
      <a:tcTxStyle b="off" i="off">
        <a:font>
          <a:latin typeface="Avenir Next Medium"/>
          <a:ea typeface="Avenir Next Medium"/>
          <a:cs typeface="Avenir Next Medium"/>
        </a:font>
        <a:srgbClr val="5B5854"/>
      </a:tcTxStyle>
      <a:tcStyle>
        <a:tcBdr>
          <a:left>
            <a:ln w="12700" cap="flat">
              <a:noFill/>
              <a:miter lim="400000"/>
            </a:ln>
          </a:left>
          <a:right>
            <a:ln w="12700" cap="flat">
              <a:noFill/>
              <a:miter lim="400000"/>
            </a:ln>
          </a:right>
          <a:top>
            <a:ln w="12700" cap="flat">
              <a:solidFill>
                <a:srgbClr val="BDBBB3"/>
              </a:solidFill>
              <a:prstDash val="solid"/>
              <a:miter lim="400000"/>
            </a:ln>
          </a:top>
          <a:bottom>
            <a:ln w="12700" cap="flat">
              <a:solidFill>
                <a:srgbClr val="BDBBB3"/>
              </a:solidFill>
              <a:prstDash val="solid"/>
              <a:miter lim="400000"/>
            </a:ln>
          </a:bottom>
          <a:insideH>
            <a:ln w="12700" cap="flat">
              <a:solidFill>
                <a:srgbClr val="BDBBB3"/>
              </a:solidFill>
              <a:prstDash val="solid"/>
              <a:miter lim="400000"/>
            </a:ln>
          </a:insideH>
          <a:insideV>
            <a:ln w="12700" cap="flat">
              <a:noFill/>
              <a:miter lim="400000"/>
            </a:ln>
          </a:insideV>
        </a:tcBdr>
        <a:fill>
          <a:solidFill>
            <a:srgbClr val="E6E3DA"/>
          </a:solidFill>
        </a:fill>
      </a:tcStyle>
    </a:wholeTbl>
    <a:band2H>
      <a:tcTxStyle b="def" i="def"/>
      <a:tcStyle>
        <a:tcBdr/>
        <a:fill>
          <a:solidFill>
            <a:srgbClr val="F9F5E8"/>
          </a:solidFill>
        </a:fill>
      </a:tcStyle>
    </a:band2H>
    <a:firstCol>
      <a:tcTxStyle b="on" i="off">
        <a:font>
          <a:latin typeface="Avenir Next Demi Bold"/>
          <a:ea typeface="Avenir Next Demi Bold"/>
          <a:cs typeface="Avenir Next Demi Bold"/>
        </a:font>
        <a:srgbClr val="5B5854"/>
      </a:tcTxStyle>
      <a:tcStyle>
        <a:tcBdr>
          <a:left>
            <a:ln w="12700" cap="flat">
              <a:solidFill>
                <a:srgbClr val="A5A59F"/>
              </a:solidFill>
              <a:prstDash val="solid"/>
              <a:miter lim="400000"/>
            </a:ln>
          </a:left>
          <a:right>
            <a:ln w="12700" cap="flat">
              <a:solidFill>
                <a:srgbClr val="A5A59F"/>
              </a:solidFill>
              <a:prstDash val="solid"/>
              <a:miter lim="400000"/>
            </a:ln>
          </a:right>
          <a:top>
            <a:ln w="12700" cap="flat">
              <a:solidFill>
                <a:srgbClr val="A5A59F"/>
              </a:solidFill>
              <a:prstDash val="solid"/>
              <a:miter lim="400000"/>
            </a:ln>
          </a:top>
          <a:bottom>
            <a:ln w="12700" cap="flat">
              <a:solidFill>
                <a:srgbClr val="A5A59F"/>
              </a:solidFill>
              <a:prstDash val="solid"/>
              <a:miter lim="400000"/>
            </a:ln>
          </a:bottom>
          <a:insideH>
            <a:ln w="12700" cap="flat">
              <a:solidFill>
                <a:srgbClr val="A5A59F"/>
              </a:solidFill>
              <a:prstDash val="solid"/>
              <a:miter lim="400000"/>
            </a:ln>
          </a:insideH>
          <a:insideV>
            <a:ln w="12700" cap="flat">
              <a:noFill/>
              <a:miter lim="400000"/>
            </a:ln>
          </a:insideV>
        </a:tcBdr>
        <a:fill>
          <a:solidFill>
            <a:srgbClr val="D6D5D0"/>
          </a:solidFill>
        </a:fill>
      </a:tcStyle>
    </a:firstCol>
    <a:la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solidFill>
                <a:srgbClr val="BDBBB3"/>
              </a:solidFill>
              <a:prstDash val="solid"/>
              <a:miter lim="400000"/>
            </a:ln>
          </a:top>
          <a:bottom>
            <a:ln w="12700" cap="flat">
              <a:solidFill>
                <a:srgbClr val="A5A59F"/>
              </a:solidFill>
              <a:prstDash val="solid"/>
              <a:miter lim="400000"/>
            </a:ln>
          </a:bottom>
          <a:insideH>
            <a:ln w="12700" cap="flat">
              <a:solidFill>
                <a:srgbClr val="4D6166"/>
              </a:solidFill>
              <a:prstDash val="solid"/>
              <a:miter lim="400000"/>
            </a:ln>
          </a:insideH>
          <a:insideV>
            <a:ln w="12700" cap="flat">
              <a:noFill/>
              <a:miter lim="400000"/>
            </a:ln>
          </a:insideV>
        </a:tcBdr>
        <a:fill>
          <a:noFill/>
        </a:fill>
      </a:tcStyle>
    </a:lastRow>
    <a:fir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solidFill>
                <a:srgbClr val="A5A59F"/>
              </a:solidFill>
              <a:prstDash val="solid"/>
              <a:miter lim="400000"/>
            </a:ln>
          </a:top>
          <a:bottom>
            <a:ln w="12700" cap="flat">
              <a:solidFill>
                <a:srgbClr val="BDBBB3"/>
              </a:solidFill>
              <a:prstDash val="solid"/>
              <a:miter lim="400000"/>
            </a:ln>
          </a:bottom>
          <a:insideH>
            <a:ln w="12700" cap="flat">
              <a:solidFill>
                <a:srgbClr val="657477"/>
              </a:solidFill>
              <a:prstDash val="solid"/>
              <a:miter lim="400000"/>
            </a:ln>
          </a:insideH>
          <a:insideV>
            <a:ln w="12700" cap="flat">
              <a:noFill/>
              <a:miter lim="400000"/>
            </a:ln>
          </a:insideV>
        </a:tcBdr>
        <a:fill>
          <a:noFill/>
        </a:fill>
      </a:tcStyle>
    </a:firstRow>
  </a:tblStyle>
  <a:tblStyle styleId="{CF821DB8-F4EB-4A41-A1BA-3FCAFE7338EE}" styleName="">
    <a:tblBg/>
    <a:wholeTbl>
      <a:tcTxStyle b="off" i="off">
        <a:font>
          <a:latin typeface="Avenir Next Medium"/>
          <a:ea typeface="Avenir Next Medium"/>
          <a:cs typeface="Avenir Next Medium"/>
        </a:font>
        <a:srgbClr val="5B5854"/>
      </a:tcTxStyle>
      <a:tcStyle>
        <a:tcBdr>
          <a:left>
            <a:ln w="12700" cap="flat">
              <a:noFill/>
              <a:miter lim="400000"/>
            </a:ln>
          </a:left>
          <a:right>
            <a:ln w="12700" cap="flat">
              <a:noFill/>
              <a:miter lim="400000"/>
            </a:ln>
          </a:right>
          <a:top>
            <a:ln w="12700" cap="flat">
              <a:solidFill>
                <a:srgbClr val="AAA6A6"/>
              </a:solidFill>
              <a:custDash>
                <a:ds d="200000" sp="200000"/>
              </a:custDash>
              <a:miter lim="400000"/>
            </a:ln>
          </a:top>
          <a:bottom>
            <a:ln w="12700" cap="flat">
              <a:solidFill>
                <a:srgbClr val="AAA6A6"/>
              </a:solidFill>
              <a:custDash>
                <a:ds d="200000" sp="200000"/>
              </a:custDash>
              <a:miter lim="400000"/>
            </a:ln>
          </a:bottom>
          <a:insideH>
            <a:ln w="12700" cap="flat">
              <a:solidFill>
                <a:srgbClr val="AAA6A6"/>
              </a:solidFill>
              <a:custDash>
                <a:ds d="200000" sp="200000"/>
              </a:custDash>
              <a:miter lim="400000"/>
            </a:ln>
          </a:insideH>
          <a:insideV>
            <a:ln w="12700" cap="flat">
              <a:noFill/>
              <a:miter lim="400000"/>
            </a:ln>
          </a:insideV>
        </a:tcBdr>
        <a:fill>
          <a:solidFill>
            <a:srgbClr val="EFECE2"/>
          </a:solidFill>
        </a:fill>
      </a:tcStyle>
    </a:wholeTbl>
    <a:band2H>
      <a:tcTxStyle b="def" i="def"/>
      <a:tcStyle>
        <a:tcBdr/>
        <a:fill>
          <a:solidFill>
            <a:srgbClr val="FFFBF1"/>
          </a:solidFill>
        </a:fill>
      </a:tcStyle>
    </a:band2H>
    <a:firstCol>
      <a:tcTxStyle b="on" i="off">
        <a:font>
          <a:latin typeface="Avenir Next Demi Bold"/>
          <a:ea typeface="Avenir Next Demi Bold"/>
          <a:cs typeface="Avenir Next Demi Bold"/>
        </a:font>
        <a:srgbClr val="5B5854"/>
      </a:tcTxStyle>
      <a:tcStyle>
        <a:tcBdr>
          <a:left>
            <a:ln w="12700" cap="flat">
              <a:solidFill>
                <a:srgbClr val="000000"/>
              </a:solidFill>
              <a:prstDash val="solid"/>
              <a:miter lim="400000"/>
            </a:ln>
          </a:left>
          <a:right>
            <a:ln w="12700" cap="flat">
              <a:solidFill>
                <a:srgbClr val="A29A85"/>
              </a:solidFill>
              <a:prstDash val="solid"/>
              <a:miter lim="400000"/>
            </a:ln>
          </a:right>
          <a:top>
            <a:ln w="12700" cap="flat">
              <a:solidFill>
                <a:srgbClr val="AAA6A6"/>
              </a:solidFill>
              <a:custDash>
                <a:ds d="200000" sp="200000"/>
              </a:custDash>
              <a:miter lim="400000"/>
            </a:ln>
          </a:top>
          <a:bottom>
            <a:ln w="12700" cap="flat">
              <a:solidFill>
                <a:srgbClr val="AAA6A6"/>
              </a:solidFill>
              <a:custDash>
                <a:ds d="200000" sp="200000"/>
              </a:custDash>
              <a:miter lim="400000"/>
            </a:ln>
          </a:bottom>
          <a:insideH>
            <a:ln w="12700" cap="flat">
              <a:solidFill>
                <a:srgbClr val="AAA6A6"/>
              </a:solidFill>
              <a:custDash>
                <a:ds d="200000" sp="200000"/>
              </a:custDash>
              <a:miter lim="400000"/>
            </a:ln>
          </a:insideH>
          <a:insideV>
            <a:ln w="12700" cap="flat">
              <a:noFill/>
              <a:miter lim="400000"/>
            </a:ln>
          </a:insideV>
        </a:tcBdr>
        <a:fill>
          <a:solidFill>
            <a:srgbClr val="E8E4D8"/>
          </a:solidFill>
        </a:fill>
      </a:tcStyle>
    </a:firstCol>
    <a:la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solidFill>
                <a:srgbClr val="A29A85"/>
              </a:solidFill>
              <a:prstDash val="solid"/>
              <a:miter lim="400000"/>
            </a:ln>
          </a:top>
          <a:bottom>
            <a:ln w="12700" cap="flat">
              <a:solidFill>
                <a:srgbClr val="000000"/>
              </a:solidFill>
              <a:prstDash val="solid"/>
              <a:miter lim="400000"/>
            </a:ln>
          </a:bottom>
          <a:insideH>
            <a:ln w="12700" cap="flat">
              <a:solidFill>
                <a:srgbClr val="A29A85"/>
              </a:solidFill>
              <a:prstDash val="solid"/>
              <a:miter lim="400000"/>
            </a:ln>
          </a:insideH>
          <a:insideV>
            <a:ln w="12700" cap="flat">
              <a:noFill/>
              <a:miter lim="400000"/>
            </a:ln>
          </a:insideV>
        </a:tcBdr>
        <a:fill>
          <a:noFill/>
        </a:fill>
      </a:tcStyle>
    </a:lastRow>
    <a:fir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solidFill>
                <a:srgbClr val="000000"/>
              </a:solidFill>
              <a:prstDash val="solid"/>
              <a:miter lim="400000"/>
            </a:ln>
          </a:top>
          <a:bottom>
            <a:ln w="12700" cap="flat">
              <a:solidFill>
                <a:srgbClr val="A29A85"/>
              </a:solidFill>
              <a:prstDash val="solid"/>
              <a:miter lim="400000"/>
            </a:ln>
          </a:bottom>
          <a:insideH>
            <a:ln w="12700" cap="flat">
              <a:solidFill>
                <a:srgbClr val="A29A85"/>
              </a:solidFill>
              <a:prstDash val="solid"/>
              <a:miter lim="400000"/>
            </a:ln>
          </a:insideH>
          <a:insideV>
            <a:ln w="12700" cap="flat">
              <a:noFill/>
              <a:miter lim="400000"/>
            </a:ln>
          </a:insideV>
        </a:tcBdr>
        <a:fill>
          <a:noFill/>
        </a:fill>
      </a:tcStyle>
    </a:firstRow>
  </a:tblStyle>
  <a:tblStyle styleId="{33BA23B1-9221-436E-865A-0063620EA4FD}" styleName="">
    <a:tblBg/>
    <a:wholeTbl>
      <a:tcTxStyle b="off" i="off">
        <a:font>
          <a:latin typeface="Avenir Next Medium"/>
          <a:ea typeface="Avenir Next Medium"/>
          <a:cs typeface="Avenir Next Medium"/>
        </a:font>
        <a:srgbClr val="5B5854"/>
      </a:tcTxStyle>
      <a:tcStyle>
        <a:tcBdr>
          <a:left>
            <a:ln w="12700" cap="flat">
              <a:noFill/>
              <a:miter lim="400000"/>
            </a:ln>
          </a:left>
          <a:right>
            <a:ln w="12700" cap="flat">
              <a:noFill/>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noFill/>
              <a:miter lim="400000"/>
            </a:ln>
          </a:insideV>
        </a:tcBdr>
        <a:fill>
          <a:solidFill>
            <a:srgbClr val="D6D2C0">
              <a:alpha val="50000"/>
            </a:srgbClr>
          </a:solidFill>
        </a:fill>
      </a:tcStyle>
    </a:wholeTbl>
    <a:band2H>
      <a:tcTxStyle b="def" i="def"/>
      <a:tcStyle>
        <a:tcBdr/>
        <a:fill>
          <a:solidFill>
            <a:srgbClr val="E9E7DC"/>
          </a:solidFill>
        </a:fill>
      </a:tcStyle>
    </a:band2H>
    <a:firstCol>
      <a:tcTxStyle b="on" i="off">
        <a:font>
          <a:latin typeface="Avenir Next Demi Bold"/>
          <a:ea typeface="Avenir Next Demi Bold"/>
          <a:cs typeface="Avenir Next Demi Bold"/>
        </a:font>
        <a:srgbClr val="5B5854"/>
      </a:tcTxStyle>
      <a:tcStyle>
        <a:tcBdr>
          <a:left>
            <a:ln w="12700" cap="flat">
              <a:solidFill>
                <a:srgbClr val="FFFFFF"/>
              </a:solidFill>
              <a:prstDash val="solid"/>
              <a:miter lim="400000"/>
            </a:ln>
          </a:left>
          <a:right>
            <a:ln w="254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noFill/>
              <a:miter lim="400000"/>
            </a:ln>
          </a:insideV>
        </a:tcBdr>
        <a:fill>
          <a:solidFill>
            <a:srgbClr val="C5BEAA"/>
          </a:solidFill>
        </a:fill>
      </a:tcStyle>
    </a:firstCol>
    <a:lastRow>
      <a:tcTxStyle b="on" i="off">
        <a:font>
          <a:latin typeface="Avenir Next Demi Bold"/>
          <a:ea typeface="Avenir Next Demi Bold"/>
          <a:cs typeface="Avenir Next Demi Bold"/>
        </a:font>
        <a:srgbClr val="5B5854"/>
      </a:tcTxStyle>
      <a:tcStyle>
        <a:tcBdr>
          <a:left>
            <a:ln w="12700" cap="flat">
              <a:noFill/>
              <a:miter lim="400000"/>
            </a:ln>
          </a:left>
          <a:right>
            <a:ln w="12700" cap="flat">
              <a:noFill/>
              <a:miter lim="400000"/>
            </a:ln>
          </a:right>
          <a:top>
            <a:ln w="25400" cap="flat">
              <a:solidFill>
                <a:srgbClr val="000000"/>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noFill/>
              <a:miter lim="400000"/>
            </a:ln>
          </a:insideV>
        </a:tcBdr>
        <a:fill>
          <a:solidFill>
            <a:srgbClr val="D6D2C0">
              <a:alpha val="25000"/>
            </a:srgbClr>
          </a:solidFill>
        </a:fill>
      </a:tcStyle>
    </a:lastRow>
    <a:fir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solidFill>
                <a:srgbClr val="FFFFFF"/>
              </a:solidFill>
              <a:prstDash val="solid"/>
              <a:miter lim="400000"/>
            </a:ln>
          </a:top>
          <a:bottom>
            <a:ln w="25400" cap="flat">
              <a:solidFill>
                <a:srgbClr val="FFFFFF"/>
              </a:solidFill>
              <a:prstDash val="solid"/>
              <a:miter lim="400000"/>
            </a:ln>
          </a:bottom>
          <a:insideH>
            <a:ln w="12700" cap="flat">
              <a:solidFill>
                <a:srgbClr val="FFFFFF"/>
              </a:solidFill>
              <a:prstDash val="solid"/>
              <a:miter lim="400000"/>
            </a:ln>
          </a:insideH>
          <a:insideV>
            <a:ln w="12700" cap="flat">
              <a:noFill/>
              <a:miter lim="400000"/>
            </a:ln>
          </a:insideV>
        </a:tcBdr>
        <a:fill>
          <a:solidFill>
            <a:srgbClr val="928C7D"/>
          </a:solidFill>
        </a:fill>
      </a:tcStyle>
    </a:firstRow>
  </a:tblStyle>
  <a:tblStyle styleId="{2708684C-4D16-4618-839F-0558EEFCDFE6}" styleName="">
    <a:tblBg/>
    <a:wholeTbl>
      <a:tcTxStyle b="off" i="off">
        <a:font>
          <a:latin typeface="Avenir Next Medium"/>
          <a:ea typeface="Avenir Next Medium"/>
          <a:cs typeface="Avenir Next Medium"/>
        </a:font>
        <a:srgbClr val="5B5854"/>
      </a:tcTxStyle>
      <a:tcStyle>
        <a:tcBdr>
          <a:left>
            <a:ln w="38100" cap="flat">
              <a:solidFill>
                <a:schemeClr val="accent2">
                  <a:hueOff val="-1122706"/>
                  <a:satOff val="6504"/>
                  <a:lumOff val="15871"/>
                  <a:alpha val="64999"/>
                </a:schemeClr>
              </a:solidFill>
              <a:prstDash val="solid"/>
              <a:miter lim="400000"/>
            </a:ln>
          </a:left>
          <a:right>
            <a:ln w="38100" cap="flat">
              <a:solidFill>
                <a:schemeClr val="accent2">
                  <a:hueOff val="-1122706"/>
                  <a:satOff val="6504"/>
                  <a:lumOff val="15871"/>
                  <a:alpha val="64999"/>
                </a:schemeClr>
              </a:solidFill>
              <a:prstDash val="solid"/>
              <a:miter lim="400000"/>
            </a:ln>
          </a:right>
          <a:top>
            <a:ln w="38100" cap="flat">
              <a:solidFill>
                <a:schemeClr val="accent2">
                  <a:hueOff val="-1122706"/>
                  <a:satOff val="6504"/>
                  <a:lumOff val="15871"/>
                  <a:alpha val="64999"/>
                </a:schemeClr>
              </a:solidFill>
              <a:prstDash val="solid"/>
              <a:miter lim="400000"/>
            </a:ln>
          </a:top>
          <a:bottom>
            <a:ln w="38100" cap="flat">
              <a:solidFill>
                <a:schemeClr val="accent2">
                  <a:hueOff val="-1122706"/>
                  <a:satOff val="6504"/>
                  <a:lumOff val="15871"/>
                  <a:alpha val="64999"/>
                </a:schemeClr>
              </a:solidFill>
              <a:prstDash val="solid"/>
              <a:miter lim="400000"/>
            </a:ln>
          </a:bottom>
          <a:insideH>
            <a:ln w="38100" cap="flat">
              <a:solidFill>
                <a:schemeClr val="accent2">
                  <a:hueOff val="-1122706"/>
                  <a:satOff val="6504"/>
                  <a:lumOff val="15871"/>
                  <a:alpha val="64999"/>
                </a:schemeClr>
              </a:solidFill>
              <a:prstDash val="solid"/>
              <a:miter lim="400000"/>
            </a:ln>
          </a:insideH>
          <a:insideV>
            <a:ln w="38100" cap="flat">
              <a:solidFill>
                <a:schemeClr val="accent2">
                  <a:hueOff val="-1122706"/>
                  <a:satOff val="6504"/>
                  <a:lumOff val="15871"/>
                  <a:alpha val="64999"/>
                </a:schemeClr>
              </a:solidFill>
              <a:prstDash val="solid"/>
              <a:miter lim="400000"/>
            </a:ln>
          </a:insideV>
        </a:tcBdr>
        <a:fill>
          <a:noFill/>
        </a:fill>
      </a:tcStyle>
    </a:wholeTbl>
    <a:band2H>
      <a:tcTxStyle b="def" i="def"/>
      <a:tcStyle>
        <a:tcBdr/>
        <a:fill>
          <a:solidFill>
            <a:schemeClr val="accent2">
              <a:hueOff val="-1122706"/>
              <a:satOff val="6504"/>
              <a:lumOff val="15871"/>
              <a:alpha val="12000"/>
            </a:schemeClr>
          </a:solidFill>
        </a:fill>
      </a:tcStyle>
    </a:band2H>
    <a:firstCol>
      <a:tcTxStyle b="on" i="off">
        <a:font>
          <a:latin typeface="Avenir Next Demi Bold"/>
          <a:ea typeface="Avenir Next Demi Bold"/>
          <a:cs typeface="Avenir Next Demi Bold"/>
        </a:font>
        <a:srgbClr val="5B5854"/>
      </a:tcTxStyle>
      <a:tcStyle>
        <a:tcBdr>
          <a:left>
            <a:ln w="12700" cap="flat">
              <a:noFill/>
              <a:miter lim="400000"/>
            </a:ln>
          </a:left>
          <a:right>
            <a:ln w="50800" cap="flat">
              <a:solidFill>
                <a:schemeClr val="accent5">
                  <a:alpha val="75000"/>
                </a:schemeClr>
              </a:solidFill>
              <a:prstDash val="solid"/>
              <a:miter lim="400000"/>
            </a:ln>
          </a:right>
          <a:top>
            <a:ln w="38100" cap="flat">
              <a:solidFill>
                <a:schemeClr val="accent2">
                  <a:hueOff val="-1122706"/>
                  <a:satOff val="6504"/>
                  <a:lumOff val="15871"/>
                  <a:alpha val="64999"/>
                </a:schemeClr>
              </a:solidFill>
              <a:prstDash val="solid"/>
              <a:miter lim="400000"/>
            </a:ln>
          </a:top>
          <a:bottom>
            <a:ln w="38100" cap="flat">
              <a:solidFill>
                <a:schemeClr val="accent2">
                  <a:hueOff val="-1122706"/>
                  <a:satOff val="6504"/>
                  <a:lumOff val="15871"/>
                  <a:alpha val="64999"/>
                </a:schemeClr>
              </a:solidFill>
              <a:prstDash val="solid"/>
              <a:miter lim="400000"/>
            </a:ln>
          </a:bottom>
          <a:insideH>
            <a:ln w="38100" cap="flat">
              <a:solidFill>
                <a:schemeClr val="accent2">
                  <a:hueOff val="-1122706"/>
                  <a:satOff val="6504"/>
                  <a:lumOff val="15871"/>
                  <a:alpha val="64999"/>
                </a:schemeClr>
              </a:solidFill>
              <a:prstDash val="solid"/>
              <a:miter lim="400000"/>
            </a:ln>
          </a:insideH>
          <a:insideV>
            <a:ln w="38100" cap="flat">
              <a:solidFill>
                <a:schemeClr val="accent2">
                  <a:hueOff val="-1122706"/>
                  <a:satOff val="6504"/>
                  <a:lumOff val="15871"/>
                  <a:alpha val="64999"/>
                </a:schemeClr>
              </a:solidFill>
              <a:prstDash val="solid"/>
              <a:miter lim="400000"/>
            </a:ln>
          </a:insideV>
        </a:tcBdr>
        <a:fill>
          <a:noFill/>
        </a:fill>
      </a:tcStyle>
    </a:firstCol>
    <a:lastRow>
      <a:tcTxStyle b="on" i="off">
        <a:font>
          <a:latin typeface="Avenir Next Demi Bold"/>
          <a:ea typeface="Avenir Next Demi Bold"/>
          <a:cs typeface="Avenir Next Demi Bold"/>
        </a:font>
        <a:srgbClr val="5B5854"/>
      </a:tcTxStyle>
      <a:tcStyle>
        <a:tcBdr>
          <a:left>
            <a:ln w="38100" cap="flat">
              <a:solidFill>
                <a:schemeClr val="accent2">
                  <a:hueOff val="-1122706"/>
                  <a:satOff val="6504"/>
                  <a:lumOff val="15871"/>
                  <a:alpha val="64999"/>
                </a:schemeClr>
              </a:solidFill>
              <a:prstDash val="solid"/>
              <a:miter lim="400000"/>
            </a:ln>
          </a:left>
          <a:right>
            <a:ln w="38100" cap="flat">
              <a:solidFill>
                <a:schemeClr val="accent2">
                  <a:hueOff val="-1122706"/>
                  <a:satOff val="6504"/>
                  <a:lumOff val="15871"/>
                  <a:alpha val="64999"/>
                </a:schemeClr>
              </a:solidFill>
              <a:prstDash val="solid"/>
              <a:miter lim="400000"/>
            </a:ln>
          </a:right>
          <a:top>
            <a:ln w="50800" cap="flat">
              <a:solidFill>
                <a:schemeClr val="accent5">
                  <a:alpha val="75000"/>
                </a:schemeClr>
              </a:solidFill>
              <a:prstDash val="solid"/>
              <a:miter lim="400000"/>
            </a:ln>
          </a:top>
          <a:bottom>
            <a:ln w="12700" cap="flat">
              <a:noFill/>
              <a:miter lim="400000"/>
            </a:ln>
          </a:bottom>
          <a:insideH>
            <a:ln w="38100" cap="flat">
              <a:solidFill>
                <a:schemeClr val="accent2">
                  <a:hueOff val="-1122706"/>
                  <a:satOff val="6504"/>
                  <a:lumOff val="15871"/>
                  <a:alpha val="64999"/>
                </a:schemeClr>
              </a:solidFill>
              <a:prstDash val="solid"/>
              <a:miter lim="400000"/>
            </a:ln>
          </a:insideH>
          <a:insideV>
            <a:ln w="38100" cap="flat">
              <a:solidFill>
                <a:schemeClr val="accent2">
                  <a:hueOff val="-1122706"/>
                  <a:satOff val="6504"/>
                  <a:lumOff val="15871"/>
                  <a:alpha val="64999"/>
                </a:schemeClr>
              </a:solidFill>
              <a:prstDash val="solid"/>
              <a:miter lim="400000"/>
            </a:ln>
          </a:insideV>
        </a:tcBdr>
        <a:fill>
          <a:noFill/>
        </a:fill>
      </a:tcStyle>
    </a:lastRow>
    <a:firstRow>
      <a:tcTxStyle b="on" i="off">
        <a:font>
          <a:latin typeface="Avenir Next Demi Bold"/>
          <a:ea typeface="Avenir Next Demi Bold"/>
          <a:cs typeface="Avenir Next Demi Bold"/>
        </a:font>
        <a:srgbClr val="5B5854"/>
      </a:tcTxStyle>
      <a:tcStyle>
        <a:tcBdr>
          <a:left>
            <a:ln w="38100" cap="flat">
              <a:solidFill>
                <a:schemeClr val="accent2">
                  <a:hueOff val="-1122706"/>
                  <a:satOff val="6504"/>
                  <a:lumOff val="15871"/>
                  <a:alpha val="64999"/>
                </a:schemeClr>
              </a:solidFill>
              <a:prstDash val="solid"/>
              <a:miter lim="400000"/>
            </a:ln>
          </a:left>
          <a:right>
            <a:ln w="38100" cap="flat">
              <a:solidFill>
                <a:schemeClr val="accent2">
                  <a:hueOff val="-1122706"/>
                  <a:satOff val="6504"/>
                  <a:lumOff val="15871"/>
                  <a:alpha val="64999"/>
                </a:schemeClr>
              </a:solidFill>
              <a:prstDash val="solid"/>
              <a:miter lim="400000"/>
            </a:ln>
          </a:right>
          <a:top>
            <a:ln w="12700" cap="flat">
              <a:noFill/>
              <a:miter lim="400000"/>
            </a:ln>
          </a:top>
          <a:bottom>
            <a:ln w="50800" cap="flat">
              <a:solidFill>
                <a:schemeClr val="accent5">
                  <a:alpha val="75000"/>
                </a:schemeClr>
              </a:solidFill>
              <a:prstDash val="solid"/>
              <a:miter lim="400000"/>
            </a:ln>
          </a:bottom>
          <a:insideH>
            <a:ln w="38100" cap="flat">
              <a:solidFill>
                <a:schemeClr val="accent2">
                  <a:hueOff val="-1122706"/>
                  <a:satOff val="6504"/>
                  <a:lumOff val="15871"/>
                  <a:alpha val="64999"/>
                </a:schemeClr>
              </a:solidFill>
              <a:prstDash val="solid"/>
              <a:miter lim="400000"/>
            </a:ln>
          </a:insideH>
          <a:insideV>
            <a:ln w="38100" cap="flat">
              <a:solidFill>
                <a:schemeClr val="accent2">
                  <a:hueOff val="-1122706"/>
                  <a:satOff val="6504"/>
                  <a:lumOff val="15871"/>
                  <a:alpha val="64999"/>
                </a:schemeClr>
              </a:solidFill>
              <a:prstDash val="solid"/>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showComments="1"/>
</file>

<file path=ppt/_rels/presentation.xml.rels><?xml version="1.0" encoding="UTF-8" standalone="yes"?><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s>

</file>

<file path=ppt/notesMasters/_rels/notesMaster1.xml.rels><?xml version="1.0" encoding="UTF-8" standalone="yes"?><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 name="Shape 155"/>
          <p:cNvSpPr/>
          <p:nvPr>
            <p:ph type="sldImg"/>
          </p:nvPr>
        </p:nvSpPr>
        <p:spPr>
          <a:xfrm>
            <a:off x="1143000" y="685800"/>
            <a:ext cx="4572000" cy="3429000"/>
          </a:xfrm>
          <a:prstGeom prst="rect">
            <a:avLst/>
          </a:prstGeom>
        </p:spPr>
        <p:txBody>
          <a:bodyPr/>
          <a:lstStyle/>
          <a:p>
            <a:pPr/>
          </a:p>
        </p:txBody>
      </p:sp>
      <p:sp>
        <p:nvSpPr>
          <p:cNvPr id="156" name="Shape 156"/>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1500">
        <a:latin typeface="Helvetica Neue"/>
        <a:ea typeface="Helvetica Neue"/>
        <a:cs typeface="Helvetica Neue"/>
        <a:sym typeface="Helvetica Neue"/>
      </a:defRPr>
    </a:lvl1pPr>
    <a:lvl2pPr indent="228600" defTabSz="457200" latinLnBrk="0">
      <a:lnSpc>
        <a:spcPct val="117999"/>
      </a:lnSpc>
      <a:defRPr sz="1500">
        <a:latin typeface="Helvetica Neue"/>
        <a:ea typeface="Helvetica Neue"/>
        <a:cs typeface="Helvetica Neue"/>
        <a:sym typeface="Helvetica Neue"/>
      </a:defRPr>
    </a:lvl2pPr>
    <a:lvl3pPr indent="457200" defTabSz="457200" latinLnBrk="0">
      <a:lnSpc>
        <a:spcPct val="117999"/>
      </a:lnSpc>
      <a:defRPr sz="1500">
        <a:latin typeface="Helvetica Neue"/>
        <a:ea typeface="Helvetica Neue"/>
        <a:cs typeface="Helvetica Neue"/>
        <a:sym typeface="Helvetica Neue"/>
      </a:defRPr>
    </a:lvl3pPr>
    <a:lvl4pPr indent="685800" defTabSz="457200" latinLnBrk="0">
      <a:lnSpc>
        <a:spcPct val="117999"/>
      </a:lnSpc>
      <a:defRPr sz="1500">
        <a:latin typeface="Helvetica Neue"/>
        <a:ea typeface="Helvetica Neue"/>
        <a:cs typeface="Helvetica Neue"/>
        <a:sym typeface="Helvetica Neue"/>
      </a:defRPr>
    </a:lvl4pPr>
    <a:lvl5pPr indent="914400" defTabSz="457200" latinLnBrk="0">
      <a:lnSpc>
        <a:spcPct val="117999"/>
      </a:lnSpc>
      <a:defRPr sz="1500">
        <a:latin typeface="Helvetica Neue"/>
        <a:ea typeface="Helvetica Neue"/>
        <a:cs typeface="Helvetica Neue"/>
        <a:sym typeface="Helvetica Neue"/>
      </a:defRPr>
    </a:lvl5pPr>
    <a:lvl6pPr indent="1143000" defTabSz="457200" latinLnBrk="0">
      <a:lnSpc>
        <a:spcPct val="117999"/>
      </a:lnSpc>
      <a:defRPr sz="1500">
        <a:latin typeface="Helvetica Neue"/>
        <a:ea typeface="Helvetica Neue"/>
        <a:cs typeface="Helvetica Neue"/>
        <a:sym typeface="Helvetica Neue"/>
      </a:defRPr>
    </a:lvl6pPr>
    <a:lvl7pPr indent="1371600" defTabSz="457200" latinLnBrk="0">
      <a:lnSpc>
        <a:spcPct val="117999"/>
      </a:lnSpc>
      <a:defRPr sz="1500">
        <a:latin typeface="Helvetica Neue"/>
        <a:ea typeface="Helvetica Neue"/>
        <a:cs typeface="Helvetica Neue"/>
        <a:sym typeface="Helvetica Neue"/>
      </a:defRPr>
    </a:lvl7pPr>
    <a:lvl8pPr indent="1600200" defTabSz="457200" latinLnBrk="0">
      <a:lnSpc>
        <a:spcPct val="117999"/>
      </a:lnSpc>
      <a:defRPr sz="1500">
        <a:latin typeface="Helvetica Neue"/>
        <a:ea typeface="Helvetica Neue"/>
        <a:cs typeface="Helvetica Neue"/>
        <a:sym typeface="Helvetica Neue"/>
      </a:defRPr>
    </a:lvl8pPr>
    <a:lvl9pPr indent="1828800" defTabSz="457200" latinLnBrk="0">
      <a:lnSpc>
        <a:spcPct val="117999"/>
      </a:lnSpc>
      <a:defRPr sz="1500">
        <a:latin typeface="Helvetica Neue"/>
        <a:ea typeface="Helvetica Neue"/>
        <a:cs typeface="Helvetica Neue"/>
        <a:sym typeface="Helvetica Neue"/>
      </a:defRPr>
    </a:lvl9pPr>
  </p:notesStyle>
</p:notesMaster>
</file>

<file path=ppt/notesSlides/_rels/notesSlide1.xml.rels><?xml version="1.0" encoding="UTF-8" standalone="yes"?><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Relationships>

</file>

<file path=ppt/notesSlides/_rels/notesSlide10.xml.rels><?xml version="1.0" encoding="UTF-8" standalone="yes"?><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_rels/notesSlide11.xml.rels><?xml version="1.0" encoding="UTF-8" standalone="yes"?><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_rels/notesSlide12.xml.rels><?xml version="1.0" encoding="UTF-8" standalone="yes"?><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13.xml.rels><?xml version="1.0" encoding="UTF-8" standalone="yes"?><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_rels/notesSlide14.xml.rels><?xml version="1.0" encoding="UTF-8" standalone="yes"?><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_rels/notesSlide15.xml.rels><?xml version="1.0" encoding="UTF-8" standalone="yes"?><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Relationships>

</file>

<file path=ppt/notesSlides/_rels/notesSlide16.xml.rels><?xml version="1.0" encoding="UTF-8" standalone="yes"?><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Relationships>

</file>

<file path=ppt/notesSlides/_rels/notesSlide17.xml.rels><?xml version="1.0" encoding="UTF-8" standalone="yes"?><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Relationships>

</file>

<file path=ppt/notesSlides/_rels/notesSlide18.xml.rels><?xml version="1.0" encoding="UTF-8" standalone="yes"?><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Relationships>

</file>

<file path=ppt/notesSlides/_rels/notesSlide19.xml.rels><?xml version="1.0" encoding="UTF-8" standalone="yes"?><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Relationships>

</file>

<file path=ppt/notesSlides/_rels/notesSlide2.xml.rels><?xml version="1.0" encoding="UTF-8" standalone="yes"?><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20.xml.rels><?xml version="1.0" encoding="UTF-8" standalone="yes"?><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Relationships>

</file>

<file path=ppt/notesSlides/_rels/notesSlide21.xml.rels><?xml version="1.0" encoding="UTF-8" standalone="yes"?><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Relationships>

</file>

<file path=ppt/notesSlides/_rels/notesSlide22.xml.rels><?xml version="1.0" encoding="UTF-8" standalone="yes"?><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Relationships>

</file>

<file path=ppt/notesSlides/_rels/notesSlide23.xml.rels><?xml version="1.0" encoding="UTF-8" standalone="yes"?><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Relationships>

</file>

<file path=ppt/notesSlides/_rels/notesSlide24.xml.rels><?xml version="1.0" encoding="UTF-8" standalone="yes"?><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Relationships>

</file>

<file path=ppt/notesSlides/_rels/notesSlide25.xml.rels><?xml version="1.0" encoding="UTF-8" standalone="yes"?><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Relationship Id="rId3" Type="http://schemas.openxmlformats.org/officeDocument/2006/relationships/hyperlink" Target="https://babeljs.io/repl/" TargetMode="External"/></Relationships>

</file>

<file path=ppt/notesSlides/_rels/notesSlide26.xml.rels><?xml version="1.0" encoding="UTF-8" standalone="yes"?><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Relationships>

</file>

<file path=ppt/notesSlides/_rels/notesSlide27.xml.rels><?xml version="1.0" encoding="UTF-8" standalone="yes"?><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Relationships>

</file>

<file path=ppt/notesSlides/_rels/notesSlide28.xml.rels><?xml version="1.0" encoding="UTF-8" standalone="yes"?><Relationships xmlns="http://schemas.openxmlformats.org/package/2006/relationships"><Relationship Id="rId1" Type="http://schemas.openxmlformats.org/officeDocument/2006/relationships/slide" Target="../slides/slide29.xml"/><Relationship Id="rId2" Type="http://schemas.openxmlformats.org/officeDocument/2006/relationships/notesMaster" Target="../notesMasters/notesMaster1.xml"/></Relationships>

</file>

<file path=ppt/notesSlides/_rels/notesSlide29.xml.rels><?xml version="1.0" encoding="UTF-8" standalone="yes"?><Relationships xmlns="http://schemas.openxmlformats.org/package/2006/relationships"><Relationship Id="rId1" Type="http://schemas.openxmlformats.org/officeDocument/2006/relationships/slide" Target="../slides/slide30.xml"/><Relationship Id="rId2" Type="http://schemas.openxmlformats.org/officeDocument/2006/relationships/notesMaster" Target="../notesMasters/notesMaster1.xml"/></Relationships>

</file>

<file path=ppt/notesSlides/_rels/notesSlide3.xml.rels><?xml version="1.0" encoding="UTF-8" standalone="yes"?><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30.xml.rels><?xml version="1.0" encoding="UTF-8" standalone="yes"?><Relationships xmlns="http://schemas.openxmlformats.org/package/2006/relationships"><Relationship Id="rId1" Type="http://schemas.openxmlformats.org/officeDocument/2006/relationships/slide" Target="../slides/slide31.xml"/><Relationship Id="rId2" Type="http://schemas.openxmlformats.org/officeDocument/2006/relationships/notesMaster" Target="../notesMasters/notesMaster1.xml"/></Relationships>

</file>

<file path=ppt/notesSlides/_rels/notesSlide31.xml.rels><?xml version="1.0" encoding="UTF-8" standalone="yes"?><Relationships xmlns="http://schemas.openxmlformats.org/package/2006/relationships"><Relationship Id="rId1" Type="http://schemas.openxmlformats.org/officeDocument/2006/relationships/slide" Target="../slides/slide32.xml"/><Relationship Id="rId2" Type="http://schemas.openxmlformats.org/officeDocument/2006/relationships/notesMaster" Target="../notesMasters/notesMaster1.xml"/></Relationships>

</file>

<file path=ppt/notesSlides/_rels/notesSlide32.xml.rels><?xml version="1.0" encoding="UTF-8" standalone="yes"?><Relationships xmlns="http://schemas.openxmlformats.org/package/2006/relationships"><Relationship Id="rId1" Type="http://schemas.openxmlformats.org/officeDocument/2006/relationships/slide" Target="../slides/slide33.xml"/><Relationship Id="rId2" Type="http://schemas.openxmlformats.org/officeDocument/2006/relationships/notesMaster" Target="../notesMasters/notesMaster1.xml"/></Relationships>

</file>

<file path=ppt/notesSlides/_rels/notesSlide33.xml.rels><?xml version="1.0" encoding="UTF-8" standalone="yes"?><Relationships xmlns="http://schemas.openxmlformats.org/package/2006/relationships"><Relationship Id="rId1" Type="http://schemas.openxmlformats.org/officeDocument/2006/relationships/slide" Target="../slides/slide34.xml"/><Relationship Id="rId2" Type="http://schemas.openxmlformats.org/officeDocument/2006/relationships/notesMaster" Target="../notesMasters/notesMaster1.xml"/></Relationships>

</file>

<file path=ppt/notesSlides/_rels/notesSlide34.xml.rels><?xml version="1.0" encoding="UTF-8" standalone="yes"?><Relationships xmlns="http://schemas.openxmlformats.org/package/2006/relationships"><Relationship Id="rId1" Type="http://schemas.openxmlformats.org/officeDocument/2006/relationships/slide" Target="../slides/slide35.xml"/><Relationship Id="rId2" Type="http://schemas.openxmlformats.org/officeDocument/2006/relationships/notesMaster" Target="../notesMasters/notesMaster1.xml"/></Relationships>

</file>

<file path=ppt/notesSlides/_rels/notesSlide35.xml.rels><?xml version="1.0" encoding="UTF-8" standalone="yes"?><Relationships xmlns="http://schemas.openxmlformats.org/package/2006/relationships"><Relationship Id="rId1" Type="http://schemas.openxmlformats.org/officeDocument/2006/relationships/slide" Target="../slides/slide36.xml"/><Relationship Id="rId2" Type="http://schemas.openxmlformats.org/officeDocument/2006/relationships/notesMaster" Target="../notesMasters/notesMaster1.xml"/></Relationships>

</file>

<file path=ppt/notesSlides/_rels/notesSlide36.xml.rels><?xml version="1.0" encoding="UTF-8" standalone="yes"?><Relationships xmlns="http://schemas.openxmlformats.org/package/2006/relationships"><Relationship Id="rId1" Type="http://schemas.openxmlformats.org/officeDocument/2006/relationships/slide" Target="../slides/slide37.xml"/><Relationship Id="rId2" Type="http://schemas.openxmlformats.org/officeDocument/2006/relationships/notesMaster" Target="../notesMasters/notesMaster1.xml"/></Relationships>

</file>

<file path=ppt/notesSlides/_rels/notesSlide37.xml.rels><?xml version="1.0" encoding="UTF-8" standalone="yes"?><Relationships xmlns="http://schemas.openxmlformats.org/package/2006/relationships"><Relationship Id="rId1" Type="http://schemas.openxmlformats.org/officeDocument/2006/relationships/slide" Target="../slides/slide38.xml"/><Relationship Id="rId2" Type="http://schemas.openxmlformats.org/officeDocument/2006/relationships/notesMaster" Target="../notesMasters/notesMaster1.xml"/></Relationships>

</file>

<file path=ppt/notesSlides/_rels/notesSlide38.xml.rels><?xml version="1.0" encoding="UTF-8" standalone="yes"?><Relationships xmlns="http://schemas.openxmlformats.org/package/2006/relationships"><Relationship Id="rId1" Type="http://schemas.openxmlformats.org/officeDocument/2006/relationships/slide" Target="../slides/slide40.xml"/><Relationship Id="rId2" Type="http://schemas.openxmlformats.org/officeDocument/2006/relationships/notesMaster" Target="../notesMasters/notesMaster1.xml"/></Relationships>

</file>

<file path=ppt/notesSlides/_rels/notesSlide39.xml.rels><?xml version="1.0" encoding="UTF-8" standalone="yes"?><Relationships xmlns="http://schemas.openxmlformats.org/package/2006/relationships"><Relationship Id="rId1" Type="http://schemas.openxmlformats.org/officeDocument/2006/relationships/slide" Target="../slides/slide41.xml"/><Relationship Id="rId2" Type="http://schemas.openxmlformats.org/officeDocument/2006/relationships/notesMaster" Target="../notesMasters/notesMaster1.xml"/></Relationships>

</file>

<file path=ppt/notesSlides/_rels/notesSlide4.xml.rels><?xml version="1.0" encoding="UTF-8" standalone="yes"?><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40.xml.rels><?xml version="1.0" encoding="UTF-8" standalone="yes"?><Relationships xmlns="http://schemas.openxmlformats.org/package/2006/relationships"><Relationship Id="rId1" Type="http://schemas.openxmlformats.org/officeDocument/2006/relationships/slide" Target="../slides/slide42.xml"/><Relationship Id="rId2" Type="http://schemas.openxmlformats.org/officeDocument/2006/relationships/notesMaster" Target="../notesMasters/notesMaster1.xml"/></Relationships>

</file>

<file path=ppt/notesSlides/_rels/notesSlide41.xml.rels><?xml version="1.0" encoding="UTF-8" standalone="yes"?><Relationships xmlns="http://schemas.openxmlformats.org/package/2006/relationships"><Relationship Id="rId1" Type="http://schemas.openxmlformats.org/officeDocument/2006/relationships/slide" Target="../slides/slide43.xml"/><Relationship Id="rId2" Type="http://schemas.openxmlformats.org/officeDocument/2006/relationships/notesMaster" Target="../notesMasters/notesMaster1.xml"/></Relationships>

</file>

<file path=ppt/notesSlides/_rels/notesSlide42.xml.rels><?xml version="1.0" encoding="UTF-8" standalone="yes"?><Relationships xmlns="http://schemas.openxmlformats.org/package/2006/relationships"><Relationship Id="rId1" Type="http://schemas.openxmlformats.org/officeDocument/2006/relationships/slide" Target="../slides/slide44.xml"/><Relationship Id="rId2" Type="http://schemas.openxmlformats.org/officeDocument/2006/relationships/notesMaster" Target="../notesMasters/notesMaster1.xml"/></Relationships>

</file>

<file path=ppt/notesSlides/_rels/notesSlide43.xml.rels><?xml version="1.0" encoding="UTF-8" standalone="yes"?><Relationships xmlns="http://schemas.openxmlformats.org/package/2006/relationships"><Relationship Id="rId1" Type="http://schemas.openxmlformats.org/officeDocument/2006/relationships/slide" Target="../slides/slide45.xml"/><Relationship Id="rId2" Type="http://schemas.openxmlformats.org/officeDocument/2006/relationships/notesMaster" Target="../notesMasters/notesMaster1.xml"/></Relationships>

</file>

<file path=ppt/notesSlides/_rels/notesSlide44.xml.rels><?xml version="1.0" encoding="UTF-8" standalone="yes"?><Relationships xmlns="http://schemas.openxmlformats.org/package/2006/relationships"><Relationship Id="rId1" Type="http://schemas.openxmlformats.org/officeDocument/2006/relationships/slide" Target="../slides/slide46.xml"/><Relationship Id="rId2" Type="http://schemas.openxmlformats.org/officeDocument/2006/relationships/notesMaster" Target="../notesMasters/notesMaster1.xml"/></Relationships>

</file>

<file path=ppt/notesSlides/_rels/notesSlide45.xml.rels><?xml version="1.0" encoding="UTF-8" standalone="yes"?><Relationships xmlns="http://schemas.openxmlformats.org/package/2006/relationships"><Relationship Id="rId1" Type="http://schemas.openxmlformats.org/officeDocument/2006/relationships/slide" Target="../slides/slide47.xml"/><Relationship Id="rId2" Type="http://schemas.openxmlformats.org/officeDocument/2006/relationships/notesMaster" Target="../notesMasters/notesMaster1.xml"/></Relationships>

</file>

<file path=ppt/notesSlides/_rels/notesSlide46.xml.rels><?xml version="1.0" encoding="UTF-8" standalone="yes"?><Relationships xmlns="http://schemas.openxmlformats.org/package/2006/relationships"><Relationship Id="rId1" Type="http://schemas.openxmlformats.org/officeDocument/2006/relationships/slide" Target="../slides/slide48.xml"/><Relationship Id="rId2" Type="http://schemas.openxmlformats.org/officeDocument/2006/relationships/notesMaster" Target="../notesMasters/notesMaster1.xml"/></Relationships>

</file>

<file path=ppt/notesSlides/_rels/notesSlide47.xml.rels><?xml version="1.0" encoding="UTF-8" standalone="yes"?><Relationships xmlns="http://schemas.openxmlformats.org/package/2006/relationships"><Relationship Id="rId1" Type="http://schemas.openxmlformats.org/officeDocument/2006/relationships/slide" Target="../slides/slide49.xml"/><Relationship Id="rId2" Type="http://schemas.openxmlformats.org/officeDocument/2006/relationships/notesMaster" Target="../notesMasters/notesMaster1.xml"/></Relationships>

</file>

<file path=ppt/notesSlides/_rels/notesSlide48.xml.rels><?xml version="1.0" encoding="UTF-8" standalone="yes"?><Relationships xmlns="http://schemas.openxmlformats.org/package/2006/relationships"><Relationship Id="rId1" Type="http://schemas.openxmlformats.org/officeDocument/2006/relationships/slide" Target="../slides/slide50.xml"/><Relationship Id="rId2" Type="http://schemas.openxmlformats.org/officeDocument/2006/relationships/notesMaster" Target="../notesMasters/notesMaster1.xml"/></Relationships>

</file>

<file path=ppt/notesSlides/_rels/notesSlide49.xml.rels><?xml version="1.0" encoding="UTF-8" standalone="yes"?><Relationships xmlns="http://schemas.openxmlformats.org/package/2006/relationships"><Relationship Id="rId1" Type="http://schemas.openxmlformats.org/officeDocument/2006/relationships/slide" Target="../slides/slide51.xml"/><Relationship Id="rId2" Type="http://schemas.openxmlformats.org/officeDocument/2006/relationships/notesMaster" Target="../notesMasters/notesMaster1.xml"/></Relationships>

</file>

<file path=ppt/notesSlides/_rels/notesSlide5.xml.rels><?xml version="1.0" encoding="UTF-8" standalone="yes"?><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50.xml.rels><?xml version="1.0" encoding="UTF-8" standalone="yes"?><Relationships xmlns="http://schemas.openxmlformats.org/package/2006/relationships"><Relationship Id="rId1" Type="http://schemas.openxmlformats.org/officeDocument/2006/relationships/slide" Target="../slides/slide52.xml"/><Relationship Id="rId2" Type="http://schemas.openxmlformats.org/officeDocument/2006/relationships/notesMaster" Target="../notesMasters/notesMaster1.xml"/></Relationships>

</file>

<file path=ppt/notesSlides/_rels/notesSlide6.xml.rels><?xml version="1.0" encoding="UTF-8" standalone="yes"?><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7.xml.rels><?xml version="1.0" encoding="UTF-8" standalone="yes"?><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8.xml.rels><?xml version="1.0" encoding="UTF-8" standalone="yes"?><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9.xml.rels><?xml version="1.0" encoding="UTF-8" standalone="yes"?><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9" name="Shape 159"/>
          <p:cNvSpPr/>
          <p:nvPr>
            <p:ph type="sldImg"/>
          </p:nvPr>
        </p:nvSpPr>
        <p:spPr>
          <a:prstGeom prst="rect">
            <a:avLst/>
          </a:prstGeom>
        </p:spPr>
        <p:txBody>
          <a:bodyPr/>
          <a:lstStyle/>
          <a:p>
            <a:pPr/>
          </a:p>
        </p:txBody>
      </p:sp>
      <p:sp>
        <p:nvSpPr>
          <p:cNvPr id="160" name="Shape 160"/>
          <p:cNvSpPr/>
          <p:nvPr>
            <p:ph type="body" sz="quarter" idx="1"/>
          </p:nvPr>
        </p:nvSpPr>
        <p:spPr>
          <a:prstGeom prst="rect">
            <a:avLst/>
          </a:prstGeom>
        </p:spPr>
        <p:txBody>
          <a:bodyPr/>
          <a:lstStyle/>
          <a:p>
            <a:pPr/>
            <a:r>
              <a:t>Topics Covered:</a:t>
            </a:r>
          </a:p>
          <a:p>
            <a:pPr marL="204107" indent="-204107">
              <a:buClr>
                <a:srgbClr val="9A958E"/>
              </a:buClr>
              <a:buSzPct val="75000"/>
              <a:buChar char="-"/>
            </a:pPr>
            <a:r>
              <a:t>ECMAScript 6</a:t>
            </a:r>
          </a:p>
          <a:p>
            <a:pPr marL="204107" indent="-204107">
              <a:buClr>
                <a:srgbClr val="9A958E"/>
              </a:buClr>
              <a:buSzPct val="75000"/>
              <a:buChar char="-"/>
            </a:pPr>
            <a:r>
              <a:t>React Basics</a:t>
            </a:r>
          </a:p>
          <a:p>
            <a:pPr marL="204107" indent="-204107">
              <a:buClr>
                <a:srgbClr val="9A958E"/>
              </a:buClr>
              <a:buSzPct val="75000"/>
              <a:buChar char="-"/>
            </a:pPr>
            <a:r>
              <a:t>Redux</a:t>
            </a:r>
          </a:p>
          <a:p>
            <a:pPr marL="204107" indent="-204107">
              <a:buClr>
                <a:srgbClr val="9A958E"/>
              </a:buClr>
              <a:buSzPct val="75000"/>
              <a:buChar char="-"/>
            </a:pPr>
            <a:r>
              <a:t>React Router</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48" name="Shape 248"/>
          <p:cNvSpPr/>
          <p:nvPr>
            <p:ph type="sldImg"/>
          </p:nvPr>
        </p:nvSpPr>
        <p:spPr>
          <a:prstGeom prst="rect">
            <a:avLst/>
          </a:prstGeom>
        </p:spPr>
        <p:txBody>
          <a:bodyPr/>
          <a:lstStyle/>
          <a:p>
            <a:pPr/>
          </a:p>
        </p:txBody>
      </p:sp>
      <p:sp>
        <p:nvSpPr>
          <p:cNvPr id="249" name="Shape 249"/>
          <p:cNvSpPr/>
          <p:nvPr>
            <p:ph type="body" sz="quarter" idx="1"/>
          </p:nvPr>
        </p:nvSpPr>
        <p:spPr>
          <a:prstGeom prst="rect">
            <a:avLst/>
          </a:prstGeom>
        </p:spPr>
        <p:txBody>
          <a:bodyPr/>
          <a:lstStyle/>
          <a:p>
            <a:pPr>
              <a:defRPr sz="1600"/>
            </a:pPr>
            <a:r>
              <a:t>Promises make much more sense when you look how they are used.</a:t>
            </a:r>
          </a:p>
          <a:p>
            <a:pPr>
              <a:defRPr sz="1600"/>
            </a:pPr>
          </a:p>
          <a:p>
            <a:pPr>
              <a:defRPr sz="1600"/>
            </a:pPr>
            <a:r>
              <a:t>When you make an asynchronous promise you can chain 2 calls off of it:</a:t>
            </a:r>
          </a:p>
          <a:p>
            <a:pPr marL="228600" indent="-228600">
              <a:buSzPct val="100000"/>
              <a:buChar char="•"/>
              <a:defRPr b="1" sz="1600"/>
            </a:pPr>
            <a:r>
              <a:t>then</a:t>
            </a:r>
            <a:r>
              <a:rPr b="0"/>
              <a:t> will be executed when the promise completes successfully taking in the results as an argument — this would be is the </a:t>
            </a:r>
            <a:r>
              <a:t>resolve </a:t>
            </a:r>
            <a:r>
              <a:rPr b="0"/>
              <a:t>call back was executed.</a:t>
            </a:r>
            <a:endParaRPr b="0"/>
          </a:p>
          <a:p>
            <a:pPr marL="228600" indent="-228600">
              <a:buSzPct val="100000"/>
              <a:buChar char="•"/>
              <a:defRPr b="1" sz="1600"/>
            </a:pPr>
            <a:r>
              <a:t>catch</a:t>
            </a:r>
            <a:r>
              <a:rPr b="0"/>
              <a:t> is executed when if the error </a:t>
            </a:r>
            <a:r>
              <a:t>reject</a:t>
            </a:r>
            <a:r>
              <a:rPr b="0"/>
              <a:t> was invoked with the error.</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58" name="Shape 258"/>
          <p:cNvSpPr/>
          <p:nvPr>
            <p:ph type="sldImg"/>
          </p:nvPr>
        </p:nvSpPr>
        <p:spPr>
          <a:prstGeom prst="rect">
            <a:avLst/>
          </a:prstGeom>
        </p:spPr>
        <p:txBody>
          <a:bodyPr/>
          <a:lstStyle/>
          <a:p>
            <a:pPr/>
          </a:p>
        </p:txBody>
      </p:sp>
      <p:sp>
        <p:nvSpPr>
          <p:cNvPr id="259" name="Shape 259"/>
          <p:cNvSpPr/>
          <p:nvPr>
            <p:ph type="body" sz="quarter" idx="1"/>
          </p:nvPr>
        </p:nvSpPr>
        <p:spPr>
          <a:prstGeom prst="rect">
            <a:avLst/>
          </a:prstGeom>
        </p:spPr>
        <p:txBody>
          <a:bodyPr/>
          <a:lstStyle/>
          <a:p>
            <a:pPr>
              <a:defRPr sz="1600"/>
            </a:pPr>
            <a:r>
              <a:t>Promises are also powerful in that they can be </a:t>
            </a:r>
            <a:r>
              <a:rPr u="sng"/>
              <a:t>chained</a:t>
            </a:r>
            <a:r>
              <a:t> together with the results of the first promises being passed to the next </a:t>
            </a:r>
            <a:r>
              <a:rPr b="1"/>
              <a:t>.then</a:t>
            </a:r>
            <a:r>
              <a:t> method.</a:t>
            </a:r>
          </a:p>
          <a:p>
            <a:pPr>
              <a:defRPr sz="1600"/>
            </a:pPr>
          </a:p>
          <a:p>
            <a:pPr>
              <a:defRPr sz="1600"/>
            </a:pPr>
            <a:r>
              <a:t>A single </a:t>
            </a:r>
            <a:r>
              <a:rPr b="1"/>
              <a:t>catch</a:t>
            </a:r>
            <a:r>
              <a:t> statement can catch any errors in any of the promises.</a:t>
            </a:r>
          </a:p>
          <a:p>
            <a:pPr>
              <a:defRPr sz="1600"/>
            </a:pPr>
          </a:p>
          <a:p>
            <a:pPr>
              <a:defRPr sz="1600"/>
            </a:pPr>
            <a:r>
              <a:t>In the above a second promises is invoked within the </a:t>
            </a:r>
            <a:r>
              <a:rPr b="1"/>
              <a:t>then</a:t>
            </a:r>
            <a:r>
              <a:t> of the first promise.</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75" name="Shape 275"/>
          <p:cNvSpPr/>
          <p:nvPr>
            <p:ph type="sldImg"/>
          </p:nvPr>
        </p:nvSpPr>
        <p:spPr>
          <a:prstGeom prst="rect">
            <a:avLst/>
          </a:prstGeom>
        </p:spPr>
        <p:txBody>
          <a:bodyPr/>
          <a:lstStyle/>
          <a:p>
            <a:pPr/>
          </a:p>
        </p:txBody>
      </p:sp>
      <p:sp>
        <p:nvSpPr>
          <p:cNvPr id="276" name="Shape 276"/>
          <p:cNvSpPr/>
          <p:nvPr>
            <p:ph type="body" sz="quarter" idx="1"/>
          </p:nvPr>
        </p:nvSpPr>
        <p:spPr>
          <a:prstGeom prst="rect">
            <a:avLst/>
          </a:prstGeom>
        </p:spPr>
        <p:txBody>
          <a:bodyPr/>
          <a:lstStyle/>
          <a:p>
            <a:pPr>
              <a:defRPr sz="1600"/>
            </a:pPr>
            <a:r>
              <a:t>A powerful features introduced in ES6 is </a:t>
            </a:r>
            <a:r>
              <a:rPr b="1"/>
              <a:t>async/await</a:t>
            </a:r>
            <a:r>
              <a:t> which works with promises but cleans up the asynchronous code making it feel and look more synchronous.</a:t>
            </a:r>
          </a:p>
          <a:p>
            <a:pPr>
              <a:defRPr sz="1600"/>
            </a:pPr>
          </a:p>
          <a:p>
            <a:pPr>
              <a:defRPr sz="1600"/>
            </a:pPr>
            <a:r>
              <a:t>The function needs to be declared a </a:t>
            </a:r>
            <a:r>
              <a:rPr b="1"/>
              <a:t>async</a:t>
            </a:r>
            <a:r>
              <a:t> function, what this means is the function will actually return a promise it’s self.</a:t>
            </a:r>
          </a:p>
          <a:p>
            <a:pPr>
              <a:defRPr sz="1600"/>
            </a:pPr>
          </a:p>
          <a:p>
            <a:pPr>
              <a:defRPr sz="1600"/>
            </a:pPr>
            <a:r>
              <a:t>Within the </a:t>
            </a:r>
            <a:r>
              <a:rPr b="1"/>
              <a:t>async</a:t>
            </a:r>
            <a:r>
              <a:t> function you can add </a:t>
            </a:r>
            <a:r>
              <a:rPr b="1"/>
              <a:t>await</a:t>
            </a:r>
            <a:r>
              <a:t> before any promise and the code will automatically stop until the promise is completed.</a:t>
            </a:r>
          </a:p>
          <a:p>
            <a:pPr>
              <a:defRPr sz="1600"/>
            </a:pPr>
          </a:p>
          <a:p>
            <a:pPr>
              <a:defRPr sz="1600"/>
            </a:pPr>
            <a:r>
              <a:t>So both examples a request for JSON is made and once the request completed the data is printed to the console and “done” is returned.</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85" name="Shape 285"/>
          <p:cNvSpPr/>
          <p:nvPr>
            <p:ph type="sldImg"/>
          </p:nvPr>
        </p:nvSpPr>
        <p:spPr>
          <a:prstGeom prst="rect">
            <a:avLst/>
          </a:prstGeom>
        </p:spPr>
        <p:txBody>
          <a:bodyPr/>
          <a:lstStyle/>
          <a:p>
            <a:pPr/>
          </a:p>
        </p:txBody>
      </p:sp>
      <p:sp>
        <p:nvSpPr>
          <p:cNvPr id="286" name="Shape 286"/>
          <p:cNvSpPr/>
          <p:nvPr>
            <p:ph type="body" sz="quarter" idx="1"/>
          </p:nvPr>
        </p:nvSpPr>
        <p:spPr>
          <a:prstGeom prst="rect">
            <a:avLst/>
          </a:prstGeom>
        </p:spPr>
        <p:txBody>
          <a:bodyPr/>
          <a:lstStyle/>
          <a:p>
            <a:pPr>
              <a:defRPr sz="1600"/>
            </a:pPr>
            <a:r>
              <a:t>For small examples this may not seem that useful but it’s much more powerful as you started getting chained promises with lots of conditional logic.</a:t>
            </a:r>
          </a:p>
          <a:p>
            <a:pPr>
              <a:defRPr sz="1600"/>
            </a:pPr>
          </a:p>
          <a:p>
            <a:pPr>
              <a:defRPr sz="1600"/>
            </a:pPr>
            <a:r>
              <a:t>In the above both examples do the same thing but the flow in much easier to follow in the </a:t>
            </a:r>
            <a:r>
              <a:rPr b="1"/>
              <a:t>async/await</a:t>
            </a:r>
            <a:r>
              <a:t> where there is no more nested .then calls.</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92" name="Shape 292"/>
          <p:cNvSpPr/>
          <p:nvPr>
            <p:ph type="sldImg"/>
          </p:nvPr>
        </p:nvSpPr>
        <p:spPr>
          <a:prstGeom prst="rect">
            <a:avLst/>
          </a:prstGeom>
        </p:spPr>
        <p:txBody>
          <a:bodyPr/>
          <a:lstStyle/>
          <a:p>
            <a:pPr/>
          </a:p>
        </p:txBody>
      </p:sp>
      <p:sp>
        <p:nvSpPr>
          <p:cNvPr id="293" name="Shape 293"/>
          <p:cNvSpPr/>
          <p:nvPr>
            <p:ph type="body" sz="quarter" idx="1"/>
          </p:nvPr>
        </p:nvSpPr>
        <p:spPr>
          <a:prstGeom prst="rect">
            <a:avLst/>
          </a:prstGeom>
        </p:spPr>
        <p:txBody>
          <a:bodyPr/>
          <a:lstStyle/>
          <a:p>
            <a:pPr>
              <a:defRPr b="1" sz="1600"/>
            </a:pPr>
            <a:r>
              <a:t>Modules</a:t>
            </a:r>
            <a:r>
              <a:rPr b="0"/>
              <a:t> give the ability to split up code into their own files. Importantly this means their variables and functions are not globally exposed unless they are explicitly exported.</a:t>
            </a:r>
            <a:endParaRPr b="0"/>
          </a:p>
          <a:p>
            <a:pPr>
              <a:defRPr b="1" sz="1600"/>
            </a:pPr>
            <a:endParaRPr b="0"/>
          </a:p>
          <a:p>
            <a:pPr>
              <a:defRPr b="1" sz="1600"/>
            </a:pPr>
            <a:r>
              <a:rPr b="0"/>
              <a:t>Like many other ES6 features they are nothing new to JavaScript, prior to ES6 there were two very well known module loaders, CommonJS — inspiration for NodeJS and AMD — used by Require.js.</a:t>
            </a:r>
            <a:endParaRPr b="0"/>
          </a:p>
          <a:p>
            <a:pPr>
              <a:defRPr b="1" sz="1600"/>
            </a:pPr>
            <a:endParaRPr b="0"/>
          </a:p>
          <a:p>
            <a:pPr>
              <a:defRPr b="1" sz="1600"/>
            </a:pPr>
            <a:r>
              <a:rPr b="0"/>
              <a:t>They both solved the same problem but one had the clients interest in mind while the other was developer for more sever side solutions so they each came with their own appropriate trade off.s</a:t>
            </a:r>
            <a:endParaRPr b="0"/>
          </a:p>
          <a:p>
            <a:pPr>
              <a:defRPr b="1" sz="1600"/>
            </a:pPr>
            <a:endParaRPr b="0"/>
          </a:p>
          <a:p>
            <a:pPr>
              <a:defRPr b="1" sz="1600"/>
            </a:pPr>
            <a:r>
              <a:rPr b="0"/>
              <a:t>CommonJS was similar but didn’t allow for asynchronous loading while AMD had more complex but did.</a:t>
            </a:r>
            <a:endParaRPr b="0"/>
          </a:p>
          <a:p>
            <a:pPr>
              <a:defRPr b="1" sz="1600"/>
            </a:pPr>
            <a:endParaRPr b="0"/>
          </a:p>
          <a:p>
            <a:pPr>
              <a:defRPr b="1" sz="1600"/>
            </a:pPr>
            <a:r>
              <a:rPr b="0"/>
              <a:t>ES6 module loading was designed to be the best of both with compact syntax and asynchronous</a:t>
            </a:r>
            <a:endParaRPr b="0"/>
          </a:p>
          <a:p>
            <a:pPr>
              <a:defRPr b="1" sz="1600"/>
            </a:pPr>
            <a:r>
              <a:rPr b="0"/>
              <a:t>Loading.</a:t>
            </a:r>
            <a:endParaRPr b="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03" name="Shape 303"/>
          <p:cNvSpPr/>
          <p:nvPr>
            <p:ph type="sldImg"/>
          </p:nvPr>
        </p:nvSpPr>
        <p:spPr>
          <a:prstGeom prst="rect">
            <a:avLst/>
          </a:prstGeom>
        </p:spPr>
        <p:txBody>
          <a:bodyPr/>
          <a:lstStyle/>
          <a:p>
            <a:pPr/>
          </a:p>
        </p:txBody>
      </p:sp>
      <p:sp>
        <p:nvSpPr>
          <p:cNvPr id="304" name="Shape 304"/>
          <p:cNvSpPr/>
          <p:nvPr>
            <p:ph type="body" sz="quarter" idx="1"/>
          </p:nvPr>
        </p:nvSpPr>
        <p:spPr>
          <a:prstGeom prst="rect">
            <a:avLst/>
          </a:prstGeom>
        </p:spPr>
        <p:txBody>
          <a:bodyPr/>
          <a:lstStyle/>
          <a:p>
            <a:pPr>
              <a:defRPr sz="1600"/>
            </a:pPr>
            <a:r>
              <a:t>A JavaScript module is just a file, but the important part of it is the </a:t>
            </a:r>
            <a:r>
              <a:rPr b="1"/>
              <a:t>exports</a:t>
            </a:r>
            <a:r>
              <a:t> — as this is the part that other files can access.</a:t>
            </a:r>
          </a:p>
          <a:p>
            <a:pPr>
              <a:defRPr sz="1600"/>
            </a:pPr>
          </a:p>
          <a:p>
            <a:pPr>
              <a:defRPr sz="1600"/>
            </a:pPr>
            <a:r>
              <a:t>Almost anything can be exported, functions, classes, objects variables…</a:t>
            </a:r>
          </a:p>
          <a:p>
            <a:pPr>
              <a:defRPr sz="1600"/>
            </a:pPr>
          </a:p>
          <a:p>
            <a:pPr>
              <a:defRPr sz="1600"/>
            </a:pPr>
            <a:r>
              <a:t>There are two types of exports the first being the </a:t>
            </a:r>
            <a:r>
              <a:rPr b="1"/>
              <a:t>named</a:t>
            </a:r>
            <a:r>
              <a:t> export.</a:t>
            </a:r>
          </a:p>
          <a:p>
            <a:pPr>
              <a:defRPr sz="1600"/>
            </a:pPr>
          </a:p>
          <a:p>
            <a:pPr>
              <a:defRPr sz="1600"/>
            </a:pPr>
            <a:r>
              <a:t>Modules can have as many </a:t>
            </a:r>
            <a:r>
              <a:rPr b="1"/>
              <a:t>named</a:t>
            </a:r>
            <a:r>
              <a:t> exports as they want and can export any type.</a:t>
            </a:r>
          </a:p>
          <a:p>
            <a:pPr>
              <a:defRPr sz="1600"/>
            </a:pPr>
          </a:p>
          <a:p>
            <a:pPr>
              <a:defRPr sz="1600"/>
            </a:pPr>
            <a:r>
              <a:t>When importing then you just need to include the import name in the curly braces. You will notice that one file imports another module using it’s relative path.</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19" name="Shape 319"/>
          <p:cNvSpPr/>
          <p:nvPr>
            <p:ph type="sldImg"/>
          </p:nvPr>
        </p:nvSpPr>
        <p:spPr>
          <a:prstGeom prst="rect">
            <a:avLst/>
          </a:prstGeom>
        </p:spPr>
        <p:txBody>
          <a:bodyPr/>
          <a:lstStyle/>
          <a:p>
            <a:pPr/>
          </a:p>
        </p:txBody>
      </p:sp>
      <p:sp>
        <p:nvSpPr>
          <p:cNvPr id="320" name="Shape 320"/>
          <p:cNvSpPr/>
          <p:nvPr>
            <p:ph type="body" sz="quarter" idx="1"/>
          </p:nvPr>
        </p:nvSpPr>
        <p:spPr>
          <a:prstGeom prst="rect">
            <a:avLst/>
          </a:prstGeom>
        </p:spPr>
        <p:txBody>
          <a:bodyPr/>
          <a:lstStyle/>
          <a:p>
            <a:pPr>
              <a:defRPr sz="1600"/>
            </a:pPr>
            <a:r>
              <a:t>The second type of export is the </a:t>
            </a:r>
            <a:r>
              <a:rPr b="1"/>
              <a:t>Default</a:t>
            </a:r>
            <a:r>
              <a:t> exports — unlike the </a:t>
            </a:r>
            <a:r>
              <a:rPr b="1"/>
              <a:t>Named</a:t>
            </a:r>
            <a:r>
              <a:t> export there can only be </a:t>
            </a:r>
            <a:r>
              <a:rPr u="sng"/>
              <a:t>one</a:t>
            </a:r>
            <a:r>
              <a:t> of the per class.</a:t>
            </a:r>
          </a:p>
          <a:p>
            <a:pPr>
              <a:defRPr sz="1600"/>
            </a:pPr>
          </a:p>
          <a:p>
            <a:pPr>
              <a:defRPr sz="1600"/>
            </a:pPr>
            <a:r>
              <a:t>They are imported without being in the curly braces and they can also be named anything you want in the import.</a:t>
            </a:r>
          </a:p>
          <a:p>
            <a:pPr>
              <a:defRPr sz="1600"/>
            </a:pPr>
          </a:p>
          <a:p>
            <a:pPr>
              <a:defRPr sz="1600"/>
            </a:pPr>
            <a:r>
              <a:t>Finally if you are imported installed node modules then you refer them by their module name like in the example.</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25" name="Shape 325"/>
          <p:cNvSpPr/>
          <p:nvPr>
            <p:ph type="sldImg"/>
          </p:nvPr>
        </p:nvSpPr>
        <p:spPr>
          <a:prstGeom prst="rect">
            <a:avLst/>
          </a:prstGeom>
        </p:spPr>
        <p:txBody>
          <a:bodyPr/>
          <a:lstStyle/>
          <a:p>
            <a:pPr/>
          </a:p>
        </p:txBody>
      </p:sp>
      <p:sp>
        <p:nvSpPr>
          <p:cNvPr id="326" name="Shape 326"/>
          <p:cNvSpPr/>
          <p:nvPr>
            <p:ph type="body" sz="quarter" idx="1"/>
          </p:nvPr>
        </p:nvSpPr>
        <p:spPr>
          <a:prstGeom prst="rect">
            <a:avLst/>
          </a:prstGeom>
        </p:spPr>
        <p:txBody>
          <a:bodyPr/>
          <a:lstStyle/>
          <a:p>
            <a:pPr>
              <a:defRPr sz="1600"/>
            </a:pPr>
            <a:r>
              <a:t>So ES6 support isn’t university across all browsers and may not even ever be supported by older browsers so why are we even talking about them?</a:t>
            </a:r>
          </a:p>
          <a:p>
            <a:pPr>
              <a:defRPr sz="1600"/>
            </a:pPr>
          </a:p>
          <a:p>
            <a:pPr>
              <a:defRPr sz="1600"/>
            </a:pPr>
            <a:r>
              <a:t>The answer is </a:t>
            </a:r>
            <a:r>
              <a:rPr u="sng"/>
              <a:t>transpires</a:t>
            </a:r>
            <a:r>
              <a:t> — like </a:t>
            </a:r>
            <a:r>
              <a:rPr b="1"/>
              <a:t>babel!</a:t>
            </a:r>
            <a:endParaRPr b="1"/>
          </a:p>
          <a:p>
            <a:pPr>
              <a:defRPr sz="1600"/>
            </a:pPr>
            <a:endParaRPr b="1"/>
          </a:p>
          <a:p>
            <a:pPr>
              <a:defRPr sz="1600"/>
            </a:pPr>
            <a:r>
              <a:t>Transpilers are responsible for converted one source code to another, in Babel’s case it converts something into JavaScript.</a:t>
            </a:r>
          </a:p>
          <a:p>
            <a:pPr>
              <a:defRPr sz="1600"/>
            </a:pPr>
          </a:p>
          <a:p>
            <a:pPr>
              <a:defRPr sz="1600"/>
            </a:pPr>
            <a:r>
              <a:t>Like converting ES6 source code to ES5 compatible source code.</a:t>
            </a:r>
          </a:p>
          <a:p>
            <a:pPr>
              <a:defRPr sz="1600"/>
            </a:pPr>
          </a:p>
          <a:p>
            <a:pPr>
              <a:defRPr sz="1600"/>
            </a:pPr>
            <a:r>
              <a:t>In React apps since you already need a compiler for JSX, which we will cover more later, you can very easily add one for ES6 and beyond.</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32" name="Shape 332"/>
          <p:cNvSpPr/>
          <p:nvPr>
            <p:ph type="sldImg"/>
          </p:nvPr>
        </p:nvSpPr>
        <p:spPr>
          <a:prstGeom prst="rect">
            <a:avLst/>
          </a:prstGeom>
        </p:spPr>
        <p:txBody>
          <a:bodyPr/>
          <a:lstStyle/>
          <a:p>
            <a:pPr/>
          </a:p>
        </p:txBody>
      </p:sp>
      <p:sp>
        <p:nvSpPr>
          <p:cNvPr id="333" name="Shape 333"/>
          <p:cNvSpPr/>
          <p:nvPr>
            <p:ph type="body" sz="quarter" idx="1"/>
          </p:nvPr>
        </p:nvSpPr>
        <p:spPr>
          <a:prstGeom prst="rect">
            <a:avLst/>
          </a:prstGeom>
        </p:spPr>
        <p:txBody>
          <a:bodyPr/>
          <a:lstStyle/>
          <a:p>
            <a:pPr>
              <a:defRPr sz="1600"/>
            </a:pPr>
            <a:r>
              <a:t>Another important tool you will see today is package manager such as NPM or Yarn.</a:t>
            </a:r>
          </a:p>
          <a:p>
            <a:pPr>
              <a:defRPr sz="1600"/>
            </a:pPr>
          </a:p>
          <a:p>
            <a:pPr>
              <a:defRPr sz="1600"/>
            </a:pPr>
            <a:r>
              <a:t>Both serve the same function, yarn came about to solve the issues companies like Facebook and Google had with NPM.</a:t>
            </a:r>
          </a:p>
          <a:p>
            <a:pPr>
              <a:defRPr sz="1600"/>
            </a:pPr>
          </a:p>
          <a:p>
            <a:pPr>
              <a:defRPr sz="1600"/>
            </a:pPr>
            <a:r>
              <a:t>But both these use a package.json file to install and manage different library dependencies.</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43" name="Shape 343"/>
          <p:cNvSpPr/>
          <p:nvPr>
            <p:ph type="sldImg"/>
          </p:nvPr>
        </p:nvSpPr>
        <p:spPr>
          <a:prstGeom prst="rect">
            <a:avLst/>
          </a:prstGeom>
        </p:spPr>
        <p:txBody>
          <a:bodyPr/>
          <a:lstStyle/>
          <a:p>
            <a:pPr/>
          </a:p>
        </p:txBody>
      </p:sp>
      <p:sp>
        <p:nvSpPr>
          <p:cNvPr id="344" name="Shape 344"/>
          <p:cNvSpPr/>
          <p:nvPr>
            <p:ph type="body" sz="quarter" idx="1"/>
          </p:nvPr>
        </p:nvSpPr>
        <p:spPr>
          <a:prstGeom prst="rect">
            <a:avLst/>
          </a:prstGeom>
        </p:spPr>
        <p:txBody>
          <a:bodyPr/>
          <a:lstStyle/>
          <a:p>
            <a:pPr>
              <a:defRPr sz="1600"/>
            </a:pPr>
            <a:r>
              <a:t>A typical package.json file.</a:t>
            </a:r>
          </a:p>
          <a:p>
            <a:pPr>
              <a:defRPr sz="1600"/>
            </a:pPr>
          </a:p>
          <a:p>
            <a:pPr>
              <a:defRPr sz="1600"/>
            </a:pPr>
            <a:r>
              <a:t>In addition to the project’s meta data there are three main sections</a:t>
            </a:r>
          </a:p>
          <a:p>
            <a:pPr marL="228600" indent="-228600">
              <a:buSzPct val="100000"/>
              <a:buChar char="•"/>
              <a:defRPr sz="1600"/>
            </a:pPr>
            <a:r>
              <a:t>Scripts</a:t>
            </a:r>
          </a:p>
          <a:p>
            <a:pPr marL="228600" indent="-228600">
              <a:buSzPct val="100000"/>
              <a:buChar char="•"/>
              <a:defRPr sz="1600"/>
            </a:pPr>
            <a:r>
              <a:t>Production Dependencies — libraries that should go in the final production build</a:t>
            </a:r>
          </a:p>
          <a:p>
            <a:pPr marL="228600" indent="-228600">
              <a:buSzPct val="100000"/>
              <a:buChar char="•"/>
              <a:defRPr sz="1600"/>
            </a:pPr>
            <a:r>
              <a:t>Development — libraries that should are used for things like building and testing that do not get used in the production build</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4" name="Shape 164"/>
          <p:cNvSpPr/>
          <p:nvPr>
            <p:ph type="sldImg"/>
          </p:nvPr>
        </p:nvSpPr>
        <p:spPr>
          <a:prstGeom prst="rect">
            <a:avLst/>
          </a:prstGeom>
        </p:spPr>
        <p:txBody>
          <a:bodyPr/>
          <a:lstStyle/>
          <a:p>
            <a:pPr/>
          </a:p>
        </p:txBody>
      </p:sp>
      <p:sp>
        <p:nvSpPr>
          <p:cNvPr id="165" name="Shape 165"/>
          <p:cNvSpPr/>
          <p:nvPr>
            <p:ph type="body" sz="quarter" idx="1"/>
          </p:nvPr>
        </p:nvSpPr>
        <p:spPr>
          <a:prstGeom prst="rect">
            <a:avLst/>
          </a:prstGeom>
        </p:spPr>
        <p:txBody>
          <a:bodyPr/>
          <a:lstStyle/>
          <a:p>
            <a:pPr/>
            <a:r>
              <a:t>We aren’t going to cover all of ES6 features in great detail but you will see many of them used in the code base and React examples so it’s a good idea to have a foundation of some of the key features introduced in ECMA Script 6</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51" name="Shape 351"/>
          <p:cNvSpPr/>
          <p:nvPr>
            <p:ph type="sldImg"/>
          </p:nvPr>
        </p:nvSpPr>
        <p:spPr>
          <a:prstGeom prst="rect">
            <a:avLst/>
          </a:prstGeom>
        </p:spPr>
        <p:txBody>
          <a:bodyPr/>
          <a:lstStyle/>
          <a:p>
            <a:pPr/>
          </a:p>
        </p:txBody>
      </p:sp>
      <p:sp>
        <p:nvSpPr>
          <p:cNvPr id="352" name="Shape 352"/>
          <p:cNvSpPr/>
          <p:nvPr>
            <p:ph type="body" sz="quarter" idx="1"/>
          </p:nvPr>
        </p:nvSpPr>
        <p:spPr>
          <a:prstGeom prst="rect">
            <a:avLst/>
          </a:prstGeom>
        </p:spPr>
        <p:txBody>
          <a:bodyPr/>
          <a:lstStyle/>
          <a:p>
            <a:pPr>
              <a:defRPr sz="1600"/>
            </a:pPr>
            <a:r>
              <a:t>The last important tool we will look at is Webpack — a modular bundler for JavaScript.</a:t>
            </a:r>
          </a:p>
          <a:p>
            <a:pPr>
              <a:defRPr sz="1600"/>
            </a:pPr>
          </a:p>
          <a:p>
            <a:pPr>
              <a:defRPr sz="1600"/>
            </a:pPr>
            <a:r>
              <a:t>Webpack is capable of taking all of your JavaScript source code, images, css and combining them all into very few static files.</a:t>
            </a:r>
          </a:p>
          <a:p>
            <a:pPr>
              <a:defRPr sz="1600"/>
            </a:pPr>
          </a:p>
          <a:p>
            <a:pPr>
              <a:defRPr sz="1600"/>
            </a:pPr>
            <a:r>
              <a:t>It also has configurable optimizations such as minimization, tree shaking, and code splitting.</a:t>
            </a:r>
          </a:p>
          <a:p>
            <a:pPr>
              <a:defRPr sz="1600"/>
            </a:pPr>
            <a:br/>
            <a:r>
              <a:t>For the code today we are using </a:t>
            </a:r>
            <a:r>
              <a:rPr b="1"/>
              <a:t>create-react-app</a:t>
            </a:r>
            <a:r>
              <a:t> which hides away web pack so you don’t need to know much about it to learn React.</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72" name="Shape 372"/>
          <p:cNvSpPr/>
          <p:nvPr>
            <p:ph type="sldImg"/>
          </p:nvPr>
        </p:nvSpPr>
        <p:spPr>
          <a:prstGeom prst="rect">
            <a:avLst/>
          </a:prstGeom>
        </p:spPr>
        <p:txBody>
          <a:bodyPr/>
          <a:lstStyle/>
          <a:p>
            <a:pPr/>
          </a:p>
        </p:txBody>
      </p:sp>
      <p:sp>
        <p:nvSpPr>
          <p:cNvPr id="373" name="Shape 373"/>
          <p:cNvSpPr/>
          <p:nvPr>
            <p:ph type="body" sz="quarter" idx="1"/>
          </p:nvPr>
        </p:nvSpPr>
        <p:spPr>
          <a:prstGeom prst="rect">
            <a:avLst/>
          </a:prstGeom>
        </p:spPr>
        <p:txBody>
          <a:bodyPr/>
          <a:lstStyle>
            <a:lvl1pPr>
              <a:defRPr sz="1600"/>
            </a:lvl1pPr>
          </a:lstStyle>
          <a:p>
            <a:pPr/>
            <a:r>
              <a:t>Sample web pack configuration</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82" name="Shape 382"/>
          <p:cNvSpPr/>
          <p:nvPr>
            <p:ph type="sldImg"/>
          </p:nvPr>
        </p:nvSpPr>
        <p:spPr>
          <a:prstGeom prst="rect">
            <a:avLst/>
          </a:prstGeom>
        </p:spPr>
        <p:txBody>
          <a:bodyPr/>
          <a:lstStyle/>
          <a:p>
            <a:pPr/>
          </a:p>
        </p:txBody>
      </p:sp>
      <p:sp>
        <p:nvSpPr>
          <p:cNvPr id="383" name="Shape 383"/>
          <p:cNvSpPr/>
          <p:nvPr>
            <p:ph type="body" sz="quarter" idx="1"/>
          </p:nvPr>
        </p:nvSpPr>
        <p:spPr>
          <a:prstGeom prst="rect">
            <a:avLst/>
          </a:prstGeom>
        </p:spPr>
        <p:txBody>
          <a:bodyPr/>
          <a:lstStyle/>
          <a:p>
            <a:pPr/>
            <a:r>
              <a:t>For the main topic of this training is React.</a:t>
            </a:r>
          </a:p>
          <a:p>
            <a:pPr/>
          </a:p>
          <a:p>
            <a:pPr/>
            <a:r>
              <a:t>In short React is a declarative component based UI library developed and open sourced by Facebook.</a:t>
            </a:r>
          </a:p>
          <a:p>
            <a:pPr/>
          </a:p>
          <a:p>
            <a:pPr/>
            <a:r>
              <a:t>Unlike many of the current frameworks like Angular, Meteor, Ember React only focuses on the UI part of the front end — leave the rest of the application to you.</a:t>
            </a:r>
          </a:p>
          <a:p>
            <a:pPr/>
          </a:p>
          <a:p>
            <a:pPr/>
            <a:r>
              <a:t>The latest very anticipated release of React, React 16 (code name fiber) just came out in September and was a complete rewrite of the reconciliation algorithm.</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89" name="Shape 389"/>
          <p:cNvSpPr/>
          <p:nvPr>
            <p:ph type="sldImg"/>
          </p:nvPr>
        </p:nvSpPr>
        <p:spPr>
          <a:prstGeom prst="rect">
            <a:avLst/>
          </a:prstGeom>
        </p:spPr>
        <p:txBody>
          <a:bodyPr/>
          <a:lstStyle/>
          <a:p>
            <a:pPr/>
          </a:p>
        </p:txBody>
      </p:sp>
      <p:sp>
        <p:nvSpPr>
          <p:cNvPr id="390" name="Shape 390"/>
          <p:cNvSpPr/>
          <p:nvPr>
            <p:ph type="body" sz="quarter" idx="1"/>
          </p:nvPr>
        </p:nvSpPr>
        <p:spPr>
          <a:prstGeom prst="rect">
            <a:avLst/>
          </a:prstGeom>
        </p:spPr>
        <p:txBody>
          <a:bodyPr/>
          <a:lstStyle/>
          <a:p>
            <a:pPr/>
            <a:r>
              <a:t>The main advantage of React is it’s usage of the </a:t>
            </a:r>
            <a:r>
              <a:rPr b="1">
                <a:solidFill>
                  <a:srgbClr val="FF9300"/>
                </a:solidFill>
              </a:rPr>
              <a:t>virtual dom</a:t>
            </a:r>
            <a:r>
              <a:t> — React builds up it’s own internal virtual DOM of what the real DOM should look like. Whenever this virtual dom is changed React’s reconciliation algorithm compares the ‘current DOM’ with the ‘expected DOM’ and only changes the parts of the real DOM it needs to.</a:t>
            </a:r>
          </a:p>
          <a:p>
            <a:pPr/>
          </a:p>
          <a:p>
            <a:pPr/>
            <a:r>
              <a:t>DOM manipulation is SLOW so by reducing it as much as possible you are able to build very high performance applications.</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01" name="Shape 401"/>
          <p:cNvSpPr/>
          <p:nvPr>
            <p:ph type="sldImg"/>
          </p:nvPr>
        </p:nvSpPr>
        <p:spPr>
          <a:prstGeom prst="rect">
            <a:avLst/>
          </a:prstGeom>
        </p:spPr>
        <p:txBody>
          <a:bodyPr/>
          <a:lstStyle/>
          <a:p>
            <a:pPr/>
          </a:p>
        </p:txBody>
      </p:sp>
      <p:sp>
        <p:nvSpPr>
          <p:cNvPr id="402" name="Shape 402"/>
          <p:cNvSpPr/>
          <p:nvPr>
            <p:ph type="body" sz="quarter" idx="1"/>
          </p:nvPr>
        </p:nvSpPr>
        <p:spPr>
          <a:prstGeom prst="rect">
            <a:avLst/>
          </a:prstGeom>
        </p:spPr>
        <p:txBody>
          <a:bodyPr/>
          <a:lstStyle/>
          <a:p>
            <a:pPr/>
            <a:r>
              <a:t>When you first install React in your project you will notice there are 2 modules you need — </a:t>
            </a:r>
            <a:r>
              <a:rPr b="1"/>
              <a:t>React</a:t>
            </a:r>
            <a:r>
              <a:t> and </a:t>
            </a:r>
            <a:r>
              <a:rPr b="1"/>
              <a:t>React-DOM</a:t>
            </a:r>
            <a:r>
              <a:t>.</a:t>
            </a:r>
          </a:p>
          <a:p>
            <a:pPr/>
          </a:p>
          <a:p>
            <a:pPr>
              <a:defRPr b="1"/>
            </a:pPr>
            <a:r>
              <a:t>React</a:t>
            </a:r>
            <a:r>
              <a:rPr b="0"/>
              <a:t> contains the majority of the core logic and is also shared by </a:t>
            </a:r>
            <a:r>
              <a:t>React Native</a:t>
            </a:r>
            <a:r>
              <a:rPr b="0"/>
              <a:t> (React’s Multiplatform mobile framework).</a:t>
            </a:r>
            <a:endParaRPr b="0"/>
          </a:p>
          <a:p>
            <a:pPr>
              <a:defRPr b="1"/>
            </a:pPr>
            <a:endParaRPr b="0"/>
          </a:p>
          <a:p>
            <a:pPr>
              <a:defRPr b="1"/>
            </a:pPr>
            <a:r>
              <a:t>React-DOM’s</a:t>
            </a:r>
            <a:r>
              <a:rPr b="0"/>
              <a:t> main, and likely only, job is to hook up your react application with the DOM.</a:t>
            </a:r>
            <a:endParaRPr b="0"/>
          </a:p>
          <a:p>
            <a:pPr>
              <a:defRPr b="1"/>
            </a:pPr>
            <a:endParaRPr b="0"/>
          </a:p>
          <a:p>
            <a:pPr>
              <a:defRPr b="1"/>
            </a:pPr>
            <a:r>
              <a:rPr b="0"/>
              <a:t>In your html page served to the client you need to have a single element that React needs to hook into — the hook is done by </a:t>
            </a:r>
            <a:r>
              <a:t>ReactDOMs </a:t>
            </a:r>
            <a:r>
              <a:rPr b="0" u="sng"/>
              <a:t>render</a:t>
            </a:r>
            <a:r>
              <a:rPr b="0"/>
              <a:t> method. This takes the Component or Element to render and the Dom node to render in</a:t>
            </a:r>
            <a:endParaRPr b="0"/>
          </a:p>
          <a:p>
            <a:pPr>
              <a:defRPr b="1"/>
            </a:pPr>
            <a:endParaRPr b="0"/>
          </a:p>
          <a:p>
            <a:pPr>
              <a:defRPr b="1"/>
            </a:pPr>
            <a:r>
              <a:rPr b="0"/>
              <a:t>In the top example ReactDOM will render the H1 tag in the element with id root.</a:t>
            </a:r>
            <a:endParaRPr b="0"/>
          </a:p>
          <a:p>
            <a:pPr>
              <a:defRPr b="1"/>
            </a:pPr>
            <a:endParaRPr b="0"/>
          </a:p>
          <a:p>
            <a:pPr>
              <a:defRPr b="1"/>
            </a:pPr>
            <a:r>
              <a:rPr b="0"/>
              <a:t>In the second example ReactDOM would render the &lt;App/&gt; component into the same node.</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17" name="Shape 417"/>
          <p:cNvSpPr/>
          <p:nvPr>
            <p:ph type="sldImg"/>
          </p:nvPr>
        </p:nvSpPr>
        <p:spPr>
          <a:prstGeom prst="rect">
            <a:avLst/>
          </a:prstGeom>
        </p:spPr>
        <p:txBody>
          <a:bodyPr/>
          <a:lstStyle/>
          <a:p>
            <a:pPr/>
          </a:p>
        </p:txBody>
      </p:sp>
      <p:sp>
        <p:nvSpPr>
          <p:cNvPr id="418" name="Shape 418"/>
          <p:cNvSpPr/>
          <p:nvPr>
            <p:ph type="body" sz="quarter" idx="1"/>
          </p:nvPr>
        </p:nvSpPr>
        <p:spPr>
          <a:prstGeom prst="rect">
            <a:avLst/>
          </a:prstGeom>
        </p:spPr>
        <p:txBody>
          <a:bodyPr/>
          <a:lstStyle/>
          <a:p>
            <a:pPr>
              <a:defRPr sz="1600"/>
            </a:pPr>
            <a:r>
              <a:t>One of the first things you will see in React apps is JSX — JSX looks very close to HTML or a templating library but it is infact “JavaScript” so you can write pure JavaScript code within JSX and it will execute properly — instead of needing handlers or helpers like in a templating language.</a:t>
            </a:r>
          </a:p>
          <a:p>
            <a:pPr>
              <a:defRPr sz="1600"/>
            </a:pPr>
          </a:p>
          <a:p>
            <a:pPr>
              <a:defRPr sz="1600"/>
            </a:pPr>
            <a:r>
              <a:t>Behind the scenes a transpires like Babel will convert JSX into actual JavaScript in the final JavaScript bundle sent to the client but writing JSX in the source code is much easier than writing the transpired version.</a:t>
            </a:r>
          </a:p>
          <a:p>
            <a:pPr>
              <a:defRPr sz="1600"/>
            </a:pPr>
          </a:p>
          <a:p>
            <a:pPr>
              <a:defRPr sz="1600"/>
            </a:pPr>
            <a:r>
              <a:t>JSX is meant to describe what your UI should look like.</a:t>
            </a:r>
          </a:p>
          <a:p>
            <a:pPr>
              <a:defRPr sz="1600"/>
            </a:pPr>
          </a:p>
          <a:p>
            <a:pPr>
              <a:defRPr sz="1600"/>
            </a:pPr>
            <a:r>
              <a:t>So in the above example you can see some simple examples like a h1 tag or a span and you can also see actual executed of pure JavaScript code — this just needs to be in a set of curly brackets.</a:t>
            </a:r>
          </a:p>
          <a:p>
            <a:pPr>
              <a:defRPr sz="1600"/>
            </a:pPr>
          </a:p>
          <a:p>
            <a:pPr>
              <a:defRPr sz="1600"/>
            </a:pPr>
            <a:r>
              <a:t>There are some gotcha when using html attributes and keywords:</a:t>
            </a:r>
          </a:p>
          <a:p>
            <a:pPr marL="228600" indent="-228600">
              <a:buSzPct val="100000"/>
              <a:buChar char="•"/>
              <a:defRPr sz="1600"/>
            </a:pPr>
            <a:r>
              <a:t>Html DOM attributes need to be converted to camel case</a:t>
            </a:r>
          </a:p>
          <a:p>
            <a:pPr marL="228600" indent="-228600">
              <a:buSzPct val="100000"/>
              <a:buChar char="•"/>
              <a:defRPr sz="1600"/>
            </a:pPr>
            <a:r>
              <a:t>Styles take a JavaScript object instead of styles</a:t>
            </a:r>
          </a:p>
          <a:p>
            <a:pPr marL="228600" indent="-228600">
              <a:buSzPct val="100000"/>
              <a:buChar char="•"/>
              <a:defRPr sz="1600"/>
            </a:pPr>
            <a:r>
              <a:t>Class needs to be converted to className</a:t>
            </a:r>
          </a:p>
          <a:p>
            <a:pPr>
              <a:defRPr sz="1600"/>
            </a:pPr>
          </a:p>
          <a:p>
            <a:pPr>
              <a:defRPr sz="1600"/>
            </a:pPr>
            <a:r>
              <a:rPr u="sng">
                <a:hlinkClick r:id="rId3" invalidUrl="" action="" tgtFrame="" tooltip="" history="1" highlightClick="0" endSnd="0"/>
              </a:rPr>
              <a:t>https://babeljs.io/repl/</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34" name="Shape 434"/>
          <p:cNvSpPr/>
          <p:nvPr>
            <p:ph type="sldImg"/>
          </p:nvPr>
        </p:nvSpPr>
        <p:spPr>
          <a:prstGeom prst="rect">
            <a:avLst/>
          </a:prstGeom>
        </p:spPr>
        <p:txBody>
          <a:bodyPr/>
          <a:lstStyle/>
          <a:p>
            <a:pPr/>
          </a:p>
        </p:txBody>
      </p:sp>
      <p:sp>
        <p:nvSpPr>
          <p:cNvPr id="435" name="Shape 435"/>
          <p:cNvSpPr/>
          <p:nvPr>
            <p:ph type="body" sz="quarter" idx="1"/>
          </p:nvPr>
        </p:nvSpPr>
        <p:spPr>
          <a:prstGeom prst="rect">
            <a:avLst/>
          </a:prstGeom>
        </p:spPr>
        <p:txBody>
          <a:bodyPr/>
          <a:lstStyle/>
          <a:p>
            <a:pPr>
              <a:defRPr sz="1600"/>
            </a:pPr>
            <a:r>
              <a:t>Now that we know about JSX we can start learning about the most important piece of React — Components.</a:t>
            </a:r>
          </a:p>
          <a:p>
            <a:pPr>
              <a:defRPr sz="1600"/>
            </a:pPr>
          </a:p>
          <a:p>
            <a:pPr>
              <a:defRPr sz="1600"/>
            </a:pPr>
            <a:r>
              <a:t>A component should represent a view in your application — and it can be and should be a very small view, a React application is made up of many many nested smaller components.</a:t>
            </a:r>
          </a:p>
          <a:p>
            <a:pPr>
              <a:defRPr sz="1600"/>
            </a:pPr>
          </a:p>
          <a:p>
            <a:pPr>
              <a:defRPr sz="1600"/>
            </a:pPr>
            <a:r>
              <a:t>The main goal of the component is to return some JSX that React can use to build up the virtual DOM.</a:t>
            </a:r>
          </a:p>
          <a:p>
            <a:pPr>
              <a:defRPr sz="1600"/>
            </a:pPr>
          </a:p>
          <a:p>
            <a:pPr>
              <a:defRPr sz="1600"/>
            </a:pPr>
            <a:r>
              <a:t>When we talk about Component’s there are two main types which some subtle differences:</a:t>
            </a:r>
          </a:p>
          <a:p>
            <a:pPr>
              <a:defRPr sz="1600"/>
            </a:pPr>
          </a:p>
          <a:p>
            <a:pPr>
              <a:defRPr b="1" sz="1600"/>
            </a:pPr>
            <a:r>
              <a:t>Class Components</a:t>
            </a:r>
            <a:r>
              <a:rPr b="0"/>
              <a:t> are the more complex components — they are a ES6 class that extends either React’s Component or React’s Pure Component.</a:t>
            </a:r>
            <a:endParaRPr b="0"/>
          </a:p>
          <a:p>
            <a:pPr>
              <a:defRPr b="1" sz="1600"/>
            </a:pPr>
            <a:r>
              <a:rPr b="0"/>
              <a:t>They are more verbose but they can with added benefit of they are use React’s lifecycle method and can have internal state.</a:t>
            </a:r>
            <a:endParaRPr b="0"/>
          </a:p>
          <a:p>
            <a:pPr>
              <a:defRPr b="1" sz="1600"/>
            </a:pPr>
            <a:endParaRPr b="0"/>
          </a:p>
          <a:p>
            <a:pPr>
              <a:defRPr b="1" sz="1600"/>
            </a:pPr>
            <a:r>
              <a:rPr b="0"/>
              <a:t>The only required part of class component is the </a:t>
            </a:r>
            <a:r>
              <a:t>render</a:t>
            </a:r>
            <a:r>
              <a:rPr b="0"/>
              <a:t> method that returns the JSX for the component.</a:t>
            </a:r>
            <a:endParaRPr b="0"/>
          </a:p>
          <a:p>
            <a:pPr>
              <a:defRPr b="1" sz="1600"/>
            </a:pPr>
            <a:endParaRPr b="0"/>
          </a:p>
          <a:p>
            <a:pPr>
              <a:defRPr b="1" sz="1600"/>
            </a:pPr>
            <a:r>
              <a:t>Functional Components</a:t>
            </a:r>
            <a:r>
              <a:rPr b="0"/>
              <a:t> are much more light weight than class components and are simply a function that returns the JSX.</a:t>
            </a:r>
            <a:endParaRPr b="0"/>
          </a:p>
          <a:p>
            <a:pPr>
              <a:defRPr b="1" sz="1600"/>
            </a:pPr>
            <a:r>
              <a:rPr b="0"/>
              <a:t>They should be used if your component does not have complex logic but they do not have access to state or lifecycle methods.</a:t>
            </a:r>
            <a:endParaRPr b="0"/>
          </a:p>
          <a:p>
            <a:pPr>
              <a:defRPr b="1" sz="1600"/>
            </a:pPr>
            <a:endParaRPr b="0"/>
          </a:p>
          <a:p>
            <a:pPr>
              <a:defRPr b="1" sz="1600"/>
            </a:pPr>
            <a:r>
              <a:rPr b="0"/>
              <a:t>Each component is typically contained init’s own </a:t>
            </a:r>
            <a:r>
              <a:t>module</a:t>
            </a:r>
            <a:r>
              <a:rPr b="0"/>
              <a:t> and exported as the default export</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51" name="Shape 451"/>
          <p:cNvSpPr/>
          <p:nvPr>
            <p:ph type="sldImg"/>
          </p:nvPr>
        </p:nvSpPr>
        <p:spPr>
          <a:prstGeom prst="rect">
            <a:avLst/>
          </a:prstGeom>
        </p:spPr>
        <p:txBody>
          <a:bodyPr/>
          <a:lstStyle/>
          <a:p>
            <a:pPr/>
          </a:p>
        </p:txBody>
      </p:sp>
      <p:sp>
        <p:nvSpPr>
          <p:cNvPr id="452" name="Shape 452"/>
          <p:cNvSpPr/>
          <p:nvPr>
            <p:ph type="body" sz="quarter" idx="1"/>
          </p:nvPr>
        </p:nvSpPr>
        <p:spPr>
          <a:prstGeom prst="rect">
            <a:avLst/>
          </a:prstGeom>
        </p:spPr>
        <p:txBody>
          <a:bodyPr/>
          <a:lstStyle/>
          <a:p>
            <a:pPr/>
            <a:r>
              <a:t>The next thing about Component’s to talk about is </a:t>
            </a:r>
            <a:r>
              <a:rPr b="1"/>
              <a:t>Props</a:t>
            </a:r>
            <a:r>
              <a:t> — these are a means of passing information down the component hierarchy from a parent to a child.</a:t>
            </a:r>
          </a:p>
          <a:p>
            <a:pPr/>
          </a:p>
          <a:p>
            <a:pPr/>
            <a:r>
              <a:t>A parent can pass a child component properties as attributes on the tag in the JSX.</a:t>
            </a:r>
          </a:p>
          <a:p>
            <a:pPr/>
          </a:p>
          <a:p>
            <a:pPr/>
            <a:r>
              <a:t>In the above example the &lt;Welcome&gt; component is being passed the firstName and lastName props that it can use to render.</a:t>
            </a:r>
          </a:p>
          <a:p>
            <a:pPr/>
          </a:p>
          <a:p>
            <a:pPr/>
            <a:r>
              <a:t>The props can be access in each type of component slightly differently. </a:t>
            </a:r>
          </a:p>
          <a:p>
            <a:pPr/>
            <a:r>
              <a:t>In </a:t>
            </a:r>
            <a:r>
              <a:rPr b="1"/>
              <a:t>Class </a:t>
            </a:r>
            <a:r>
              <a:t>components they are accessed via </a:t>
            </a:r>
            <a:r>
              <a:rPr b="1"/>
              <a:t>this.propName</a:t>
            </a:r>
            <a:r>
              <a:t>, since class components are classes after all.</a:t>
            </a:r>
          </a:p>
          <a:p>
            <a:pPr/>
            <a:r>
              <a:t>In </a:t>
            </a:r>
            <a:r>
              <a:rPr b="1"/>
              <a:t>Functional</a:t>
            </a:r>
            <a:r>
              <a:t> components the props are actually passed in as an argument to the function.</a:t>
            </a:r>
          </a:p>
          <a:p>
            <a:pPr/>
          </a:p>
          <a:p>
            <a:pPr/>
            <a:r>
              <a:t>Within a child component the props are </a:t>
            </a:r>
            <a:r>
              <a:rPr b="1"/>
              <a:t>immutable</a:t>
            </a:r>
            <a:r>
              <a:t> and cannot be changed — they can only be changed by the parent component.</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58" name="Shape 458"/>
          <p:cNvSpPr/>
          <p:nvPr>
            <p:ph type="sldImg"/>
          </p:nvPr>
        </p:nvSpPr>
        <p:spPr>
          <a:prstGeom prst="rect">
            <a:avLst/>
          </a:prstGeom>
        </p:spPr>
        <p:txBody>
          <a:bodyPr/>
          <a:lstStyle/>
          <a:p>
            <a:pPr/>
          </a:p>
        </p:txBody>
      </p:sp>
      <p:sp>
        <p:nvSpPr>
          <p:cNvPr id="459" name="Shape 459"/>
          <p:cNvSpPr/>
          <p:nvPr>
            <p:ph type="body" sz="quarter" idx="1"/>
          </p:nvPr>
        </p:nvSpPr>
        <p:spPr>
          <a:prstGeom prst="rect">
            <a:avLst/>
          </a:prstGeom>
        </p:spPr>
        <p:txBody>
          <a:bodyPr/>
          <a:lstStyle/>
          <a:p>
            <a:pPr/>
            <a:r>
              <a:t>While props are ways of passing information from a parent to a child state is a way to store information </a:t>
            </a:r>
            <a:r>
              <a:rPr b="1"/>
              <a:t>within </a:t>
            </a:r>
            <a:r>
              <a:t>a component.</a:t>
            </a:r>
          </a:p>
          <a:p>
            <a:pPr/>
          </a:p>
          <a:p>
            <a:pPr/>
            <a:r>
              <a:t>Unlike props, state is only available within </a:t>
            </a:r>
            <a:r>
              <a:rPr b="1"/>
              <a:t>class components</a:t>
            </a:r>
            <a:r>
              <a:t> not </a:t>
            </a:r>
            <a:r>
              <a:rPr b="1"/>
              <a:t>functional</a:t>
            </a:r>
            <a:r>
              <a:t> </a:t>
            </a:r>
            <a:r>
              <a:rPr b="1"/>
              <a:t>components</a:t>
            </a:r>
            <a:r>
              <a:t>.</a:t>
            </a:r>
          </a:p>
          <a:p>
            <a:pPr/>
          </a:p>
          <a:p>
            <a:pPr/>
            <a:r>
              <a:t>It can be set and manipulated within each component but is not accessible outside of the component from the parent or any children components.</a:t>
            </a:r>
          </a:p>
          <a:p>
            <a:pPr/>
          </a:p>
          <a:p>
            <a:pPr/>
            <a:r>
              <a:t>State is just a </a:t>
            </a:r>
            <a:r>
              <a:rPr b="1"/>
              <a:t>plain JavaScript Object</a:t>
            </a:r>
            <a:r>
              <a:t>.</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68" name="Shape 468"/>
          <p:cNvSpPr/>
          <p:nvPr>
            <p:ph type="sldImg"/>
          </p:nvPr>
        </p:nvSpPr>
        <p:spPr>
          <a:prstGeom prst="rect">
            <a:avLst/>
          </a:prstGeom>
        </p:spPr>
        <p:txBody>
          <a:bodyPr/>
          <a:lstStyle/>
          <a:p>
            <a:pPr/>
          </a:p>
        </p:txBody>
      </p:sp>
      <p:sp>
        <p:nvSpPr>
          <p:cNvPr id="469" name="Shape 469"/>
          <p:cNvSpPr/>
          <p:nvPr>
            <p:ph type="body" sz="quarter" idx="1"/>
          </p:nvPr>
        </p:nvSpPr>
        <p:spPr>
          <a:prstGeom prst="rect">
            <a:avLst/>
          </a:prstGeom>
        </p:spPr>
        <p:txBody>
          <a:bodyPr/>
          <a:lstStyle/>
          <a:p>
            <a:pPr>
              <a:defRPr sz="1600"/>
            </a:pPr>
            <a:r>
              <a:t>State is access with </a:t>
            </a:r>
            <a:r>
              <a:rPr b="1"/>
              <a:t>this.state.property</a:t>
            </a:r>
            <a:endParaRPr b="1"/>
          </a:p>
          <a:p>
            <a:pPr>
              <a:defRPr sz="1600"/>
            </a:pPr>
            <a:endParaRPr b="1"/>
          </a:p>
          <a:p>
            <a:pPr>
              <a:defRPr sz="1600"/>
            </a:pPr>
            <a:r>
              <a:t>It can be initialized in the constructor but if it doesn’t need props to be initialized it can also be initialized as a static </a:t>
            </a:r>
            <a:endParaRPr b="1"/>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1" name="Shape 171"/>
          <p:cNvSpPr/>
          <p:nvPr>
            <p:ph type="sldImg"/>
          </p:nvPr>
        </p:nvSpPr>
        <p:spPr>
          <a:prstGeom prst="rect">
            <a:avLst/>
          </a:prstGeom>
        </p:spPr>
        <p:txBody>
          <a:bodyPr/>
          <a:lstStyle/>
          <a:p>
            <a:pPr/>
          </a:p>
        </p:txBody>
      </p:sp>
      <p:sp>
        <p:nvSpPr>
          <p:cNvPr id="172" name="Shape 172"/>
          <p:cNvSpPr/>
          <p:nvPr>
            <p:ph type="body" sz="quarter" idx="1"/>
          </p:nvPr>
        </p:nvSpPr>
        <p:spPr>
          <a:prstGeom prst="rect">
            <a:avLst/>
          </a:prstGeom>
        </p:spPr>
        <p:txBody>
          <a:bodyPr/>
          <a:lstStyle/>
          <a:p>
            <a:pPr/>
            <a:r>
              <a:t>ECMA International Organization</a:t>
            </a:r>
          </a:p>
          <a:p>
            <a:pPr/>
          </a:p>
          <a:p>
            <a:pPr/>
            <a:r>
              <a:t>Each browser’s JavaScript engine is responsible for deciding how JavaScript will behave but they all need to adhere to the </a:t>
            </a:r>
            <a:r>
              <a:rPr b="1"/>
              <a:t>ECMAScript </a:t>
            </a:r>
            <a:r>
              <a:t> standard.</a:t>
            </a:r>
          </a:p>
          <a:p>
            <a:pPr/>
          </a:p>
          <a:p>
            <a:pPr/>
            <a:r>
              <a:t>The first standard was created in December 1995 and prior to ES6 had 5 major releases.</a:t>
            </a:r>
          </a:p>
          <a:p>
            <a:pPr/>
          </a:p>
          <a:p>
            <a:pPr/>
            <a:r>
              <a:t>The last large update and most commonly used version of JavaScript is known as ES5 and was released in 2009.</a:t>
            </a:r>
          </a:p>
          <a:p>
            <a:pPr/>
          </a:p>
          <a:p>
            <a:pPr/>
            <a:r>
              <a:t>ES6 or ECMAScript 2015 contained a large number of new features. In order to avoid large releases like this there are plans to now release a new version each year and having the standard named after the year.</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86" name="Shape 486"/>
          <p:cNvSpPr/>
          <p:nvPr>
            <p:ph type="sldImg"/>
          </p:nvPr>
        </p:nvSpPr>
        <p:spPr>
          <a:prstGeom prst="rect">
            <a:avLst/>
          </a:prstGeom>
        </p:spPr>
        <p:txBody>
          <a:bodyPr/>
          <a:lstStyle/>
          <a:p>
            <a:pPr/>
          </a:p>
        </p:txBody>
      </p:sp>
      <p:sp>
        <p:nvSpPr>
          <p:cNvPr id="487" name="Shape 487"/>
          <p:cNvSpPr/>
          <p:nvPr>
            <p:ph type="body" sz="quarter" idx="1"/>
          </p:nvPr>
        </p:nvSpPr>
        <p:spPr>
          <a:prstGeom prst="rect">
            <a:avLst/>
          </a:prstGeom>
        </p:spPr>
        <p:txBody>
          <a:bodyPr/>
          <a:lstStyle/>
          <a:p>
            <a:pPr/>
            <a:r>
              <a:t>State is mutated using this.setState padding in a JavaScriptObject —&gt; the properties passed into setState are </a:t>
            </a:r>
            <a:r>
              <a:rPr b="1"/>
              <a:t>merged</a:t>
            </a:r>
            <a:r>
              <a:t> with the existing properties on the state object.</a:t>
            </a:r>
          </a:p>
          <a:p>
            <a:pPr/>
          </a:p>
          <a:p>
            <a:pPr>
              <a:defRPr b="1"/>
            </a:pPr>
            <a:r>
              <a:t>WARNING</a:t>
            </a:r>
            <a:r>
              <a:rPr b="0"/>
              <a:t>: setState is </a:t>
            </a:r>
            <a:r>
              <a:t>asynchronous</a:t>
            </a:r>
            <a:r>
              <a:rPr b="0"/>
              <a:t> — meaning if there are multiple independent calls to it they can be grouped together so if you rely on previous state in the update you may get some un-expected results.</a:t>
            </a:r>
            <a:endParaRPr b="0"/>
          </a:p>
          <a:p>
            <a:pPr>
              <a:defRPr b="1"/>
            </a:pPr>
            <a:endParaRPr b="0"/>
          </a:p>
          <a:p>
            <a:pPr>
              <a:defRPr b="1"/>
            </a:pPr>
            <a:r>
              <a:rPr b="0"/>
              <a:t>The work around for this is to use the </a:t>
            </a:r>
            <a:r>
              <a:t>updater</a:t>
            </a:r>
            <a:r>
              <a:rPr b="0"/>
              <a:t> function version of setState that takes in the previous state and props and updates the state.</a:t>
            </a:r>
            <a:endParaRPr b="0"/>
          </a:p>
          <a:p>
            <a:pPr>
              <a:defRPr b="1"/>
            </a:pPr>
            <a:endParaRPr b="0"/>
          </a:p>
          <a:p>
            <a:pPr>
              <a:defRPr b="1"/>
            </a:pPr>
            <a:r>
              <a:rPr b="0"/>
              <a:t>Finally because setState is </a:t>
            </a:r>
            <a:r>
              <a:t>asynchronous</a:t>
            </a:r>
            <a:r>
              <a:rPr b="0"/>
              <a:t> if you have code that relies on the state being updated successfully you need to utilize the optional </a:t>
            </a:r>
            <a:r>
              <a:t>callback</a:t>
            </a:r>
            <a:r>
              <a:rPr b="0"/>
              <a:t> function.</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93" name="Shape 493"/>
          <p:cNvSpPr/>
          <p:nvPr>
            <p:ph type="sldImg"/>
          </p:nvPr>
        </p:nvSpPr>
        <p:spPr>
          <a:prstGeom prst="rect">
            <a:avLst/>
          </a:prstGeom>
        </p:spPr>
        <p:txBody>
          <a:bodyPr/>
          <a:lstStyle/>
          <a:p>
            <a:pPr/>
          </a:p>
        </p:txBody>
      </p:sp>
      <p:sp>
        <p:nvSpPr>
          <p:cNvPr id="494" name="Shape 494"/>
          <p:cNvSpPr/>
          <p:nvPr>
            <p:ph type="body" sz="quarter" idx="1"/>
          </p:nvPr>
        </p:nvSpPr>
        <p:spPr>
          <a:prstGeom prst="rect">
            <a:avLst/>
          </a:prstGeom>
        </p:spPr>
        <p:txBody>
          <a:bodyPr/>
          <a:lstStyle/>
          <a:p>
            <a:pPr/>
            <a:r>
              <a:t>Another features of </a:t>
            </a:r>
            <a:r>
              <a:rPr b="1"/>
              <a:t>Class </a:t>
            </a:r>
            <a:r>
              <a:t>components are </a:t>
            </a:r>
            <a:r>
              <a:rPr b="1"/>
              <a:t>Life Cycle methods</a:t>
            </a:r>
            <a:r>
              <a:t>.</a:t>
            </a:r>
          </a:p>
          <a:p>
            <a:pPr/>
          </a:p>
          <a:p>
            <a:pPr/>
            <a:r>
              <a:t>These are methods that allow you component to hook into some of React’s internal stages.</a:t>
            </a:r>
          </a:p>
          <a:p>
            <a:pPr marL="204107" indent="-204107">
              <a:buClr>
                <a:srgbClr val="9A958E"/>
              </a:buClr>
              <a:buSzPct val="75000"/>
              <a:buChar char="•"/>
              <a:defRPr b="1"/>
            </a:pPr>
            <a:r>
              <a:t>Mounting</a:t>
            </a:r>
            <a:r>
              <a:rPr b="0"/>
              <a:t> — is when the component is added to the DOM</a:t>
            </a:r>
            <a:endParaRPr b="0"/>
          </a:p>
          <a:p>
            <a:pPr marL="204107" indent="-204107">
              <a:buClr>
                <a:srgbClr val="9A958E"/>
              </a:buClr>
              <a:buSzPct val="75000"/>
              <a:buChar char="•"/>
              <a:defRPr b="1"/>
            </a:pPr>
            <a:r>
              <a:t>Updating</a:t>
            </a:r>
            <a:r>
              <a:rPr b="0"/>
              <a:t> — is when the component receives new props or has their state updated</a:t>
            </a:r>
            <a:endParaRPr b="0"/>
          </a:p>
          <a:p>
            <a:pPr marL="204107" indent="-204107">
              <a:buClr>
                <a:srgbClr val="9A958E"/>
              </a:buClr>
              <a:buSzPct val="75000"/>
              <a:buChar char="•"/>
              <a:defRPr b="1"/>
            </a:pPr>
            <a:r>
              <a:t>Unmounting</a:t>
            </a:r>
            <a:r>
              <a:rPr b="0"/>
              <a:t> — is when the component is being removed from the DOM</a:t>
            </a:r>
            <a:endParaRPr b="0"/>
          </a:p>
          <a:p>
            <a:pPr marL="204107" indent="-204107">
              <a:buClr>
                <a:srgbClr val="9A958E"/>
              </a:buClr>
              <a:buSzPct val="75000"/>
              <a:buChar char="•"/>
              <a:defRPr b="1"/>
            </a:pPr>
            <a:r>
              <a:t>Error Handling</a:t>
            </a:r>
            <a:r>
              <a:rPr b="0"/>
              <a:t> — is a special case introduced in React 16</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14" name="Shape 514"/>
          <p:cNvSpPr/>
          <p:nvPr>
            <p:ph type="sldImg"/>
          </p:nvPr>
        </p:nvSpPr>
        <p:spPr>
          <a:prstGeom prst="rect">
            <a:avLst/>
          </a:prstGeom>
        </p:spPr>
        <p:txBody>
          <a:bodyPr/>
          <a:lstStyle/>
          <a:p>
            <a:pPr/>
          </a:p>
        </p:txBody>
      </p:sp>
      <p:sp>
        <p:nvSpPr>
          <p:cNvPr id="515" name="Shape 515"/>
          <p:cNvSpPr/>
          <p:nvPr>
            <p:ph type="body" sz="quarter" idx="1"/>
          </p:nvPr>
        </p:nvSpPr>
        <p:spPr>
          <a:prstGeom prst="rect">
            <a:avLst/>
          </a:prstGeom>
        </p:spPr>
        <p:txBody>
          <a:bodyPr/>
          <a:lstStyle/>
          <a:p>
            <a:pPr/>
            <a:r>
              <a:t>The </a:t>
            </a:r>
            <a:r>
              <a:rPr b="1"/>
              <a:t>Mounting </a:t>
            </a:r>
            <a:r>
              <a:t>phase — when the component is inserted into the DOM, has 3 main phases</a:t>
            </a:r>
          </a:p>
          <a:p>
            <a:pPr/>
          </a:p>
          <a:p>
            <a:pPr marL="272142" indent="-272142">
              <a:buSzPct val="100000"/>
              <a:buAutoNum type="arabicPeriod" startAt="1"/>
              <a:defRPr b="1"/>
            </a:pPr>
            <a:r>
              <a:t>Constructor</a:t>
            </a:r>
            <a:r>
              <a:rPr b="0"/>
              <a:t> — a component is created but not yet in the DOM — this is the place to set up initial state off the props</a:t>
            </a:r>
            <a:endParaRPr b="0"/>
          </a:p>
          <a:p>
            <a:pPr marL="272142" indent="-272142">
              <a:buSzPct val="100000"/>
              <a:buAutoNum type="arabicPeriod" startAt="1"/>
              <a:defRPr b="1"/>
            </a:pPr>
            <a:r>
              <a:t>render</a:t>
            </a:r>
            <a:r>
              <a:rPr b="0"/>
              <a:t> — Returns the JSX that represents the components view</a:t>
            </a:r>
            <a:endParaRPr b="0"/>
          </a:p>
          <a:p>
            <a:pPr marL="272142" indent="-272142">
              <a:buSzPct val="100000"/>
              <a:buAutoNum type="arabicPeriod" startAt="1"/>
              <a:defRPr b="1"/>
            </a:pPr>
            <a:r>
              <a:t>componentDidMount</a:t>
            </a:r>
            <a:r>
              <a:rPr b="0"/>
              <a:t> — once the component is in the DOM, here you should do any changes that require DOM manipulation or data loading</a:t>
            </a:r>
            <a:endParaRPr b="0"/>
          </a:p>
          <a:p>
            <a:pPr>
              <a:defRPr b="1"/>
            </a:pPr>
            <a:endParaRPr b="0"/>
          </a:p>
          <a:p>
            <a:pPr>
              <a:defRPr b="1"/>
            </a:pPr>
            <a:r>
              <a:rPr b="0"/>
              <a:t>While </a:t>
            </a:r>
            <a:r>
              <a:t>componentWillMount</a:t>
            </a:r>
            <a:r>
              <a:rPr b="0"/>
              <a:t> still exists it should not be used, instead the constructor and componentDidMount should contain your logic.</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35" name="Shape 535"/>
          <p:cNvSpPr/>
          <p:nvPr>
            <p:ph type="sldImg"/>
          </p:nvPr>
        </p:nvSpPr>
        <p:spPr>
          <a:prstGeom prst="rect">
            <a:avLst/>
          </a:prstGeom>
        </p:spPr>
        <p:txBody>
          <a:bodyPr/>
          <a:lstStyle/>
          <a:p>
            <a:pPr/>
          </a:p>
        </p:txBody>
      </p:sp>
      <p:sp>
        <p:nvSpPr>
          <p:cNvPr id="536" name="Shape 536"/>
          <p:cNvSpPr/>
          <p:nvPr>
            <p:ph type="body" sz="quarter" idx="1"/>
          </p:nvPr>
        </p:nvSpPr>
        <p:spPr>
          <a:prstGeom prst="rect">
            <a:avLst/>
          </a:prstGeom>
        </p:spPr>
        <p:txBody>
          <a:bodyPr/>
          <a:lstStyle/>
          <a:p>
            <a:pPr/>
            <a:r>
              <a:t>The </a:t>
            </a:r>
            <a:r>
              <a:rPr b="1"/>
              <a:t>updating</a:t>
            </a:r>
            <a:r>
              <a:t> phase happens when the component either receives new props from the parent or has updated it’s internal state.</a:t>
            </a:r>
          </a:p>
          <a:p>
            <a:pPr/>
          </a:p>
          <a:p>
            <a:pPr marL="272142" indent="-272142">
              <a:buSzPct val="100000"/>
              <a:buAutoNum type="arabicPeriod" startAt="1"/>
              <a:defRPr b="1"/>
            </a:pPr>
            <a:r>
              <a:t>componentWillReceiveProps</a:t>
            </a:r>
            <a:r>
              <a:rPr b="0"/>
              <a:t> — is only called when the component actually receives new props </a:t>
            </a:r>
            <a:endParaRPr b="0"/>
          </a:p>
          <a:p>
            <a:pPr marL="272142" indent="-272142">
              <a:buSzPct val="100000"/>
              <a:buAutoNum type="arabicPeriod" startAt="1"/>
              <a:defRPr b="1"/>
            </a:pPr>
            <a:r>
              <a:t>shouldComponentUpdate</a:t>
            </a:r>
            <a:r>
              <a:rPr b="0"/>
              <a:t> — called when either new props are received or the internal state is updated</a:t>
            </a:r>
            <a:endParaRPr b="0"/>
          </a:p>
          <a:p>
            <a:pPr marL="272142" indent="-272142">
              <a:buSzPct val="100000"/>
              <a:buAutoNum type="arabicPeriod" startAt="1"/>
              <a:defRPr b="1"/>
            </a:pPr>
            <a:r>
              <a:t>render</a:t>
            </a:r>
            <a:r>
              <a:rPr b="0"/>
              <a:t> — same render as in the mounting</a:t>
            </a:r>
            <a:endParaRPr b="0"/>
          </a:p>
          <a:p>
            <a:pPr marL="272142" indent="-272142">
              <a:buSzPct val="100000"/>
              <a:buAutoNum type="arabicPeriod" startAt="1"/>
              <a:defRPr b="1"/>
            </a:pPr>
            <a:r>
              <a:t>componentDidUpdate</a:t>
            </a:r>
            <a:r>
              <a:rPr b="0"/>
              <a:t> — is called once the DOM changes have been completed</a:t>
            </a:r>
            <a:endParaRPr b="0"/>
          </a:p>
          <a:p>
            <a:pPr>
              <a:defRPr b="1"/>
            </a:pPr>
            <a:endParaRPr b="0"/>
          </a:p>
          <a:p>
            <a:pPr>
              <a:defRPr b="1"/>
            </a:pPr>
            <a:r>
              <a:rPr b="0"/>
              <a:t>Similar to componentWillMount, </a:t>
            </a:r>
            <a:r>
              <a:t>componentWillUpdate</a:t>
            </a:r>
            <a:r>
              <a:rPr b="0"/>
              <a:t> should not be used as the other lifecycle methods should be sufficient.</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46" name="Shape 546"/>
          <p:cNvSpPr/>
          <p:nvPr>
            <p:ph type="sldImg"/>
          </p:nvPr>
        </p:nvSpPr>
        <p:spPr>
          <a:prstGeom prst="rect">
            <a:avLst/>
          </a:prstGeom>
        </p:spPr>
        <p:txBody>
          <a:bodyPr/>
          <a:lstStyle/>
          <a:p>
            <a:pPr/>
          </a:p>
        </p:txBody>
      </p:sp>
      <p:sp>
        <p:nvSpPr>
          <p:cNvPr id="547" name="Shape 547"/>
          <p:cNvSpPr/>
          <p:nvPr>
            <p:ph type="body" sz="quarter" idx="1"/>
          </p:nvPr>
        </p:nvSpPr>
        <p:spPr>
          <a:prstGeom prst="rect">
            <a:avLst/>
          </a:prstGeom>
        </p:spPr>
        <p:txBody>
          <a:bodyPr/>
          <a:lstStyle/>
          <a:p>
            <a:pPr>
              <a:defRPr b="1"/>
            </a:pPr>
            <a:r>
              <a:t>componentWillReceiveProps </a:t>
            </a:r>
            <a:r>
              <a:rPr b="0"/>
              <a:t> — is a great place to update your state based on the props if anything needs to be synced between the child and the parent</a:t>
            </a:r>
            <a:endParaRPr b="0"/>
          </a:p>
          <a:p>
            <a:pPr>
              <a:defRPr b="1"/>
            </a:pPr>
            <a:endParaRPr b="0"/>
          </a:p>
          <a:p>
            <a:pPr>
              <a:defRPr b="1"/>
            </a:pPr>
            <a:r>
              <a:t>shouldComponentUpdate</a:t>
            </a:r>
            <a:r>
              <a:rPr b="0"/>
              <a:t> — is a pure </a:t>
            </a:r>
            <a:r>
              <a:t>optimization </a:t>
            </a:r>
            <a:r>
              <a:rPr b="0"/>
              <a:t>that lets you check if your props or state has changed and only render if they have. By default this function returns true but in general it’s not normally needed as it’s normally faster to just like the rerender than to do this check.</a:t>
            </a:r>
            <a:endParaRPr b="0"/>
          </a:p>
          <a:p>
            <a:pPr>
              <a:defRPr b="1"/>
            </a:pPr>
            <a:endParaRPr b="0"/>
          </a:p>
          <a:p>
            <a:pPr>
              <a:defRPr b="1"/>
            </a:pPr>
            <a:r>
              <a:rPr b="0"/>
              <a:t>You can also extend </a:t>
            </a:r>
            <a:r>
              <a:t>PureComponent</a:t>
            </a:r>
            <a:r>
              <a:rPr b="0"/>
              <a:t> which will shallow compare the state and props within shouldComponentUpdate.</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54" name="Shape 554"/>
          <p:cNvSpPr/>
          <p:nvPr>
            <p:ph type="sldImg"/>
          </p:nvPr>
        </p:nvSpPr>
        <p:spPr>
          <a:prstGeom prst="rect">
            <a:avLst/>
          </a:prstGeom>
        </p:spPr>
        <p:txBody>
          <a:bodyPr/>
          <a:lstStyle/>
          <a:p>
            <a:pPr/>
          </a:p>
        </p:txBody>
      </p:sp>
      <p:sp>
        <p:nvSpPr>
          <p:cNvPr id="555" name="Shape 555"/>
          <p:cNvSpPr/>
          <p:nvPr>
            <p:ph type="body" sz="quarter" idx="1"/>
          </p:nvPr>
        </p:nvSpPr>
        <p:spPr>
          <a:prstGeom prst="rect">
            <a:avLst/>
          </a:prstGeom>
        </p:spPr>
        <p:txBody>
          <a:bodyPr/>
          <a:lstStyle/>
          <a:p>
            <a:pPr>
              <a:defRPr b="1"/>
            </a:pPr>
            <a:r>
              <a:t>componentDidUpdate</a:t>
            </a:r>
            <a:r>
              <a:rPr b="0"/>
              <a:t> is like </a:t>
            </a:r>
            <a:r>
              <a:t>componentWillMount</a:t>
            </a:r>
            <a:r>
              <a:rPr b="0"/>
              <a:t> in that it’s the best place to put any code that requires DOM interactions after reloading.</a:t>
            </a:r>
            <a:endParaRPr b="0"/>
          </a:p>
          <a:p>
            <a:pPr>
              <a:defRPr b="1"/>
            </a:pPr>
            <a:endParaRPr b="0"/>
          </a:p>
          <a:p>
            <a:pPr>
              <a:defRPr b="1"/>
            </a:pPr>
            <a:r>
              <a:rPr b="0"/>
              <a:t>In the above example if the underlying data changed we need to have c3 charting library update with it.</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66" name="Shape 566"/>
          <p:cNvSpPr/>
          <p:nvPr>
            <p:ph type="sldImg"/>
          </p:nvPr>
        </p:nvSpPr>
        <p:spPr>
          <a:prstGeom prst="rect">
            <a:avLst/>
          </a:prstGeom>
        </p:spPr>
        <p:txBody>
          <a:bodyPr/>
          <a:lstStyle/>
          <a:p>
            <a:pPr/>
          </a:p>
        </p:txBody>
      </p:sp>
      <p:sp>
        <p:nvSpPr>
          <p:cNvPr id="567" name="Shape 567"/>
          <p:cNvSpPr/>
          <p:nvPr>
            <p:ph type="body" sz="quarter" idx="1"/>
          </p:nvPr>
        </p:nvSpPr>
        <p:spPr>
          <a:prstGeom prst="rect">
            <a:avLst/>
          </a:prstGeom>
        </p:spPr>
        <p:txBody>
          <a:bodyPr/>
          <a:lstStyle/>
          <a:p>
            <a:pPr>
              <a:defRPr b="1"/>
            </a:pPr>
            <a:r>
              <a:t>Unmounting</a:t>
            </a:r>
            <a:r>
              <a:rPr b="0"/>
              <a:t> occurs when the component is about to me removed from the DOM and only contains a single method </a:t>
            </a:r>
            <a:r>
              <a:t>componentWillUnmount</a:t>
            </a:r>
            <a:r>
              <a:rPr b="0"/>
              <a:t> which is the best place to clean up anything like listeners or timers.</a:t>
            </a:r>
            <a:endParaRPr b="0"/>
          </a:p>
          <a:p>
            <a:pPr>
              <a:defRPr b="1"/>
            </a:pPr>
            <a:endParaRPr b="0"/>
          </a:p>
          <a:p>
            <a:pPr/>
            <a:r>
              <a:t>Newly introduced in React 16 is an error handling method </a:t>
            </a:r>
            <a:r>
              <a:rPr b="1"/>
              <a:t>componentDidCatch</a:t>
            </a:r>
            <a:r>
              <a:t> will be be run if the any of the children components encounter a run time error and gives you an opportunity to render a nicer error message.</a:t>
            </a:r>
          </a:p>
          <a:p>
            <a:pPr/>
          </a:p>
          <a:p>
            <a:pPr/>
            <a:r>
              <a:t>Prior to this if there was a run time javascript error React would often be left in a inconsistent often unrecoverable state.</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78" name="Shape 578"/>
          <p:cNvSpPr/>
          <p:nvPr>
            <p:ph type="sldImg"/>
          </p:nvPr>
        </p:nvSpPr>
        <p:spPr>
          <a:prstGeom prst="rect">
            <a:avLst/>
          </a:prstGeom>
        </p:spPr>
        <p:txBody>
          <a:bodyPr/>
          <a:lstStyle/>
          <a:p>
            <a:pPr/>
          </a:p>
        </p:txBody>
      </p:sp>
      <p:sp>
        <p:nvSpPr>
          <p:cNvPr id="579" name="Shape 579"/>
          <p:cNvSpPr/>
          <p:nvPr>
            <p:ph type="body" sz="quarter" idx="1"/>
          </p:nvPr>
        </p:nvSpPr>
        <p:spPr>
          <a:prstGeom prst="rect">
            <a:avLst/>
          </a:prstGeom>
        </p:spPr>
        <p:txBody>
          <a:bodyPr/>
          <a:lstStyle/>
          <a:p>
            <a:pPr/>
            <a:r>
              <a:t>While technically not part of core React </a:t>
            </a:r>
            <a:r>
              <a:rPr b="1"/>
              <a:t>High Order Components</a:t>
            </a:r>
            <a:r>
              <a:t> are a very common pattern that is used to avoid code duplication and replace the depreciated mixins.</a:t>
            </a:r>
          </a:p>
          <a:p>
            <a:pPr/>
          </a:p>
          <a:p>
            <a:pPr/>
            <a:r>
              <a:t>Seeing as React components are classes it may be tempting to just extend different components from another but this ends up being a fairly large anti-pattern and should be avoided.</a:t>
            </a:r>
          </a:p>
          <a:p>
            <a:pPr/>
          </a:p>
          <a:p>
            <a:pPr/>
            <a:r>
              <a:t>Instead </a:t>
            </a:r>
            <a:r>
              <a:rPr b="1"/>
              <a:t>HOC</a:t>
            </a:r>
            <a:r>
              <a:t> are a function that passes in the component to be ‘enhanced’ — it then creates a new component will any new functionality and returns the original component in the render method making sure to pass all props spread in.</a:t>
            </a:r>
          </a:p>
          <a:p>
            <a:pPr/>
          </a:p>
          <a:p>
            <a:pPr/>
            <a:r>
              <a:t>In the above example the HOC adds a lifecycle method to log all changes to the component.</a:t>
            </a:r>
          </a:p>
          <a:p>
            <a:pPr/>
          </a:p>
          <a:p>
            <a:pPr/>
            <a:r>
              <a:t>We will see a good example of HOC in redux.</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05" name="Shape 605"/>
          <p:cNvSpPr/>
          <p:nvPr>
            <p:ph type="sldImg"/>
          </p:nvPr>
        </p:nvSpPr>
        <p:spPr>
          <a:prstGeom prst="rect">
            <a:avLst/>
          </a:prstGeom>
        </p:spPr>
        <p:txBody>
          <a:bodyPr/>
          <a:lstStyle/>
          <a:p>
            <a:pPr/>
          </a:p>
        </p:txBody>
      </p:sp>
      <p:sp>
        <p:nvSpPr>
          <p:cNvPr id="606" name="Shape 606"/>
          <p:cNvSpPr/>
          <p:nvPr>
            <p:ph type="body" sz="quarter" idx="1"/>
          </p:nvPr>
        </p:nvSpPr>
        <p:spPr>
          <a:prstGeom prst="rect">
            <a:avLst/>
          </a:prstGeom>
        </p:spPr>
        <p:txBody>
          <a:bodyPr/>
          <a:lstStyle/>
          <a:p>
            <a:pPr/>
            <a:r>
              <a:t>Not office part of React, Redux is used by many react application to manage global state and interactions between components.</a:t>
            </a:r>
          </a:p>
          <a:p>
            <a:pPr/>
          </a:p>
          <a:p>
            <a:pPr/>
            <a:r>
              <a:t>It follow the architecture pattern of </a:t>
            </a:r>
            <a:r>
              <a:rPr b="1"/>
              <a:t>Flux</a:t>
            </a:r>
            <a:r>
              <a:t> which dictates all data flow should be </a:t>
            </a:r>
            <a:r>
              <a:rPr b="1"/>
              <a:t>unidirectional</a:t>
            </a:r>
          </a:p>
          <a:p>
            <a:pPr/>
          </a:p>
          <a:p>
            <a:pPr/>
            <a:r>
              <a:t>The main concepts are there is a single of truth, the read only store and changes to the store are made through </a:t>
            </a:r>
            <a:r>
              <a:rPr b="1"/>
              <a:t>Pure</a:t>
            </a:r>
            <a:r>
              <a:t> functions — that is functions without side effects that do not modify the original state.</a:t>
            </a:r>
          </a:p>
          <a:p>
            <a:pPr/>
          </a:p>
          <a:p>
            <a:pPr/>
            <a:r>
              <a:t>The basic flow of a redux application is a view will have an event triggered, example button press timer event… that will dispatch an action.</a:t>
            </a:r>
          </a:p>
          <a:p>
            <a:pPr/>
          </a:p>
          <a:p>
            <a:pPr/>
            <a:r>
              <a:t>This action will go through a reducer that will take the action and the current state and return a new state based on the change dictated in the actions.</a:t>
            </a:r>
          </a:p>
          <a:p>
            <a:pPr/>
          </a:p>
          <a:p>
            <a:pPr/>
            <a:r>
              <a:t>This new state get published to all the component’s listening who will then rendering accordingly.</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17" name="Shape 617"/>
          <p:cNvSpPr/>
          <p:nvPr>
            <p:ph type="sldImg"/>
          </p:nvPr>
        </p:nvSpPr>
        <p:spPr>
          <a:prstGeom prst="rect">
            <a:avLst/>
          </a:prstGeom>
        </p:spPr>
        <p:txBody>
          <a:bodyPr/>
          <a:lstStyle/>
          <a:p>
            <a:pPr/>
          </a:p>
        </p:txBody>
      </p:sp>
      <p:sp>
        <p:nvSpPr>
          <p:cNvPr id="618" name="Shape 618"/>
          <p:cNvSpPr/>
          <p:nvPr>
            <p:ph type="body" sz="quarter" idx="1"/>
          </p:nvPr>
        </p:nvSpPr>
        <p:spPr>
          <a:prstGeom prst="rect">
            <a:avLst/>
          </a:prstGeom>
        </p:spPr>
        <p:txBody>
          <a:bodyPr/>
          <a:lstStyle/>
          <a:p>
            <a:pPr/>
            <a:r>
              <a:t>So </a:t>
            </a:r>
            <a:r>
              <a:rPr b="1"/>
              <a:t>actions</a:t>
            </a:r>
            <a:r>
              <a:t> are just </a:t>
            </a:r>
            <a:r>
              <a:rPr b="1"/>
              <a:t>plain JavaScript</a:t>
            </a:r>
            <a:r>
              <a:t> objects that contains a </a:t>
            </a:r>
            <a:r>
              <a:rPr b="1"/>
              <a:t>type</a:t>
            </a:r>
            <a:r>
              <a:t> and may contain some type of payload. In the explain the type is to add a TODO to list and the payload is the text to add.</a:t>
            </a:r>
          </a:p>
          <a:p>
            <a:pPr/>
          </a:p>
          <a:p>
            <a:pPr/>
            <a:r>
              <a:t>A common pattern is to create </a:t>
            </a:r>
            <a:r>
              <a:rPr b="1"/>
              <a:t>action creators</a:t>
            </a:r>
            <a:r>
              <a:t> that will take in the payload and create the appropriate action — this was the action creators can be used by different views throughout the application.</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2" name="Shape 182"/>
          <p:cNvSpPr/>
          <p:nvPr>
            <p:ph type="sldImg"/>
          </p:nvPr>
        </p:nvSpPr>
        <p:spPr>
          <a:prstGeom prst="rect">
            <a:avLst/>
          </a:prstGeom>
        </p:spPr>
        <p:txBody>
          <a:bodyPr/>
          <a:lstStyle/>
          <a:p>
            <a:pPr/>
          </a:p>
        </p:txBody>
      </p:sp>
      <p:sp>
        <p:nvSpPr>
          <p:cNvPr id="183" name="Shape 183"/>
          <p:cNvSpPr/>
          <p:nvPr>
            <p:ph type="body" sz="quarter" idx="1"/>
          </p:nvPr>
        </p:nvSpPr>
        <p:spPr>
          <a:prstGeom prst="rect">
            <a:avLst/>
          </a:prstGeom>
        </p:spPr>
        <p:txBody>
          <a:bodyPr/>
          <a:lstStyle/>
          <a:p>
            <a:pPr>
              <a:defRPr sz="1700"/>
            </a:pPr>
            <a:r>
              <a:t>One of the first big changes was the introduction of new variable types </a:t>
            </a:r>
            <a:r>
              <a:rPr b="1"/>
              <a:t>let</a:t>
            </a:r>
            <a:r>
              <a:t> and </a:t>
            </a:r>
            <a:r>
              <a:rPr b="1"/>
              <a:t>const.</a:t>
            </a:r>
            <a:endParaRPr b="1"/>
          </a:p>
          <a:p>
            <a:pPr>
              <a:defRPr sz="1700"/>
            </a:pPr>
            <a:endParaRPr b="1"/>
          </a:p>
          <a:p>
            <a:pPr>
              <a:defRPr sz="1700"/>
            </a:pPr>
            <a:r>
              <a:t>Prior to them there was only </a:t>
            </a:r>
            <a:r>
              <a:rPr b="1"/>
              <a:t>var</a:t>
            </a:r>
            <a:r>
              <a:t> which was a function scoped variable — being function scoped has let to some odd behaviour of variables in JavaScript (like the example below) so it should be abandoned in favour of </a:t>
            </a:r>
            <a:r>
              <a:rPr b="1"/>
              <a:t>let</a:t>
            </a:r>
            <a:r>
              <a:t> or </a:t>
            </a:r>
            <a:r>
              <a:rPr b="1"/>
              <a:t>const</a:t>
            </a:r>
            <a:r>
              <a:t>.</a:t>
            </a:r>
          </a:p>
          <a:p>
            <a:pPr>
              <a:defRPr sz="1700"/>
            </a:pPr>
          </a:p>
          <a:p>
            <a:pPr>
              <a:defRPr b="1" sz="1700"/>
            </a:pPr>
            <a:r>
              <a:t>Let</a:t>
            </a:r>
            <a:r>
              <a:rPr b="0"/>
              <a:t> is similar to </a:t>
            </a:r>
            <a:r>
              <a:t>var</a:t>
            </a:r>
            <a:r>
              <a:rPr b="0"/>
              <a:t> but is </a:t>
            </a:r>
            <a:r>
              <a:rPr b="0" u="sng"/>
              <a:t>block</a:t>
            </a:r>
            <a:r>
              <a:rPr b="0"/>
              <a:t> scoped instead — so if you review the example below the </a:t>
            </a:r>
            <a:r>
              <a:t>i</a:t>
            </a:r>
            <a:r>
              <a:rPr b="0"/>
              <a:t> in the for loop is not the same as in the console.log.</a:t>
            </a: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32" name="Shape 632"/>
          <p:cNvSpPr/>
          <p:nvPr>
            <p:ph type="sldImg"/>
          </p:nvPr>
        </p:nvSpPr>
        <p:spPr>
          <a:prstGeom prst="rect">
            <a:avLst/>
          </a:prstGeom>
        </p:spPr>
        <p:txBody>
          <a:bodyPr/>
          <a:lstStyle/>
          <a:p>
            <a:pPr/>
          </a:p>
        </p:txBody>
      </p:sp>
      <p:sp>
        <p:nvSpPr>
          <p:cNvPr id="633" name="Shape 633"/>
          <p:cNvSpPr/>
          <p:nvPr>
            <p:ph type="body" sz="quarter" idx="1"/>
          </p:nvPr>
        </p:nvSpPr>
        <p:spPr>
          <a:prstGeom prst="rect">
            <a:avLst/>
          </a:prstGeom>
        </p:spPr>
        <p:txBody>
          <a:bodyPr/>
          <a:lstStyle/>
          <a:p>
            <a:pPr/>
            <a:r>
              <a:t>Next up is the reducers that operate on these actions.</a:t>
            </a:r>
          </a:p>
          <a:p>
            <a:pPr/>
          </a:p>
          <a:p>
            <a:pPr/>
            <a:r>
              <a:t>They are just a </a:t>
            </a:r>
            <a:r>
              <a:rPr b="1"/>
              <a:t>pure function </a:t>
            </a:r>
            <a:r>
              <a:t>that takes in the current state and the actions and returns a </a:t>
            </a:r>
            <a:r>
              <a:rPr b="1" u="sng"/>
              <a:t>new</a:t>
            </a:r>
            <a:r>
              <a:t> state depending on the action.</a:t>
            </a:r>
          </a:p>
          <a:p>
            <a:pPr/>
          </a:p>
          <a:p>
            <a:pPr/>
            <a:r>
              <a:t>In the above example the reducer is creating a new object and assigning it an updated property depending on the actions.</a:t>
            </a:r>
          </a:p>
          <a:p>
            <a:pPr/>
          </a:p>
          <a:p>
            <a:pPr/>
            <a:r>
              <a:t>The reducer always needs to return something even if it can’t handle the particular action — in which case it should return the current state.</a:t>
            </a:r>
          </a:p>
          <a:p>
            <a:pPr/>
            <a:r>
              <a:t>It also needs to handle the initial state — an easy way to do this is with ES6 default property.</a:t>
            </a:r>
          </a:p>
          <a:p>
            <a:pPr/>
          </a:p>
          <a:p>
            <a:pPr/>
            <a:r>
              <a:t>While is may get annoying it is </a:t>
            </a:r>
            <a:r>
              <a:rPr u="sng"/>
              <a:t>very</a:t>
            </a:r>
            <a:r>
              <a:t> important that you do not just mutate the old state — reduce will compare the new and the old state to know when to publish changes and if you just mutate the original state your changes may not get picked up properly.</a:t>
            </a: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47" name="Shape 647"/>
          <p:cNvSpPr/>
          <p:nvPr>
            <p:ph type="sldImg"/>
          </p:nvPr>
        </p:nvSpPr>
        <p:spPr>
          <a:prstGeom prst="rect">
            <a:avLst/>
          </a:prstGeom>
        </p:spPr>
        <p:txBody>
          <a:bodyPr/>
          <a:lstStyle/>
          <a:p>
            <a:pPr/>
          </a:p>
        </p:txBody>
      </p:sp>
      <p:sp>
        <p:nvSpPr>
          <p:cNvPr id="648" name="Shape 648"/>
          <p:cNvSpPr/>
          <p:nvPr>
            <p:ph type="body" sz="quarter" idx="1"/>
          </p:nvPr>
        </p:nvSpPr>
        <p:spPr>
          <a:prstGeom prst="rect">
            <a:avLst/>
          </a:prstGeom>
        </p:spPr>
        <p:txBody>
          <a:bodyPr/>
          <a:lstStyle/>
          <a:p>
            <a:pPr/>
            <a:r>
              <a:t>Your application will likely grow to a point you don’t want a single reducer to handle all of the logic, fortunately redux lets you merge multiple reducers together and it passes all the combined reducers every actions.</a:t>
            </a:r>
          </a:p>
          <a:p>
            <a:pPr/>
          </a:p>
          <a:p>
            <a:pPr/>
            <a:r>
              <a:t>An important thing is how this changes the shape of the state. </a:t>
            </a:r>
          </a:p>
          <a:p>
            <a:pPr/>
            <a:r>
              <a:t>The top level state is now broker down into a nested state with each reducer being part of the state tree. When invoked this reducer only get’s the part of the state is is responsible for.</a:t>
            </a:r>
          </a:p>
          <a:p>
            <a:pPr/>
          </a:p>
          <a:p>
            <a:pPr/>
            <a:r>
              <a:t>So if an actions is invoked both the potato and tomato reducers will receive it but tomato reducer only receives the tomato part of the state.</a:t>
            </a: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59" name="Shape 659"/>
          <p:cNvSpPr/>
          <p:nvPr>
            <p:ph type="sldImg"/>
          </p:nvPr>
        </p:nvSpPr>
        <p:spPr>
          <a:prstGeom prst="rect">
            <a:avLst/>
          </a:prstGeom>
        </p:spPr>
        <p:txBody>
          <a:bodyPr/>
          <a:lstStyle/>
          <a:p>
            <a:pPr/>
          </a:p>
        </p:txBody>
      </p:sp>
      <p:sp>
        <p:nvSpPr>
          <p:cNvPr id="660" name="Shape 660"/>
          <p:cNvSpPr/>
          <p:nvPr>
            <p:ph type="body" sz="quarter" idx="1"/>
          </p:nvPr>
        </p:nvSpPr>
        <p:spPr>
          <a:prstGeom prst="rect">
            <a:avLst/>
          </a:prstGeom>
        </p:spPr>
        <p:txBody>
          <a:bodyPr/>
          <a:lstStyle/>
          <a:p>
            <a:pPr/>
            <a:r>
              <a:t>As mentioned before state is just a </a:t>
            </a:r>
            <a:r>
              <a:rPr b="1"/>
              <a:t>Plain JavaScript object</a:t>
            </a:r>
            <a:r>
              <a:t> and it lives within the </a:t>
            </a:r>
            <a:r>
              <a:rPr b="1"/>
              <a:t>Store</a:t>
            </a:r>
            <a:r>
              <a:t>.</a:t>
            </a:r>
          </a:p>
          <a:p>
            <a:pPr/>
          </a:p>
          <a:p>
            <a:pPr/>
            <a:r>
              <a:t>The </a:t>
            </a:r>
            <a:r>
              <a:rPr b="1"/>
              <a:t>Store</a:t>
            </a:r>
            <a:r>
              <a:t> in addition to holding state is also responsible for receiving actions and passing to the reducer as well as notifying view when something changes in the state.</a:t>
            </a:r>
          </a:p>
          <a:p>
            <a:pPr/>
          </a:p>
          <a:p>
            <a:pPr/>
            <a:r>
              <a:t>When a store is created you need to pass it a reducer or the root reducer created by merging all the reducers.</a:t>
            </a: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69" name="Shape 669"/>
          <p:cNvSpPr/>
          <p:nvPr>
            <p:ph type="sldImg"/>
          </p:nvPr>
        </p:nvSpPr>
        <p:spPr>
          <a:prstGeom prst="rect">
            <a:avLst/>
          </a:prstGeom>
        </p:spPr>
        <p:txBody>
          <a:bodyPr/>
          <a:lstStyle/>
          <a:p>
            <a:pPr/>
          </a:p>
        </p:txBody>
      </p:sp>
      <p:sp>
        <p:nvSpPr>
          <p:cNvPr id="670" name="Shape 670"/>
          <p:cNvSpPr/>
          <p:nvPr>
            <p:ph type="body" sz="quarter" idx="1"/>
          </p:nvPr>
        </p:nvSpPr>
        <p:spPr>
          <a:prstGeom prst="rect">
            <a:avLst/>
          </a:prstGeom>
        </p:spPr>
        <p:txBody>
          <a:bodyPr/>
          <a:lstStyle/>
          <a:p>
            <a:pPr/>
            <a:r>
              <a:t>Passing the store around between all the component would get quite cumbersome so fortunately the author of Redux also wrote a mobile of react-redux </a:t>
            </a:r>
            <a:r>
              <a:rPr b="1"/>
              <a:t>bindings</a:t>
            </a:r>
            <a:r>
              <a:t> that make the interacting between your React Component’s and the Redux store more seamless.</a:t>
            </a:r>
          </a:p>
          <a:p>
            <a:pPr/>
          </a:p>
          <a:p>
            <a:pPr/>
            <a:r>
              <a:t>The first part you from the redux binding is a </a:t>
            </a:r>
            <a:r>
              <a:rPr b="1"/>
              <a:t>Provider</a:t>
            </a:r>
            <a:r>
              <a:t> which will be passed your newly created redux store.</a:t>
            </a:r>
          </a:p>
          <a:p>
            <a:pPr/>
            <a:r>
              <a:t>This provider will allow any child component to access the store being using the second binding </a:t>
            </a:r>
            <a:r>
              <a:rPr b="1"/>
              <a:t>connect</a:t>
            </a:r>
            <a:r>
              <a:t>.</a:t>
            </a: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80" name="Shape 680"/>
          <p:cNvSpPr/>
          <p:nvPr>
            <p:ph type="sldImg"/>
          </p:nvPr>
        </p:nvSpPr>
        <p:spPr>
          <a:prstGeom prst="rect">
            <a:avLst/>
          </a:prstGeom>
        </p:spPr>
        <p:txBody>
          <a:bodyPr/>
          <a:lstStyle/>
          <a:p>
            <a:pPr/>
          </a:p>
        </p:txBody>
      </p:sp>
      <p:sp>
        <p:nvSpPr>
          <p:cNvPr id="681" name="Shape 681"/>
          <p:cNvSpPr/>
          <p:nvPr>
            <p:ph type="body" sz="quarter" idx="1"/>
          </p:nvPr>
        </p:nvSpPr>
        <p:spPr>
          <a:prstGeom prst="rect">
            <a:avLst/>
          </a:prstGeom>
        </p:spPr>
        <p:txBody>
          <a:bodyPr/>
          <a:lstStyle/>
          <a:p>
            <a:pPr>
              <a:defRPr b="1"/>
            </a:pPr>
            <a:r>
              <a:t>Connect</a:t>
            </a:r>
            <a:r>
              <a:rPr b="0"/>
              <a:t> is a </a:t>
            </a:r>
            <a:r>
              <a:t>HOC</a:t>
            </a:r>
            <a:r>
              <a:rPr b="0"/>
              <a:t> that ‘connects’ the component to the store as long as the component is a child of a Provider, it does so using two methods that correspond to the two jobs of the store:</a:t>
            </a:r>
            <a:endParaRPr b="0"/>
          </a:p>
          <a:p>
            <a:pPr marL="272142" indent="-272142">
              <a:buSzPct val="100000"/>
              <a:buAutoNum type="arabicPeriod" startAt="1"/>
              <a:defRPr b="1"/>
            </a:pPr>
            <a:r>
              <a:rPr b="0"/>
              <a:t>Accepting dispatches actions</a:t>
            </a:r>
            <a:endParaRPr b="0"/>
          </a:p>
          <a:p>
            <a:pPr marL="272142" indent="-272142">
              <a:buSzPct val="100000"/>
              <a:buAutoNum type="arabicPeriod" startAt="1"/>
              <a:defRPr b="1"/>
            </a:pPr>
            <a:r>
              <a:rPr b="0"/>
              <a:t>Notifying subscribers on state changes.</a:t>
            </a:r>
            <a:endParaRPr b="0"/>
          </a:p>
          <a:p>
            <a:pPr>
              <a:defRPr b="1"/>
            </a:pPr>
            <a:endParaRPr b="0"/>
          </a:p>
          <a:p>
            <a:pPr>
              <a:defRPr b="1"/>
            </a:pPr>
            <a:r>
              <a:rPr b="0"/>
              <a:t>The first method </a:t>
            </a:r>
            <a:r>
              <a:t>mapStateToProps</a:t>
            </a:r>
            <a:r>
              <a:rPr b="0"/>
              <a:t> receives the entire state from the store and returns a new object that will end up as the components prop. This lets you map what each component needs from the store and just pass that to the component.</a:t>
            </a:r>
            <a:endParaRPr b="0"/>
          </a:p>
          <a:p>
            <a:pPr>
              <a:defRPr b="1"/>
            </a:pPr>
            <a:endParaRPr b="0"/>
          </a:p>
          <a:p>
            <a:pPr>
              <a:defRPr b="1"/>
            </a:pPr>
            <a:r>
              <a:rPr b="0"/>
              <a:t>The second method </a:t>
            </a:r>
            <a:r>
              <a:t>mapDispatchToProps</a:t>
            </a:r>
            <a:r>
              <a:rPr b="0"/>
              <a:t> receives a dispatch method and allows you to return another object that contains methods used to dispatches changes to the store.</a:t>
            </a:r>
            <a:endParaRPr b="0"/>
          </a:p>
          <a:p>
            <a:pPr>
              <a:defRPr b="1"/>
            </a:pPr>
            <a:endParaRPr b="0"/>
          </a:p>
          <a:p>
            <a:pPr>
              <a:defRPr b="1"/>
            </a:pPr>
            <a:r>
              <a:rPr b="0"/>
              <a:t>These methods normally make usage of the action creators discussed.</a:t>
            </a: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88" name="Shape 688"/>
          <p:cNvSpPr/>
          <p:nvPr>
            <p:ph type="sldImg"/>
          </p:nvPr>
        </p:nvSpPr>
        <p:spPr>
          <a:prstGeom prst="rect">
            <a:avLst/>
          </a:prstGeom>
        </p:spPr>
        <p:txBody>
          <a:bodyPr/>
          <a:lstStyle/>
          <a:p>
            <a:pPr/>
          </a:p>
        </p:txBody>
      </p:sp>
      <p:sp>
        <p:nvSpPr>
          <p:cNvPr id="689" name="Shape 689"/>
          <p:cNvSpPr/>
          <p:nvPr>
            <p:ph type="body" sz="quarter" idx="1"/>
          </p:nvPr>
        </p:nvSpPr>
        <p:spPr>
          <a:prstGeom prst="rect">
            <a:avLst/>
          </a:prstGeom>
        </p:spPr>
        <p:txBody>
          <a:bodyPr/>
          <a:lstStyle/>
          <a:p>
            <a:pPr/>
            <a:r>
              <a:t>In this example we have a Profile component that we are connecting the redux via the </a:t>
            </a:r>
            <a:r>
              <a:rPr b="1"/>
              <a:t>connect</a:t>
            </a:r>
            <a:r>
              <a:t> method.</a:t>
            </a:r>
          </a:p>
          <a:p>
            <a:pPr/>
          </a:p>
          <a:p>
            <a:pPr/>
            <a:r>
              <a:t>The </a:t>
            </a:r>
            <a:r>
              <a:rPr b="1"/>
              <a:t>mapStateToProps</a:t>
            </a:r>
            <a:r>
              <a:t> extracts the current profile from the store and adding it to the Profile component will it  can user to render the users profile.</a:t>
            </a:r>
          </a:p>
          <a:p>
            <a:pPr/>
          </a:p>
          <a:p>
            <a:pPr/>
            <a:r>
              <a:t>The </a:t>
            </a:r>
            <a:r>
              <a:rPr b="1"/>
              <a:t>mapDispatchToProps </a:t>
            </a:r>
            <a:r>
              <a:t>returns a single method that can be called when the profile is updated to dispatch the method to the store.</a:t>
            </a: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96" name="Shape 696"/>
          <p:cNvSpPr/>
          <p:nvPr>
            <p:ph type="sldImg"/>
          </p:nvPr>
        </p:nvSpPr>
        <p:spPr>
          <a:prstGeom prst="rect">
            <a:avLst/>
          </a:prstGeom>
        </p:spPr>
        <p:txBody>
          <a:bodyPr/>
          <a:lstStyle/>
          <a:p>
            <a:pPr/>
          </a:p>
        </p:txBody>
      </p:sp>
      <p:sp>
        <p:nvSpPr>
          <p:cNvPr id="697" name="Shape 697"/>
          <p:cNvSpPr/>
          <p:nvPr>
            <p:ph type="body" sz="quarter" idx="1"/>
          </p:nvPr>
        </p:nvSpPr>
        <p:spPr>
          <a:prstGeom prst="rect">
            <a:avLst/>
          </a:prstGeom>
        </p:spPr>
        <p:txBody>
          <a:bodyPr/>
          <a:lstStyle/>
          <a:p>
            <a:pPr/>
            <a:r>
              <a:t>One of the largest issues people run into run into when building a </a:t>
            </a:r>
            <a:r>
              <a:rPr b="1"/>
              <a:t>React</a:t>
            </a:r>
            <a:r>
              <a:t>/</a:t>
            </a:r>
            <a:r>
              <a:rPr b="1"/>
              <a:t>Redux</a:t>
            </a:r>
            <a:r>
              <a:t> application is where to put side effects like loading data or saving data to the server?</a:t>
            </a:r>
          </a:p>
          <a:p>
            <a:pPr/>
          </a:p>
          <a:p>
            <a:pPr/>
            <a:r>
              <a:t>Redux has a concept of </a:t>
            </a:r>
            <a:r>
              <a:rPr b="1"/>
              <a:t>middleware</a:t>
            </a:r>
            <a:r>
              <a:t> which is extension points between an action being dispatched and it reaching the reducers.</a:t>
            </a:r>
          </a:p>
          <a:p>
            <a:pPr/>
          </a:p>
          <a:p>
            <a:pPr/>
            <a:r>
              <a:t>There are a few different middleware that help with asynchronous logic like making an Ajax call to a server like Redux-Thunks, Redux-Saga or Redux Promise but in the training we will use Redux Thunks for it’s simplicity and powerfulness.</a:t>
            </a: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06" name="Shape 706"/>
          <p:cNvSpPr/>
          <p:nvPr>
            <p:ph type="sldImg"/>
          </p:nvPr>
        </p:nvSpPr>
        <p:spPr>
          <a:prstGeom prst="rect">
            <a:avLst/>
          </a:prstGeom>
        </p:spPr>
        <p:txBody>
          <a:bodyPr/>
          <a:lstStyle/>
          <a:p>
            <a:pPr/>
          </a:p>
        </p:txBody>
      </p:sp>
      <p:sp>
        <p:nvSpPr>
          <p:cNvPr id="707" name="Shape 707"/>
          <p:cNvSpPr/>
          <p:nvPr>
            <p:ph type="body" sz="quarter" idx="1"/>
          </p:nvPr>
        </p:nvSpPr>
        <p:spPr>
          <a:prstGeom prst="rect">
            <a:avLst/>
          </a:prstGeom>
        </p:spPr>
        <p:txBody>
          <a:bodyPr/>
          <a:lstStyle/>
          <a:p>
            <a:pPr/>
            <a:r>
              <a:t>In essence thunks let you dispatches functions to your stores instead of just plain javascript objects — these funtions allow for the delay of the dispatching the final actions to the store.</a:t>
            </a:r>
          </a:p>
          <a:p>
            <a:pPr/>
          </a:p>
          <a:p>
            <a:pPr/>
            <a:r>
              <a:t>They are passed the dispatch action so when the complete their asynchronous code execution they can then dispatch the appropriate action with the final payload.</a:t>
            </a:r>
          </a:p>
          <a:p>
            <a:pPr/>
          </a:p>
          <a:p>
            <a:pPr/>
            <a:r>
              <a:t>In the above example the </a:t>
            </a:r>
            <a:r>
              <a:rPr b="1"/>
              <a:t>loadCats</a:t>
            </a:r>
            <a:r>
              <a:t> actions create takes in a </a:t>
            </a:r>
            <a:r>
              <a:rPr i="1"/>
              <a:t>catType</a:t>
            </a:r>
            <a:r>
              <a:t> and returns a function that takes in the </a:t>
            </a:r>
            <a:r>
              <a:rPr b="1"/>
              <a:t>dispatch </a:t>
            </a:r>
            <a:r>
              <a:t>as an argument.</a:t>
            </a:r>
          </a:p>
          <a:p>
            <a:pPr/>
            <a:r>
              <a:t>It makes an asynchronous call to load the cats here we are using async/await to simplify the promised and when the promise completes it dispatches a the final </a:t>
            </a:r>
            <a:r>
              <a:rPr b="1"/>
              <a:t>setCats</a:t>
            </a:r>
            <a:r>
              <a:t> action to update the store with the loaded cats. </a:t>
            </a: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12" name="Shape 712"/>
          <p:cNvSpPr/>
          <p:nvPr>
            <p:ph type="sldImg"/>
          </p:nvPr>
        </p:nvSpPr>
        <p:spPr>
          <a:prstGeom prst="rect">
            <a:avLst/>
          </a:prstGeom>
        </p:spPr>
        <p:txBody>
          <a:bodyPr/>
          <a:lstStyle/>
          <a:p>
            <a:pPr/>
          </a:p>
        </p:txBody>
      </p:sp>
      <p:sp>
        <p:nvSpPr>
          <p:cNvPr id="713" name="Shape 713"/>
          <p:cNvSpPr/>
          <p:nvPr>
            <p:ph type="body" sz="quarter" idx="1"/>
          </p:nvPr>
        </p:nvSpPr>
        <p:spPr>
          <a:prstGeom prst="rect">
            <a:avLst/>
          </a:prstGeom>
        </p:spPr>
        <p:txBody>
          <a:bodyPr/>
          <a:lstStyle/>
          <a:p>
            <a:pPr/>
            <a:r>
              <a:t>The final topic we will cover very briefly is React Router.</a:t>
            </a:r>
          </a:p>
          <a:p>
            <a:pPr/>
          </a:p>
          <a:p>
            <a:pPr/>
            <a:r>
              <a:t>Like redux this is not official part of React but is the most commonly used Routing library in for React application and it will be used during the training.</a:t>
            </a: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22" name="Shape 722"/>
          <p:cNvSpPr/>
          <p:nvPr>
            <p:ph type="sldImg"/>
          </p:nvPr>
        </p:nvSpPr>
        <p:spPr>
          <a:prstGeom prst="rect">
            <a:avLst/>
          </a:prstGeom>
        </p:spPr>
        <p:txBody>
          <a:bodyPr/>
          <a:lstStyle/>
          <a:p>
            <a:pPr/>
          </a:p>
        </p:txBody>
      </p:sp>
      <p:sp>
        <p:nvSpPr>
          <p:cNvPr id="723" name="Shape 723"/>
          <p:cNvSpPr/>
          <p:nvPr>
            <p:ph type="body" sz="quarter" idx="1"/>
          </p:nvPr>
        </p:nvSpPr>
        <p:spPr>
          <a:prstGeom prst="rect">
            <a:avLst/>
          </a:prstGeom>
        </p:spPr>
        <p:txBody>
          <a:bodyPr/>
          <a:lstStyle/>
          <a:p>
            <a:pPr/>
            <a:r>
              <a:t>To use React Router you need to wrap your entire application within a </a:t>
            </a:r>
            <a:r>
              <a:rPr b="1"/>
              <a:t>Router</a:t>
            </a:r>
            <a:r>
              <a:t> component.</a:t>
            </a:r>
          </a:p>
          <a:p>
            <a:pPr/>
          </a:p>
          <a:p>
            <a:pPr/>
            <a:r>
              <a:t>Within the Router you define </a:t>
            </a:r>
            <a:r>
              <a:rPr b="1"/>
              <a:t>&lt;Route&gt;</a:t>
            </a:r>
            <a:r>
              <a:t> components that have a defined path, if that path matches the current url that component defined on the Route will be rendered in where the &lt;Route&gt; is.</a:t>
            </a:r>
          </a:p>
          <a:p>
            <a:pPr/>
          </a:p>
          <a:p>
            <a:pPr/>
            <a:r>
              <a:t>Inside that Router you can also use </a:t>
            </a:r>
            <a:r>
              <a:rPr b="1"/>
              <a:t>&lt;Link&gt; </a:t>
            </a:r>
            <a:r>
              <a:t>components to redirect the user to different routes.</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1" name="Shape 191"/>
          <p:cNvSpPr/>
          <p:nvPr>
            <p:ph type="sldImg"/>
          </p:nvPr>
        </p:nvSpPr>
        <p:spPr>
          <a:prstGeom prst="rect">
            <a:avLst/>
          </a:prstGeom>
        </p:spPr>
        <p:txBody>
          <a:bodyPr/>
          <a:lstStyle/>
          <a:p>
            <a:pPr/>
          </a:p>
        </p:txBody>
      </p:sp>
      <p:sp>
        <p:nvSpPr>
          <p:cNvPr id="192" name="Shape 192"/>
          <p:cNvSpPr/>
          <p:nvPr>
            <p:ph type="body" sz="quarter" idx="1"/>
          </p:nvPr>
        </p:nvSpPr>
        <p:spPr>
          <a:prstGeom prst="rect">
            <a:avLst/>
          </a:prstGeom>
        </p:spPr>
        <p:txBody>
          <a:bodyPr/>
          <a:lstStyle/>
          <a:p>
            <a:pPr>
              <a:defRPr b="1" sz="1600"/>
            </a:pPr>
            <a:r>
              <a:t>Const</a:t>
            </a:r>
            <a:r>
              <a:rPr b="0"/>
              <a:t> is function scoped, like </a:t>
            </a:r>
            <a:r>
              <a:t>var</a:t>
            </a:r>
            <a:r>
              <a:rPr b="0"/>
              <a:t>, but cannot be reassigned (you will get an error).</a:t>
            </a:r>
            <a:endParaRPr b="0"/>
          </a:p>
          <a:p>
            <a:pPr>
              <a:defRPr b="1" sz="1600"/>
            </a:pPr>
            <a:endParaRPr b="0"/>
          </a:p>
          <a:p>
            <a:pPr>
              <a:defRPr b="1" sz="1600"/>
            </a:pPr>
            <a:r>
              <a:rPr b="0"/>
              <a:t>However you can still reassign properties of objects or elements of an array.</a:t>
            </a:r>
            <a:endParaRPr b="0"/>
          </a:p>
          <a:p>
            <a:pPr>
              <a:defRPr b="1" sz="1600"/>
            </a:pPr>
            <a:endParaRPr b="0"/>
          </a:p>
          <a:p>
            <a:pPr>
              <a:defRPr b="1" sz="1600"/>
            </a:pPr>
            <a:r>
              <a:rPr b="0"/>
              <a:t>In general use </a:t>
            </a:r>
            <a:r>
              <a:t>const</a:t>
            </a:r>
            <a:r>
              <a:rPr b="0"/>
              <a:t> if you can but if you need to reassign use </a:t>
            </a:r>
            <a:r>
              <a:t>let</a:t>
            </a:r>
            <a:r>
              <a:rPr b="0"/>
              <a:t> (do not use var).</a:t>
            </a: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30" name="Shape 730"/>
          <p:cNvSpPr/>
          <p:nvPr>
            <p:ph type="sldImg"/>
          </p:nvPr>
        </p:nvSpPr>
        <p:spPr>
          <a:prstGeom prst="rect">
            <a:avLst/>
          </a:prstGeom>
        </p:spPr>
        <p:txBody>
          <a:bodyPr/>
          <a:lstStyle/>
          <a:p>
            <a:pPr/>
          </a:p>
        </p:txBody>
      </p:sp>
      <p:sp>
        <p:nvSpPr>
          <p:cNvPr id="731" name="Shape 731"/>
          <p:cNvSpPr/>
          <p:nvPr>
            <p:ph type="body" sz="quarter" idx="1"/>
          </p:nvPr>
        </p:nvSpPr>
        <p:spPr>
          <a:prstGeom prst="rect">
            <a:avLst/>
          </a:prstGeom>
        </p:spPr>
        <p:txBody>
          <a:bodyPr/>
          <a:lstStyle/>
          <a:p>
            <a:pPr/>
            <a:r>
              <a:t>Finally within a component defined on the Route there are special props automatically passed in:</a:t>
            </a:r>
          </a:p>
          <a:p>
            <a:pPr marL="228600" indent="-228600">
              <a:buSzPct val="100000"/>
              <a:buChar char="•"/>
            </a:pPr>
            <a:r>
              <a:t>Contains information about the matched url such as path parameters</a:t>
            </a:r>
          </a:p>
          <a:p>
            <a:pPr marL="228600" indent="-228600">
              <a:buSzPct val="100000"/>
              <a:buChar char="•"/>
            </a:pPr>
            <a:r>
              <a:t>Location contains information like the query parameters</a:t>
            </a:r>
          </a:p>
          <a:p>
            <a:pPr marL="228600" indent="-228600">
              <a:buSzPct val="100000"/>
              <a:buChar char="•"/>
            </a:pPr>
            <a:r>
              <a:t>History allow for programmatic navigation without using the &lt;Link&gt; component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3" name="Shape 203"/>
          <p:cNvSpPr/>
          <p:nvPr>
            <p:ph type="sldImg"/>
          </p:nvPr>
        </p:nvSpPr>
        <p:spPr>
          <a:prstGeom prst="rect">
            <a:avLst/>
          </a:prstGeom>
        </p:spPr>
        <p:txBody>
          <a:bodyPr/>
          <a:lstStyle/>
          <a:p>
            <a:pPr/>
          </a:p>
        </p:txBody>
      </p:sp>
      <p:sp>
        <p:nvSpPr>
          <p:cNvPr id="204" name="Shape 204"/>
          <p:cNvSpPr/>
          <p:nvPr>
            <p:ph type="body" sz="quarter" idx="1"/>
          </p:nvPr>
        </p:nvSpPr>
        <p:spPr>
          <a:prstGeom prst="rect">
            <a:avLst/>
          </a:prstGeom>
        </p:spPr>
        <p:txBody>
          <a:bodyPr/>
          <a:lstStyle/>
          <a:p>
            <a:pPr>
              <a:defRPr sz="1600"/>
            </a:pPr>
            <a:r>
              <a:t>A handy syntax introduced is </a:t>
            </a:r>
            <a:r>
              <a:rPr b="1"/>
              <a:t>deconstruction</a:t>
            </a:r>
            <a:r>
              <a:t> — which allows you to break apart of JavaScript object or an array into variables in a single line, rather than needing to assign them one by one.</a:t>
            </a:r>
          </a:p>
          <a:p>
            <a:pPr>
              <a:defRPr sz="1600"/>
            </a:pPr>
          </a:p>
          <a:p>
            <a:pPr>
              <a:defRPr sz="1600"/>
            </a:pPr>
            <a:r>
              <a:t>Example the person object is broken down into it’s properties name, age, and occupation.</a:t>
            </a:r>
          </a:p>
          <a:p>
            <a:pPr>
              <a:defRPr sz="1600"/>
            </a:pPr>
          </a:p>
          <a:p>
            <a:pPr>
              <a:defRPr sz="1600"/>
            </a:pPr>
            <a:r>
              <a:t>You can even rename the deconstructed args in the syntax.</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20" name="Shape 220"/>
          <p:cNvSpPr/>
          <p:nvPr>
            <p:ph type="sldImg"/>
          </p:nvPr>
        </p:nvSpPr>
        <p:spPr>
          <a:prstGeom prst="rect">
            <a:avLst/>
          </a:prstGeom>
        </p:spPr>
        <p:txBody>
          <a:bodyPr/>
          <a:lstStyle/>
          <a:p>
            <a:pPr/>
          </a:p>
        </p:txBody>
      </p:sp>
      <p:sp>
        <p:nvSpPr>
          <p:cNvPr id="221" name="Shape 221"/>
          <p:cNvSpPr/>
          <p:nvPr>
            <p:ph type="body" sz="quarter" idx="1"/>
          </p:nvPr>
        </p:nvSpPr>
        <p:spPr>
          <a:prstGeom prst="rect">
            <a:avLst/>
          </a:prstGeom>
        </p:spPr>
        <p:txBody>
          <a:bodyPr/>
          <a:lstStyle/>
          <a:p>
            <a:pPr>
              <a:defRPr sz="1600"/>
            </a:pPr>
            <a:r>
              <a:t>One of the more anticipated features is arrow functions — these are just a more compact and less verbose version function definition.</a:t>
            </a:r>
          </a:p>
          <a:p>
            <a:pPr>
              <a:defRPr sz="1600"/>
            </a:pPr>
          </a:p>
          <a:p>
            <a:pPr>
              <a:defRPr sz="1600"/>
            </a:pPr>
            <a:r>
              <a:t>As you can see comparing the tradition function definition you can now have the arguments followed by the arrow syntax into the function body.</a:t>
            </a:r>
          </a:p>
          <a:p>
            <a:pPr>
              <a:defRPr sz="1600"/>
            </a:pPr>
          </a:p>
          <a:p>
            <a:pPr>
              <a:defRPr sz="1600"/>
            </a:pPr>
            <a:r>
              <a:t>There are a few variations of the syntax depending on the function</a:t>
            </a:r>
          </a:p>
          <a:p>
            <a:pPr marL="228600" indent="-228600">
              <a:buSzPct val="100000"/>
              <a:buChar char="•"/>
              <a:defRPr sz="1600"/>
            </a:pPr>
            <a:r>
              <a:t>If you have only a single argument you can omit the brackets</a:t>
            </a:r>
          </a:p>
          <a:p>
            <a:pPr marL="228600" indent="-228600">
              <a:buSzPct val="100000"/>
              <a:buChar char="•"/>
              <a:defRPr sz="1600"/>
            </a:pPr>
            <a:r>
              <a:t>If you function is a single line that returns the results you can omit the curly braces and return statement</a:t>
            </a:r>
          </a:p>
          <a:p>
            <a:pPr marL="228600" indent="-228600">
              <a:buSzPct val="100000"/>
              <a:buChar char="•"/>
              <a:defRPr sz="1600"/>
            </a:pPr>
          </a:p>
          <a:p>
            <a:pPr>
              <a:buClr>
                <a:srgbClr val="000000"/>
              </a:buClr>
              <a:defRPr sz="1600"/>
            </a:pPr>
            <a:r>
              <a:t>Another key features of arrow functions is the do not </a:t>
            </a:r>
            <a:r>
              <a:rPr u="sng"/>
              <a:t>rebind</a:t>
            </a:r>
            <a:r>
              <a:t> and have their own version of this </a:t>
            </a:r>
            <a:r>
              <a:rPr b="1"/>
              <a:t>this</a:t>
            </a:r>
            <a:r>
              <a:t> (if you don’t know what this is don’t worry too much).</a:t>
            </a:r>
          </a:p>
          <a:p>
            <a:pPr>
              <a:buClr>
                <a:srgbClr val="000000"/>
              </a:buClr>
              <a:defRPr sz="1600"/>
            </a:pPr>
          </a:p>
          <a:p>
            <a:pPr>
              <a:buClr>
                <a:srgbClr val="000000"/>
              </a:buClr>
              <a:defRPr sz="1600"/>
            </a:pPr>
            <a:r>
              <a:t>In traditional functions if you referenced </a:t>
            </a:r>
            <a:r>
              <a:rPr b="1"/>
              <a:t>this</a:t>
            </a:r>
            <a:r>
              <a:t> in a function you would get the function unless you explicitly rebound it to something. With arrow functions </a:t>
            </a:r>
            <a:r>
              <a:rPr b="1"/>
              <a:t>this</a:t>
            </a:r>
            <a:r>
              <a:t> is just the </a:t>
            </a:r>
            <a:r>
              <a:rPr b="1"/>
              <a:t>this</a:t>
            </a:r>
            <a:r>
              <a:t> of the defining code. </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28" name="Shape 228"/>
          <p:cNvSpPr/>
          <p:nvPr>
            <p:ph type="sldImg"/>
          </p:nvPr>
        </p:nvSpPr>
        <p:spPr>
          <a:prstGeom prst="rect">
            <a:avLst/>
          </a:prstGeom>
        </p:spPr>
        <p:txBody>
          <a:bodyPr/>
          <a:lstStyle/>
          <a:p>
            <a:pPr/>
          </a:p>
        </p:txBody>
      </p:sp>
      <p:sp>
        <p:nvSpPr>
          <p:cNvPr id="229" name="Shape 229"/>
          <p:cNvSpPr/>
          <p:nvPr>
            <p:ph type="body" sz="quarter" idx="1"/>
          </p:nvPr>
        </p:nvSpPr>
        <p:spPr>
          <a:prstGeom prst="rect">
            <a:avLst/>
          </a:prstGeom>
        </p:spPr>
        <p:txBody>
          <a:bodyPr/>
          <a:lstStyle/>
          <a:p>
            <a:pPr>
              <a:defRPr sz="1600"/>
            </a:pPr>
            <a:r>
              <a:t>Not going into all the details of classes but it is important to know they exist in ES6 as they are used in </a:t>
            </a:r>
            <a:r>
              <a:rPr u="sng"/>
              <a:t>React’s</a:t>
            </a:r>
            <a:r>
              <a:t> </a:t>
            </a:r>
            <a:r>
              <a:rPr b="1"/>
              <a:t>Class Components </a:t>
            </a:r>
            <a:r>
              <a:t>as we will see a little later.</a:t>
            </a:r>
          </a:p>
          <a:p>
            <a:pPr>
              <a:defRPr sz="1600"/>
            </a:pPr>
          </a:p>
          <a:p>
            <a:pPr>
              <a:defRPr sz="1600"/>
            </a:pPr>
            <a:r>
              <a:t>They have many of the same properties of classes in Object Orientated languages such as class methods, constructors, inheritance.</a:t>
            </a:r>
          </a:p>
          <a:p>
            <a:pPr>
              <a:defRPr sz="1600"/>
            </a:pPr>
          </a:p>
          <a:p>
            <a:pPr>
              <a:defRPr sz="1600"/>
            </a:pPr>
            <a:r>
              <a:t>At the end of the day they are still static sugar over JavaScript’s Prototypical Inheritance.</a:t>
            </a:r>
          </a:p>
          <a:p>
            <a:pPr>
              <a:defRPr sz="1600"/>
            </a:pPr>
          </a:p>
          <a:p>
            <a:pPr>
              <a:defRPr sz="1600"/>
            </a:pPr>
            <a:r>
              <a:t>There is some debate over the inclusion of classes in ECMA script so I wouldn’t encourage over using them but it’s important to know they exist.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38" name="Shape 238"/>
          <p:cNvSpPr/>
          <p:nvPr>
            <p:ph type="sldImg"/>
          </p:nvPr>
        </p:nvSpPr>
        <p:spPr>
          <a:prstGeom prst="rect">
            <a:avLst/>
          </a:prstGeom>
        </p:spPr>
        <p:txBody>
          <a:bodyPr/>
          <a:lstStyle/>
          <a:p>
            <a:pPr/>
          </a:p>
        </p:txBody>
      </p:sp>
      <p:sp>
        <p:nvSpPr>
          <p:cNvPr id="239" name="Shape 239"/>
          <p:cNvSpPr/>
          <p:nvPr>
            <p:ph type="body" sz="quarter" idx="1"/>
          </p:nvPr>
        </p:nvSpPr>
        <p:spPr>
          <a:prstGeom prst="rect">
            <a:avLst/>
          </a:prstGeom>
        </p:spPr>
        <p:txBody>
          <a:bodyPr/>
          <a:lstStyle/>
          <a:p>
            <a:pPr>
              <a:defRPr sz="1600"/>
            </a:pPr>
            <a:r>
              <a:t>Promises are nothing new to the JavaScript world — they have existed in many for such as PolyFills or as parts of popular libraries such as JQuery/Angular. But now they are officially part of the standard.</a:t>
            </a:r>
          </a:p>
          <a:p>
            <a:pPr>
              <a:defRPr sz="1600"/>
            </a:pPr>
          </a:p>
          <a:p>
            <a:pPr>
              <a:defRPr sz="1600"/>
            </a:pPr>
            <a:r>
              <a:t>A promise is just a delayed execution of code — this helps deal with asynchronous code that previously would lead to call back hell.</a:t>
            </a:r>
          </a:p>
          <a:p>
            <a:pPr>
              <a:defRPr sz="1600"/>
            </a:pPr>
          </a:p>
          <a:p>
            <a:pPr>
              <a:defRPr sz="1600"/>
            </a:pPr>
            <a:r>
              <a:t>You don’t often construct a promise but if you needed to it takes 2 call backs as parameters:</a:t>
            </a:r>
          </a:p>
          <a:p>
            <a:pPr marL="217714" indent="-217714">
              <a:buClr>
                <a:srgbClr val="9A958E"/>
              </a:buClr>
              <a:buSzPct val="75000"/>
              <a:buChar char="•"/>
              <a:defRPr sz="1600"/>
            </a:pPr>
            <a:r>
              <a:t>The </a:t>
            </a:r>
            <a:r>
              <a:rPr b="1"/>
              <a:t>resolve</a:t>
            </a:r>
            <a:r>
              <a:t> gets executed when the code successfully completes passing in any values to be returned</a:t>
            </a:r>
          </a:p>
          <a:p>
            <a:pPr marL="217714" indent="-217714">
              <a:buClr>
                <a:srgbClr val="9A958E"/>
              </a:buClr>
              <a:buSzPct val="75000"/>
              <a:buChar char="•"/>
              <a:defRPr sz="1600"/>
            </a:pPr>
            <a:r>
              <a:t>The </a:t>
            </a:r>
            <a:r>
              <a:rPr b="1"/>
              <a:t>reject</a:t>
            </a:r>
            <a:r>
              <a:t> gets executed if there is an issue with the execution passing back an error</a:t>
            </a:r>
          </a:p>
        </p:txBody>
      </p:sp>
    </p:spTree>
  </p:cSld>
  <p:clrMapOvr>
    <a:masterClrMapping/>
  </p:clrMapOvr>
</p:notes>
</file>

<file path=ppt/slideLayouts/_rels/slideLayout1.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10.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_rels/slideLayout12.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_rels/slideLayout13.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_rels/slideLayout1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_rels/slideLayout2.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3.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s>

</file>

<file path=ppt/slideLayouts/_rels/slideLayout4.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5.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_rels/slideLayout6.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eg"/></Relationships>

</file>

<file path=ppt/slideLayouts/_rels/slideLayout7.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e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showMasterSp="1" showMasterPhAnim="1">
  <p:cSld name="Title &amp; Subtitl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1" name="Title Text"/>
          <p:cNvSpPr txBox="1"/>
          <p:nvPr>
            <p:ph type="title"/>
          </p:nvPr>
        </p:nvSpPr>
        <p:spPr>
          <a:xfrm>
            <a:off x="673100" y="3835400"/>
            <a:ext cx="11658600" cy="3886200"/>
          </a:xfrm>
          <a:prstGeom prst="rect">
            <a:avLst/>
          </a:prstGeom>
        </p:spPr>
        <p:txBody>
          <a:bodyPr/>
          <a:lstStyle>
            <a:lvl1pPr>
              <a:defRPr spc="208" sz="10400">
                <a:solidFill>
                  <a:srgbClr val="FFFFFF"/>
                </a:solidFill>
              </a:defRPr>
            </a:lvl1pPr>
          </a:lstStyle>
          <a:p>
            <a:pPr/>
            <a:r>
              <a:t>Title Text</a:t>
            </a:r>
          </a:p>
        </p:txBody>
      </p:sp>
      <p:sp>
        <p:nvSpPr>
          <p:cNvPr id="12" name="Body Level One…"/>
          <p:cNvSpPr txBox="1"/>
          <p:nvPr>
            <p:ph type="body" sz="quarter" idx="1"/>
          </p:nvPr>
        </p:nvSpPr>
        <p:spPr>
          <a:xfrm>
            <a:off x="673100" y="2070100"/>
            <a:ext cx="11658600" cy="1778000"/>
          </a:xfrm>
          <a:prstGeom prst="rect">
            <a:avLst/>
          </a:prstGeom>
        </p:spPr>
        <p:txBody>
          <a:bodyPr anchor="b"/>
          <a:lstStyle>
            <a:lvl1pPr marL="0" indent="0" algn="ctr">
              <a:spcBef>
                <a:spcPts val="0"/>
              </a:spcBef>
              <a:buClrTx/>
              <a:buSzTx/>
              <a:buNone/>
              <a:defRPr cap="all" spc="215" sz="5400">
                <a:solidFill>
                  <a:srgbClr val="FFFFFF"/>
                </a:solidFill>
                <a:latin typeface="+mn-lt"/>
                <a:ea typeface="+mn-ea"/>
                <a:cs typeface="+mn-cs"/>
                <a:sym typeface="Futura"/>
              </a:defRPr>
            </a:lvl1pPr>
            <a:lvl2pPr marL="0" indent="228600" algn="ctr">
              <a:spcBef>
                <a:spcPts val="0"/>
              </a:spcBef>
              <a:buClrTx/>
              <a:buSzTx/>
              <a:buNone/>
              <a:defRPr cap="all" spc="215" sz="5400">
                <a:solidFill>
                  <a:srgbClr val="FFFFFF"/>
                </a:solidFill>
                <a:latin typeface="+mn-lt"/>
                <a:ea typeface="+mn-ea"/>
                <a:cs typeface="+mn-cs"/>
                <a:sym typeface="Futura"/>
              </a:defRPr>
            </a:lvl2pPr>
            <a:lvl3pPr marL="0" indent="457200" algn="ctr">
              <a:spcBef>
                <a:spcPts val="0"/>
              </a:spcBef>
              <a:buClrTx/>
              <a:buSzTx/>
              <a:buNone/>
              <a:defRPr cap="all" spc="215" sz="5400">
                <a:solidFill>
                  <a:srgbClr val="FFFFFF"/>
                </a:solidFill>
                <a:latin typeface="+mn-lt"/>
                <a:ea typeface="+mn-ea"/>
                <a:cs typeface="+mn-cs"/>
                <a:sym typeface="Futura"/>
              </a:defRPr>
            </a:lvl3pPr>
            <a:lvl4pPr marL="0" indent="685800" algn="ctr">
              <a:spcBef>
                <a:spcPts val="0"/>
              </a:spcBef>
              <a:buClrTx/>
              <a:buSzTx/>
              <a:buNone/>
              <a:defRPr cap="all" spc="215" sz="5400">
                <a:solidFill>
                  <a:srgbClr val="FFFFFF"/>
                </a:solidFill>
                <a:latin typeface="+mn-lt"/>
                <a:ea typeface="+mn-ea"/>
                <a:cs typeface="+mn-cs"/>
                <a:sym typeface="Futura"/>
              </a:defRPr>
            </a:lvl4pPr>
            <a:lvl5pPr marL="0" indent="914400" algn="ctr">
              <a:spcBef>
                <a:spcPts val="0"/>
              </a:spcBef>
              <a:buClrTx/>
              <a:buSzTx/>
              <a:buNone/>
              <a:defRPr cap="all" spc="215" sz="5400">
                <a:solidFill>
                  <a:srgbClr val="FFFFFF"/>
                </a:solidFill>
                <a:latin typeface="+mn-lt"/>
                <a:ea typeface="+mn-ea"/>
                <a:cs typeface="+mn-cs"/>
                <a:sym typeface="Futura"/>
              </a:defRPr>
            </a:lvl5pPr>
          </a:lstStyle>
          <a:p>
            <a:pPr/>
            <a:r>
              <a:t>Body Level One</a:t>
            </a:r>
          </a:p>
          <a:p>
            <a:pPr lvl="1"/>
            <a:r>
              <a:t>Body Level Two</a:t>
            </a:r>
          </a:p>
          <a:p>
            <a:pPr lvl="2"/>
            <a:r>
              <a:t>Body Level Three</a:t>
            </a:r>
          </a:p>
          <a:p>
            <a:pPr lvl="3"/>
            <a:r>
              <a:t>Body Level Four</a:t>
            </a:r>
          </a:p>
          <a:p>
            <a:pPr lvl="4"/>
            <a:r>
              <a:t>Body Level Five</a:t>
            </a:r>
          </a:p>
        </p:txBody>
      </p:sp>
      <p:sp>
        <p:nvSpPr>
          <p:cNvPr id="13" name="Slide Number"/>
          <p:cNvSpPr txBox="1"/>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type="tx" showMasterSp="1" showMasterPhAnim="1">
  <p:cSld name="Bullets">
    <p:spTree>
      <p:nvGrpSpPr>
        <p:cNvPr id="1" name=""/>
        <p:cNvGrpSpPr/>
        <p:nvPr/>
      </p:nvGrpSpPr>
      <p:grpSpPr>
        <a:xfrm>
          <a:off x="0" y="0"/>
          <a:ext cx="0" cy="0"/>
          <a:chOff x="0" y="0"/>
          <a:chExt cx="0" cy="0"/>
        </a:xfrm>
      </p:grpSpPr>
      <p:sp>
        <p:nvSpPr>
          <p:cNvPr id="96" name="Body Level One…"/>
          <p:cNvSpPr txBox="1"/>
          <p:nvPr>
            <p:ph type="body" idx="1"/>
          </p:nvPr>
        </p:nvSpPr>
        <p:spPr>
          <a:xfrm>
            <a:off x="673100" y="1320800"/>
            <a:ext cx="11658600" cy="7467600"/>
          </a:xfrm>
          <a:prstGeom prst="rect">
            <a:avLst/>
          </a:prstGeom>
        </p:spPr>
        <p:txBody>
          <a:bodyPr anchor="ctr"/>
          <a:lstStyle/>
          <a:p>
            <a:pPr/>
            <a:r>
              <a:t>Body Level One</a:t>
            </a:r>
          </a:p>
          <a:p>
            <a:pPr lvl="1"/>
            <a:r>
              <a:t>Body Level Two</a:t>
            </a:r>
          </a:p>
          <a:p>
            <a:pPr lvl="2"/>
            <a:r>
              <a:t>Body Level Three</a:t>
            </a:r>
          </a:p>
          <a:p>
            <a:pPr lvl="3"/>
            <a:r>
              <a:t>Body Level Four</a:t>
            </a:r>
          </a:p>
          <a:p>
            <a:pPr lvl="4"/>
            <a:r>
              <a:t>Body Level Five</a:t>
            </a:r>
          </a:p>
        </p:txBody>
      </p:sp>
      <p:sp>
        <p:nvSpPr>
          <p:cNvPr id="97" name="Slide Number"/>
          <p:cNvSpPr txBox="1"/>
          <p:nvPr>
            <p:ph type="sldNum" sz="quarter" idx="2"/>
          </p:nvPr>
        </p:nvSpPr>
        <p:spPr>
          <a:xfrm>
            <a:off x="6338817" y="9235547"/>
            <a:ext cx="327168" cy="337606"/>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type="tx" showMasterSp="1" showMasterPhAnim="1">
  <p:cSld name="Photo - 3 up">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04" name="Image"/>
          <p:cNvSpPr/>
          <p:nvPr>
            <p:ph type="pic" sz="quarter" idx="13"/>
          </p:nvPr>
        </p:nvSpPr>
        <p:spPr>
          <a:xfrm>
            <a:off x="6502400" y="4813300"/>
            <a:ext cx="5600700" cy="4051300"/>
          </a:xfrm>
          <a:prstGeom prst="rect">
            <a:avLst/>
          </a:prstGeom>
          <a:effectLst>
            <a:outerShdw sx="100000" sy="100000" kx="0" ky="0" algn="b" rotWithShape="0" blurRad="190500" dist="8455" dir="5400000">
              <a:srgbClr val="000000"/>
            </a:outerShdw>
          </a:effectLst>
        </p:spPr>
        <p:txBody>
          <a:bodyPr lIns="91439" tIns="45719" rIns="91439" bIns="45719">
            <a:noAutofit/>
          </a:bodyPr>
          <a:lstStyle/>
          <a:p>
            <a:pPr/>
          </a:p>
        </p:txBody>
      </p:sp>
      <p:sp>
        <p:nvSpPr>
          <p:cNvPr id="105" name="Image"/>
          <p:cNvSpPr/>
          <p:nvPr>
            <p:ph type="pic" sz="quarter" idx="14"/>
          </p:nvPr>
        </p:nvSpPr>
        <p:spPr>
          <a:xfrm>
            <a:off x="6502400" y="1079500"/>
            <a:ext cx="5600700" cy="3429000"/>
          </a:xfrm>
          <a:prstGeom prst="rect">
            <a:avLst/>
          </a:prstGeom>
          <a:effectLst>
            <a:outerShdw sx="100000" sy="100000" kx="0" ky="0" algn="b" rotWithShape="0" blurRad="190500" dist="8455" dir="5400000">
              <a:srgbClr val="000000"/>
            </a:outerShdw>
          </a:effectLst>
        </p:spPr>
        <p:txBody>
          <a:bodyPr lIns="91439" tIns="45719" rIns="91439" bIns="45719">
            <a:noAutofit/>
          </a:bodyPr>
          <a:lstStyle/>
          <a:p>
            <a:pPr/>
          </a:p>
        </p:txBody>
      </p:sp>
      <p:sp>
        <p:nvSpPr>
          <p:cNvPr id="106" name="Image"/>
          <p:cNvSpPr/>
          <p:nvPr>
            <p:ph type="pic" sz="half" idx="15"/>
          </p:nvPr>
        </p:nvSpPr>
        <p:spPr>
          <a:xfrm>
            <a:off x="897846" y="1079500"/>
            <a:ext cx="4978401" cy="7785100"/>
          </a:xfrm>
          <a:prstGeom prst="rect">
            <a:avLst/>
          </a:prstGeom>
          <a:effectLst>
            <a:outerShdw sx="100000" sy="100000" kx="0" ky="0" algn="b" rotWithShape="0" blurRad="190500" dist="8455" dir="5400000">
              <a:srgbClr val="000000"/>
            </a:outerShdw>
          </a:effectLst>
        </p:spPr>
        <p:txBody>
          <a:bodyPr lIns="91439" tIns="45719" rIns="91439" bIns="45719">
            <a:noAutofit/>
          </a:bodyPr>
          <a:lstStyle/>
          <a:p>
            <a:pPr/>
          </a:p>
        </p:txBody>
      </p:sp>
      <p:sp>
        <p:nvSpPr>
          <p:cNvPr id="107" name="Slide Number"/>
          <p:cNvSpPr txBox="1"/>
          <p:nvPr>
            <p:ph type="sldNum" sz="quarter" idx="2"/>
          </p:nvPr>
        </p:nvSpPr>
        <p:spPr>
          <a:xfrm>
            <a:off x="6338817" y="9235547"/>
            <a:ext cx="327168" cy="337606"/>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type="tx" showMasterSp="1" showMasterPhAnim="1">
  <p:cSld name="Photo - 2 up">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14" name="Image"/>
          <p:cNvSpPr/>
          <p:nvPr>
            <p:ph type="pic" sz="half" idx="13"/>
          </p:nvPr>
        </p:nvSpPr>
        <p:spPr>
          <a:xfrm>
            <a:off x="6807200" y="1079500"/>
            <a:ext cx="5295900" cy="7785100"/>
          </a:xfrm>
          <a:prstGeom prst="rect">
            <a:avLst/>
          </a:prstGeom>
          <a:effectLst>
            <a:outerShdw sx="100000" sy="100000" kx="0" ky="0" algn="b" rotWithShape="0" blurRad="190500" dist="8455" dir="5400000">
              <a:srgbClr val="000000"/>
            </a:outerShdw>
          </a:effectLst>
        </p:spPr>
        <p:txBody>
          <a:bodyPr lIns="91439" tIns="45719" rIns="91439" bIns="45719">
            <a:noAutofit/>
          </a:bodyPr>
          <a:lstStyle/>
          <a:p>
            <a:pPr/>
          </a:p>
        </p:txBody>
      </p:sp>
      <p:sp>
        <p:nvSpPr>
          <p:cNvPr id="115" name="Image"/>
          <p:cNvSpPr/>
          <p:nvPr>
            <p:ph type="pic" sz="half" idx="14"/>
          </p:nvPr>
        </p:nvSpPr>
        <p:spPr>
          <a:xfrm>
            <a:off x="889000" y="1079500"/>
            <a:ext cx="5295900" cy="7785100"/>
          </a:xfrm>
          <a:prstGeom prst="rect">
            <a:avLst/>
          </a:prstGeom>
          <a:effectLst>
            <a:outerShdw sx="100000" sy="100000" kx="0" ky="0" algn="b" rotWithShape="0" blurRad="190500" dist="8455" dir="5400000">
              <a:srgbClr val="000000"/>
            </a:outerShdw>
          </a:effectLst>
        </p:spPr>
        <p:txBody>
          <a:bodyPr lIns="91439" tIns="45719" rIns="91439" bIns="45719">
            <a:noAutofit/>
          </a:bodyPr>
          <a:lstStyle/>
          <a:p>
            <a:pPr/>
          </a:p>
        </p:txBody>
      </p:sp>
      <p:sp>
        <p:nvSpPr>
          <p:cNvPr id="116" name="Slide Number"/>
          <p:cNvSpPr txBox="1"/>
          <p:nvPr>
            <p:ph type="sldNum" sz="quarter" idx="2"/>
          </p:nvPr>
        </p:nvSpPr>
        <p:spPr>
          <a:xfrm>
            <a:off x="6335522" y="9235547"/>
            <a:ext cx="327168" cy="337606"/>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type="tx" showMasterSp="1" showMasterPhAnim="1">
  <p:cSld name="Quot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23" name="— Johnny Appleseed"/>
          <p:cNvSpPr txBox="1"/>
          <p:nvPr>
            <p:ph type="body" sz="quarter" idx="13"/>
          </p:nvPr>
        </p:nvSpPr>
        <p:spPr>
          <a:xfrm>
            <a:off x="673100" y="6483350"/>
            <a:ext cx="11658600" cy="558800"/>
          </a:xfrm>
          <a:prstGeom prst="rect">
            <a:avLst/>
          </a:prstGeom>
        </p:spPr>
        <p:txBody>
          <a:bodyPr anchor="ctr">
            <a:spAutoFit/>
          </a:bodyPr>
          <a:lstStyle>
            <a:lvl1pPr marL="0" indent="0" algn="ctr">
              <a:spcBef>
                <a:spcPts val="0"/>
              </a:spcBef>
              <a:buClrTx/>
              <a:buSzTx/>
              <a:buNone/>
              <a:defRPr i="1" spc="52" sz="2600">
                <a:solidFill>
                  <a:schemeClr val="accent5">
                    <a:satOff val="-10854"/>
                    <a:lumOff val="-10463"/>
                  </a:schemeClr>
                </a:solidFill>
              </a:defRPr>
            </a:lvl1pPr>
          </a:lstStyle>
          <a:p>
            <a:pPr/>
            <a:r>
              <a:t>— Johnny Appleseed</a:t>
            </a:r>
          </a:p>
        </p:txBody>
      </p:sp>
      <p:sp>
        <p:nvSpPr>
          <p:cNvPr id="124" name="Type a quote here."/>
          <p:cNvSpPr txBox="1"/>
          <p:nvPr>
            <p:ph type="body" sz="quarter" idx="14"/>
          </p:nvPr>
        </p:nvSpPr>
        <p:spPr>
          <a:xfrm>
            <a:off x="673100" y="5317839"/>
            <a:ext cx="11658600" cy="1057561"/>
          </a:xfrm>
          <a:prstGeom prst="rect">
            <a:avLst/>
          </a:prstGeom>
        </p:spPr>
        <p:txBody>
          <a:bodyPr anchor="b">
            <a:spAutoFit/>
          </a:bodyPr>
          <a:lstStyle>
            <a:lvl1pPr marL="0" indent="0" algn="ctr">
              <a:spcBef>
                <a:spcPts val="0"/>
              </a:spcBef>
              <a:buClrTx/>
              <a:buSzTx/>
              <a:buNone/>
              <a:defRPr cap="all" spc="464" sz="5800">
                <a:latin typeface="+mn-lt"/>
                <a:ea typeface="+mn-ea"/>
                <a:cs typeface="+mn-cs"/>
                <a:sym typeface="Futura"/>
              </a:defRPr>
            </a:lvl1pPr>
          </a:lstStyle>
          <a:p>
            <a:pPr defTabSz="914400"/>
            <a:r>
              <a:t>Type a quote here.</a:t>
            </a:r>
          </a:p>
        </p:txBody>
      </p:sp>
      <p:sp>
        <p:nvSpPr>
          <p:cNvPr id="125" name="”"/>
          <p:cNvSpPr txBox="1"/>
          <p:nvPr>
            <p:ph type="body" sz="quarter" idx="15"/>
          </p:nvPr>
        </p:nvSpPr>
        <p:spPr>
          <a:xfrm>
            <a:off x="6113659" y="7061200"/>
            <a:ext cx="779541" cy="1409700"/>
          </a:xfrm>
          <a:prstGeom prst="rect">
            <a:avLst/>
          </a:prstGeom>
        </p:spPr>
        <p:txBody>
          <a:bodyPr wrap="none">
            <a:spAutoFit/>
          </a:bodyPr>
          <a:lstStyle>
            <a:lvl1pPr marL="0" indent="0" algn="ctr" defTabSz="647700">
              <a:spcBef>
                <a:spcPts val="0"/>
              </a:spcBef>
              <a:buClrTx/>
              <a:buSzTx/>
              <a:buNone/>
              <a:defRPr spc="180" sz="9000">
                <a:latin typeface="Baskerville SemiBold"/>
                <a:ea typeface="Baskerville SemiBold"/>
                <a:cs typeface="Baskerville SemiBold"/>
                <a:sym typeface="Baskerville SemiBold"/>
              </a:defRPr>
            </a:lvl1pPr>
          </a:lstStyle>
          <a:p>
            <a:pPr/>
            <a:r>
              <a:t>”</a:t>
            </a:r>
          </a:p>
        </p:txBody>
      </p:sp>
      <p:sp>
        <p:nvSpPr>
          <p:cNvPr id="126" name="“"/>
          <p:cNvSpPr txBox="1"/>
          <p:nvPr>
            <p:ph type="body" sz="quarter" idx="16"/>
          </p:nvPr>
        </p:nvSpPr>
        <p:spPr>
          <a:xfrm>
            <a:off x="6113659" y="2565400"/>
            <a:ext cx="779541" cy="1409700"/>
          </a:xfrm>
          <a:prstGeom prst="rect">
            <a:avLst/>
          </a:prstGeom>
        </p:spPr>
        <p:txBody>
          <a:bodyPr wrap="none">
            <a:spAutoFit/>
          </a:bodyPr>
          <a:lstStyle>
            <a:lvl1pPr marL="0" indent="0" algn="ctr" defTabSz="647700">
              <a:spcBef>
                <a:spcPts val="0"/>
              </a:spcBef>
              <a:buClrTx/>
              <a:buSzTx/>
              <a:buNone/>
              <a:defRPr spc="180" sz="9000">
                <a:latin typeface="Baskerville SemiBold"/>
                <a:ea typeface="Baskerville SemiBold"/>
                <a:cs typeface="Baskerville SemiBold"/>
                <a:sym typeface="Baskerville SemiBold"/>
              </a:defRPr>
            </a:lvl1pPr>
          </a:lstStyle>
          <a:p>
            <a:pPr/>
            <a:r>
              <a:t>“</a:t>
            </a:r>
          </a:p>
        </p:txBody>
      </p:sp>
      <p:sp>
        <p:nvSpPr>
          <p:cNvPr id="127" name="Slide Number"/>
          <p:cNvSpPr txBox="1"/>
          <p:nvPr>
            <p:ph type="sldNum" sz="quarter" idx="2"/>
          </p:nvPr>
        </p:nvSpPr>
        <p:spPr>
          <a:xfrm>
            <a:off x="6338817" y="9235547"/>
            <a:ext cx="327168" cy="337606"/>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type="tx" showMasterSp="1" showMasterPhAnim="1">
  <p:cSld name="Photo">
    <p:spTree>
      <p:nvGrpSpPr>
        <p:cNvPr id="1" name=""/>
        <p:cNvGrpSpPr/>
        <p:nvPr/>
      </p:nvGrpSpPr>
      <p:grpSpPr>
        <a:xfrm>
          <a:off x="0" y="0"/>
          <a:ext cx="0" cy="0"/>
          <a:chOff x="0" y="0"/>
          <a:chExt cx="0" cy="0"/>
        </a:xfrm>
      </p:grpSpPr>
      <p:sp>
        <p:nvSpPr>
          <p:cNvPr id="134" name="Image"/>
          <p:cNvSpPr/>
          <p:nvPr>
            <p:ph type="pic" idx="13"/>
          </p:nvPr>
        </p:nvSpPr>
        <p:spPr>
          <a:xfrm>
            <a:off x="-5645" y="0"/>
            <a:ext cx="13004801" cy="9753600"/>
          </a:xfrm>
          <a:prstGeom prst="rect">
            <a:avLst/>
          </a:prstGeom>
        </p:spPr>
        <p:txBody>
          <a:bodyPr lIns="91439" tIns="45719" rIns="91439" bIns="45719">
            <a:noAutofit/>
          </a:bodyPr>
          <a:lstStyle/>
          <a:p>
            <a:pPr/>
          </a:p>
        </p:txBody>
      </p:sp>
      <p:sp>
        <p:nvSpPr>
          <p:cNvPr id="13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type="tx" showMasterSp="1" showMasterPhAnim="1">
  <p:cSld name="Blank">
    <p:spTree>
      <p:nvGrpSpPr>
        <p:cNvPr id="1" name=""/>
        <p:cNvGrpSpPr/>
        <p:nvPr/>
      </p:nvGrpSpPr>
      <p:grpSpPr>
        <a:xfrm>
          <a:off x="0" y="0"/>
          <a:ext cx="0" cy="0"/>
          <a:chOff x="0" y="0"/>
          <a:chExt cx="0" cy="0"/>
        </a:xfrm>
      </p:grpSpPr>
      <p:sp>
        <p:nvSpPr>
          <p:cNvPr id="142" name="Slide Number"/>
          <p:cNvSpPr txBox="1"/>
          <p:nvPr>
            <p:ph type="sldNum" sz="quarter" idx="2"/>
          </p:nvPr>
        </p:nvSpPr>
        <p:spPr>
          <a:xfrm>
            <a:off x="6338817" y="9235547"/>
            <a:ext cx="327168" cy="337606"/>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type="tx" showMasterSp="1" showMasterPhAnim="1">
  <p:cSld name="Blank Alt">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49" name="Slide Number"/>
          <p:cNvSpPr txBox="1"/>
          <p:nvPr>
            <p:ph type="sldNum" sz="quarter" idx="2"/>
          </p:nvPr>
        </p:nvSpPr>
        <p:spPr>
          <a:xfrm>
            <a:off x="6338817" y="9235547"/>
            <a:ext cx="327168" cy="337606"/>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type="tx" showMasterSp="1" showMasterPhAnim="1">
  <p:cSld name="Photo - Horizontal">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0" name="Image"/>
          <p:cNvSpPr/>
          <p:nvPr>
            <p:ph type="pic" idx="13"/>
          </p:nvPr>
        </p:nvSpPr>
        <p:spPr>
          <a:xfrm>
            <a:off x="533400" y="3479800"/>
            <a:ext cx="11938000" cy="5765800"/>
          </a:xfrm>
          <a:prstGeom prst="rect">
            <a:avLst/>
          </a:prstGeom>
          <a:effectLst>
            <a:outerShdw sx="100000" sy="100000" kx="0" ky="0" algn="b" rotWithShape="0" blurRad="190500" dist="8455" dir="5400000">
              <a:srgbClr val="000000"/>
            </a:outerShdw>
          </a:effectLst>
        </p:spPr>
        <p:txBody>
          <a:bodyPr lIns="91439" tIns="45719" rIns="91439" bIns="45719">
            <a:noAutofit/>
          </a:bodyPr>
          <a:lstStyle/>
          <a:p>
            <a:pPr/>
          </a:p>
        </p:txBody>
      </p:sp>
      <p:sp>
        <p:nvSpPr>
          <p:cNvPr id="21" name="Title Text"/>
          <p:cNvSpPr txBox="1"/>
          <p:nvPr>
            <p:ph type="title"/>
          </p:nvPr>
        </p:nvSpPr>
        <p:spPr>
          <a:xfrm>
            <a:off x="673100" y="1168400"/>
            <a:ext cx="11658600" cy="1333500"/>
          </a:xfrm>
          <a:prstGeom prst="rect">
            <a:avLst/>
          </a:prstGeom>
        </p:spPr>
        <p:txBody>
          <a:bodyPr/>
          <a:lstStyle>
            <a:lvl1pPr>
              <a:lnSpc>
                <a:spcPct val="80000"/>
              </a:lnSpc>
              <a:defRPr spc="148" sz="7400">
                <a:solidFill>
                  <a:srgbClr val="FFFFFF"/>
                </a:solidFill>
              </a:defRPr>
            </a:lvl1pPr>
          </a:lstStyle>
          <a:p>
            <a:pPr/>
            <a:r>
              <a:t>Title Text</a:t>
            </a:r>
          </a:p>
        </p:txBody>
      </p:sp>
      <p:sp>
        <p:nvSpPr>
          <p:cNvPr id="22" name="Body Level One…"/>
          <p:cNvSpPr txBox="1"/>
          <p:nvPr>
            <p:ph type="body" sz="quarter" idx="1"/>
          </p:nvPr>
        </p:nvSpPr>
        <p:spPr>
          <a:xfrm>
            <a:off x="673100" y="508000"/>
            <a:ext cx="11658600" cy="673100"/>
          </a:xfrm>
          <a:prstGeom prst="rect">
            <a:avLst/>
          </a:prstGeom>
        </p:spPr>
        <p:txBody>
          <a:bodyPr/>
          <a:lstStyle>
            <a:lvl1pPr marL="0" indent="0" algn="ctr">
              <a:spcBef>
                <a:spcPts val="0"/>
              </a:spcBef>
              <a:buClrTx/>
              <a:buSzTx/>
              <a:buNone/>
              <a:defRPr cap="all" spc="79" sz="4000">
                <a:solidFill>
                  <a:srgbClr val="FFFFFF"/>
                </a:solidFill>
                <a:latin typeface="+mn-lt"/>
                <a:ea typeface="+mn-ea"/>
                <a:cs typeface="+mn-cs"/>
                <a:sym typeface="Futura"/>
              </a:defRPr>
            </a:lvl1pPr>
            <a:lvl2pPr marL="0" indent="228600" algn="ctr">
              <a:spcBef>
                <a:spcPts val="0"/>
              </a:spcBef>
              <a:buClrTx/>
              <a:buSzTx/>
              <a:buNone/>
              <a:defRPr cap="all" spc="79" sz="4000">
                <a:solidFill>
                  <a:srgbClr val="FFFFFF"/>
                </a:solidFill>
                <a:latin typeface="+mn-lt"/>
                <a:ea typeface="+mn-ea"/>
                <a:cs typeface="+mn-cs"/>
                <a:sym typeface="Futura"/>
              </a:defRPr>
            </a:lvl2pPr>
            <a:lvl3pPr marL="0" indent="457200" algn="ctr">
              <a:spcBef>
                <a:spcPts val="0"/>
              </a:spcBef>
              <a:buClrTx/>
              <a:buSzTx/>
              <a:buNone/>
              <a:defRPr cap="all" spc="79" sz="4000">
                <a:solidFill>
                  <a:srgbClr val="FFFFFF"/>
                </a:solidFill>
                <a:latin typeface="+mn-lt"/>
                <a:ea typeface="+mn-ea"/>
                <a:cs typeface="+mn-cs"/>
                <a:sym typeface="Futura"/>
              </a:defRPr>
            </a:lvl3pPr>
            <a:lvl4pPr marL="0" indent="685800" algn="ctr">
              <a:spcBef>
                <a:spcPts val="0"/>
              </a:spcBef>
              <a:buClrTx/>
              <a:buSzTx/>
              <a:buNone/>
              <a:defRPr cap="all" spc="79" sz="4000">
                <a:solidFill>
                  <a:srgbClr val="FFFFFF"/>
                </a:solidFill>
                <a:latin typeface="+mn-lt"/>
                <a:ea typeface="+mn-ea"/>
                <a:cs typeface="+mn-cs"/>
                <a:sym typeface="Futura"/>
              </a:defRPr>
            </a:lvl4pPr>
            <a:lvl5pPr marL="0" indent="914400" algn="ctr">
              <a:spcBef>
                <a:spcPts val="0"/>
              </a:spcBef>
              <a:buClrTx/>
              <a:buSzTx/>
              <a:buNone/>
              <a:defRPr cap="all" spc="79" sz="4000">
                <a:solidFill>
                  <a:srgbClr val="FFFFFF"/>
                </a:solidFill>
                <a:latin typeface="+mn-lt"/>
                <a:ea typeface="+mn-ea"/>
                <a:cs typeface="+mn-cs"/>
                <a:sym typeface="Futura"/>
              </a:defRPr>
            </a:lvl5pPr>
          </a:lstStyle>
          <a:p>
            <a:pPr/>
            <a:r>
              <a:t>Body Level One</a:t>
            </a:r>
          </a:p>
          <a:p>
            <a:pPr lvl="1"/>
            <a:r>
              <a:t>Body Level Two</a:t>
            </a:r>
          </a:p>
          <a:p>
            <a:pPr lvl="2"/>
            <a:r>
              <a:t>Body Level Three</a:t>
            </a:r>
          </a:p>
          <a:p>
            <a:pPr lvl="3"/>
            <a:r>
              <a:t>Body Level Four</a:t>
            </a:r>
          </a:p>
          <a:p>
            <a:pPr lvl="4"/>
            <a:r>
              <a:t>Body Level Five</a:t>
            </a:r>
          </a:p>
        </p:txBody>
      </p:sp>
      <p:sp>
        <p:nvSpPr>
          <p:cNvPr id="23" name="Slide Number"/>
          <p:cNvSpPr txBox="1"/>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type="tx" showMasterSp="1" showMasterPhAnim="1">
  <p:cSld name="Photo - Horizontal Alt">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30" name="Image"/>
          <p:cNvSpPr/>
          <p:nvPr>
            <p:ph type="pic" idx="13"/>
          </p:nvPr>
        </p:nvSpPr>
        <p:spPr>
          <a:xfrm>
            <a:off x="876300" y="2330450"/>
            <a:ext cx="11277600" cy="6477000"/>
          </a:xfrm>
          <a:prstGeom prst="rect">
            <a:avLst/>
          </a:prstGeom>
          <a:effectLst>
            <a:outerShdw sx="100000" sy="100000" kx="0" ky="0" algn="b" rotWithShape="0" blurRad="190500" dist="8455" dir="5400000">
              <a:srgbClr val="000000"/>
            </a:outerShdw>
          </a:effectLst>
        </p:spPr>
        <p:txBody>
          <a:bodyPr lIns="91439" tIns="45719" rIns="91439" bIns="45719">
            <a:noAutofit/>
          </a:bodyPr>
          <a:lstStyle/>
          <a:p>
            <a:pPr/>
          </a:p>
        </p:txBody>
      </p:sp>
      <p:sp>
        <p:nvSpPr>
          <p:cNvPr id="31" name="Title Text"/>
          <p:cNvSpPr txBox="1"/>
          <p:nvPr>
            <p:ph type="title"/>
          </p:nvPr>
        </p:nvSpPr>
        <p:spPr>
          <a:prstGeom prst="rect">
            <a:avLst/>
          </a:prstGeom>
        </p:spPr>
        <p:txBody>
          <a:bodyPr/>
          <a:lstStyle/>
          <a:p>
            <a:pPr/>
            <a:r>
              <a:t>Title Text</a:t>
            </a:r>
          </a:p>
        </p:txBody>
      </p:sp>
      <p:sp>
        <p:nvSpPr>
          <p:cNvPr id="32" name="Body Level One…"/>
          <p:cNvSpPr txBox="1"/>
          <p:nvPr>
            <p:ph type="body" sz="quarter" idx="1"/>
          </p:nvPr>
        </p:nvSpPr>
        <p:spPr>
          <a:xfrm>
            <a:off x="673100" y="1320800"/>
            <a:ext cx="11658600" cy="495300"/>
          </a:xfrm>
          <a:prstGeom prst="rect">
            <a:avLst/>
          </a:prstGeom>
        </p:spPr>
        <p:txBody>
          <a:bodyPr/>
          <a:lstStyle>
            <a:lvl1pPr marL="0" indent="0" algn="ctr">
              <a:spcBef>
                <a:spcPts val="0"/>
              </a:spcBef>
              <a:buClrTx/>
              <a:buSzTx/>
              <a:buNone/>
              <a:defRPr cap="all" spc="234" sz="2600">
                <a:latin typeface="+mn-lt"/>
                <a:ea typeface="+mn-ea"/>
                <a:cs typeface="+mn-cs"/>
                <a:sym typeface="Futura"/>
              </a:defRPr>
            </a:lvl1pPr>
            <a:lvl2pPr marL="0" indent="228600" algn="ctr">
              <a:spcBef>
                <a:spcPts val="0"/>
              </a:spcBef>
              <a:buClrTx/>
              <a:buSzTx/>
              <a:buNone/>
              <a:defRPr cap="all" spc="234" sz="2600">
                <a:latin typeface="+mn-lt"/>
                <a:ea typeface="+mn-ea"/>
                <a:cs typeface="+mn-cs"/>
                <a:sym typeface="Futura"/>
              </a:defRPr>
            </a:lvl2pPr>
            <a:lvl3pPr marL="0" indent="457200" algn="ctr">
              <a:spcBef>
                <a:spcPts val="0"/>
              </a:spcBef>
              <a:buClrTx/>
              <a:buSzTx/>
              <a:buNone/>
              <a:defRPr cap="all" spc="234" sz="2600">
                <a:latin typeface="+mn-lt"/>
                <a:ea typeface="+mn-ea"/>
                <a:cs typeface="+mn-cs"/>
                <a:sym typeface="Futura"/>
              </a:defRPr>
            </a:lvl3pPr>
            <a:lvl4pPr marL="0" indent="685800" algn="ctr">
              <a:spcBef>
                <a:spcPts val="0"/>
              </a:spcBef>
              <a:buClrTx/>
              <a:buSzTx/>
              <a:buNone/>
              <a:defRPr cap="all" spc="234" sz="2600">
                <a:latin typeface="+mn-lt"/>
                <a:ea typeface="+mn-ea"/>
                <a:cs typeface="+mn-cs"/>
                <a:sym typeface="Futura"/>
              </a:defRPr>
            </a:lvl4pPr>
            <a:lvl5pPr marL="0" indent="914400" algn="ctr">
              <a:spcBef>
                <a:spcPts val="0"/>
              </a:spcBef>
              <a:buClrTx/>
              <a:buSzTx/>
              <a:buNone/>
              <a:defRPr cap="all" spc="234" sz="2600">
                <a:latin typeface="+mn-lt"/>
                <a:ea typeface="+mn-ea"/>
                <a:cs typeface="+mn-cs"/>
                <a:sym typeface="Futura"/>
              </a:defRPr>
            </a:lvl5pPr>
          </a:lstStyle>
          <a:p>
            <a:pPr/>
            <a:r>
              <a:t>Body Level One</a:t>
            </a:r>
          </a:p>
          <a:p>
            <a:pPr lvl="1"/>
            <a:r>
              <a:t>Body Level Two</a:t>
            </a:r>
          </a:p>
          <a:p>
            <a:pPr lvl="2"/>
            <a:r>
              <a:t>Body Level Three</a:t>
            </a:r>
          </a:p>
          <a:p>
            <a:pPr lvl="3"/>
            <a:r>
              <a:t>Body Level Four</a:t>
            </a:r>
          </a:p>
          <a:p>
            <a:pPr lvl="4"/>
            <a:r>
              <a:t>Body Level Five</a:t>
            </a:r>
          </a:p>
        </p:txBody>
      </p:sp>
      <p:sp>
        <p:nvSpPr>
          <p:cNvPr id="3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type="tx" showMasterSp="1" showMasterPhAnim="1">
  <p:cSld name="Title - Center">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40" name="Title Text"/>
          <p:cNvSpPr txBox="1"/>
          <p:nvPr>
            <p:ph type="title"/>
          </p:nvPr>
        </p:nvSpPr>
        <p:spPr>
          <a:xfrm>
            <a:off x="673100" y="3086100"/>
            <a:ext cx="11658600" cy="3568700"/>
          </a:xfrm>
          <a:prstGeom prst="rect">
            <a:avLst/>
          </a:prstGeom>
        </p:spPr>
        <p:txBody>
          <a:bodyPr anchor="ctr"/>
          <a:lstStyle>
            <a:lvl1pPr>
              <a:defRPr spc="208" sz="10400">
                <a:solidFill>
                  <a:srgbClr val="FFFFFF"/>
                </a:solidFill>
              </a:defRPr>
            </a:lvl1pPr>
          </a:lstStyle>
          <a:p>
            <a:pPr/>
            <a:r>
              <a:t>Title Text</a:t>
            </a:r>
          </a:p>
        </p:txBody>
      </p:sp>
      <p:sp>
        <p:nvSpPr>
          <p:cNvPr id="41" name="Slide Number"/>
          <p:cNvSpPr txBox="1"/>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type="tx" showMasterSp="1" showMasterPhAnim="1">
  <p:cSld name="Title - Center Alt">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48" name="Title Text"/>
          <p:cNvSpPr txBox="1"/>
          <p:nvPr>
            <p:ph type="title"/>
          </p:nvPr>
        </p:nvSpPr>
        <p:spPr>
          <a:xfrm>
            <a:off x="673100" y="3086100"/>
            <a:ext cx="11658600" cy="3568700"/>
          </a:xfrm>
          <a:prstGeom prst="rect">
            <a:avLst/>
          </a:prstGeom>
        </p:spPr>
        <p:txBody>
          <a:bodyPr anchor="ctr"/>
          <a:lstStyle>
            <a:lvl1pPr>
              <a:defRPr spc="208" sz="10400"/>
            </a:lvl1pPr>
          </a:lstStyle>
          <a:p>
            <a:pPr/>
            <a:r>
              <a:t>Title Text</a:t>
            </a:r>
          </a:p>
        </p:txBody>
      </p:sp>
      <p:sp>
        <p:nvSpPr>
          <p:cNvPr id="4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type="tx" showMasterSp="1" showMasterPhAnim="1">
  <p:cSld name="Photo - Vertical">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56" name="Image"/>
          <p:cNvSpPr/>
          <p:nvPr>
            <p:ph type="pic" sz="half" idx="13"/>
          </p:nvPr>
        </p:nvSpPr>
        <p:spPr>
          <a:xfrm>
            <a:off x="6191619" y="1082886"/>
            <a:ext cx="5880101" cy="7747001"/>
          </a:xfrm>
          <a:prstGeom prst="rect">
            <a:avLst/>
          </a:prstGeom>
          <a:effectLst>
            <a:outerShdw sx="100000" sy="100000" kx="0" ky="0" algn="b" rotWithShape="0" blurRad="190500" dist="8455" dir="5400000">
              <a:srgbClr val="000000"/>
            </a:outerShdw>
          </a:effectLst>
        </p:spPr>
        <p:txBody>
          <a:bodyPr lIns="91439" tIns="45719" rIns="91439" bIns="45719">
            <a:noAutofit/>
          </a:bodyPr>
          <a:lstStyle/>
          <a:p>
            <a:pPr/>
          </a:p>
        </p:txBody>
      </p:sp>
      <p:sp>
        <p:nvSpPr>
          <p:cNvPr id="57" name="Title Text"/>
          <p:cNvSpPr txBox="1"/>
          <p:nvPr>
            <p:ph type="title"/>
          </p:nvPr>
        </p:nvSpPr>
        <p:spPr>
          <a:xfrm>
            <a:off x="673100" y="4191000"/>
            <a:ext cx="4889500" cy="3581400"/>
          </a:xfrm>
          <a:prstGeom prst="rect">
            <a:avLst/>
          </a:prstGeom>
        </p:spPr>
        <p:txBody>
          <a:bodyPr/>
          <a:lstStyle>
            <a:lvl1pPr algn="l">
              <a:lnSpc>
                <a:spcPct val="80000"/>
              </a:lnSpc>
              <a:defRPr spc="148" sz="7400"/>
            </a:lvl1pPr>
          </a:lstStyle>
          <a:p>
            <a:pPr/>
            <a:r>
              <a:t>Title Text</a:t>
            </a:r>
          </a:p>
        </p:txBody>
      </p:sp>
      <p:sp>
        <p:nvSpPr>
          <p:cNvPr id="58" name="Body Level One…"/>
          <p:cNvSpPr txBox="1"/>
          <p:nvPr>
            <p:ph type="body" sz="quarter" idx="1"/>
          </p:nvPr>
        </p:nvSpPr>
        <p:spPr>
          <a:xfrm>
            <a:off x="673100" y="2844800"/>
            <a:ext cx="4889500" cy="1358900"/>
          </a:xfrm>
          <a:prstGeom prst="rect">
            <a:avLst/>
          </a:prstGeom>
        </p:spPr>
        <p:txBody>
          <a:bodyPr anchor="b"/>
          <a:lstStyle>
            <a:lvl1pPr marL="0" indent="0">
              <a:spcBef>
                <a:spcPts val="0"/>
              </a:spcBef>
              <a:buClrTx/>
              <a:buSzTx/>
              <a:buNone/>
              <a:defRPr cap="all" spc="79" sz="4000">
                <a:latin typeface="+mn-lt"/>
                <a:ea typeface="+mn-ea"/>
                <a:cs typeface="+mn-cs"/>
                <a:sym typeface="Futura"/>
              </a:defRPr>
            </a:lvl1pPr>
            <a:lvl2pPr marL="0" indent="228600">
              <a:spcBef>
                <a:spcPts val="0"/>
              </a:spcBef>
              <a:buClrTx/>
              <a:buSzTx/>
              <a:buNone/>
              <a:defRPr cap="all" spc="79" sz="4000">
                <a:latin typeface="+mn-lt"/>
                <a:ea typeface="+mn-ea"/>
                <a:cs typeface="+mn-cs"/>
                <a:sym typeface="Futura"/>
              </a:defRPr>
            </a:lvl2pPr>
            <a:lvl3pPr marL="0" indent="457200">
              <a:spcBef>
                <a:spcPts val="0"/>
              </a:spcBef>
              <a:buClrTx/>
              <a:buSzTx/>
              <a:buNone/>
              <a:defRPr cap="all" spc="79" sz="4000">
                <a:latin typeface="+mn-lt"/>
                <a:ea typeface="+mn-ea"/>
                <a:cs typeface="+mn-cs"/>
                <a:sym typeface="Futura"/>
              </a:defRPr>
            </a:lvl3pPr>
            <a:lvl4pPr marL="0" indent="685800">
              <a:spcBef>
                <a:spcPts val="0"/>
              </a:spcBef>
              <a:buClrTx/>
              <a:buSzTx/>
              <a:buNone/>
              <a:defRPr cap="all" spc="79" sz="4000">
                <a:latin typeface="+mn-lt"/>
                <a:ea typeface="+mn-ea"/>
                <a:cs typeface="+mn-cs"/>
                <a:sym typeface="Futura"/>
              </a:defRPr>
            </a:lvl4pPr>
            <a:lvl5pPr marL="0" indent="914400">
              <a:spcBef>
                <a:spcPts val="0"/>
              </a:spcBef>
              <a:buClrTx/>
              <a:buSzTx/>
              <a:buNone/>
              <a:defRPr cap="all" spc="79" sz="4000">
                <a:latin typeface="+mn-lt"/>
                <a:ea typeface="+mn-ea"/>
                <a:cs typeface="+mn-cs"/>
                <a:sym typeface="Futura"/>
              </a:defRPr>
            </a:lvl5pPr>
          </a:lstStyle>
          <a:p>
            <a:pPr/>
            <a:r>
              <a:t>Body Level One</a:t>
            </a:r>
          </a:p>
          <a:p>
            <a:pPr lvl="1"/>
            <a:r>
              <a:t>Body Level Two</a:t>
            </a:r>
          </a:p>
          <a:p>
            <a:pPr lvl="2"/>
            <a:r>
              <a:t>Body Level Three</a:t>
            </a:r>
          </a:p>
          <a:p>
            <a:pPr lvl="3"/>
            <a:r>
              <a:t>Body Level Four</a:t>
            </a:r>
          </a:p>
          <a:p>
            <a:pPr lvl="4"/>
            <a:r>
              <a:t>Body Level Five</a:t>
            </a:r>
          </a:p>
        </p:txBody>
      </p:sp>
      <p:sp>
        <p:nvSpPr>
          <p:cNvPr id="5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type="tx" showMasterSp="1" showMasterPhAnim="1">
  <p:cSld name="Title - Top">
    <p:spTree>
      <p:nvGrpSpPr>
        <p:cNvPr id="1" name=""/>
        <p:cNvGrpSpPr/>
        <p:nvPr/>
      </p:nvGrpSpPr>
      <p:grpSpPr>
        <a:xfrm>
          <a:off x="0" y="0"/>
          <a:ext cx="0" cy="0"/>
          <a:chOff x="0" y="0"/>
          <a:chExt cx="0" cy="0"/>
        </a:xfrm>
      </p:grpSpPr>
      <p:sp>
        <p:nvSpPr>
          <p:cNvPr id="66" name="donec quis nunc"/>
          <p:cNvSpPr txBox="1"/>
          <p:nvPr>
            <p:ph type="body" sz="quarter" idx="13"/>
          </p:nvPr>
        </p:nvSpPr>
        <p:spPr>
          <a:xfrm>
            <a:off x="673100" y="1320800"/>
            <a:ext cx="11658600" cy="536265"/>
          </a:xfrm>
          <a:prstGeom prst="rect">
            <a:avLst/>
          </a:prstGeom>
        </p:spPr>
        <p:txBody>
          <a:bodyPr>
            <a:spAutoFit/>
          </a:bodyPr>
          <a:lstStyle>
            <a:lvl1pPr marL="0" indent="0" algn="ctr">
              <a:spcBef>
                <a:spcPts val="0"/>
              </a:spcBef>
              <a:buClrTx/>
              <a:buSzTx/>
              <a:buNone/>
              <a:defRPr cap="all" spc="234" sz="2600">
                <a:latin typeface="+mn-lt"/>
                <a:ea typeface="+mn-ea"/>
                <a:cs typeface="+mn-cs"/>
                <a:sym typeface="Futura"/>
              </a:defRPr>
            </a:lvl1pPr>
          </a:lstStyle>
          <a:p>
            <a:pPr/>
            <a:r>
              <a:t>donec quis nunc</a:t>
            </a:r>
          </a:p>
        </p:txBody>
      </p:sp>
      <p:sp>
        <p:nvSpPr>
          <p:cNvPr id="67" name="Title Text"/>
          <p:cNvSpPr txBox="1"/>
          <p:nvPr>
            <p:ph type="title"/>
          </p:nvPr>
        </p:nvSpPr>
        <p:spPr>
          <a:prstGeom prst="rect">
            <a:avLst/>
          </a:prstGeom>
        </p:spPr>
        <p:txBody>
          <a:bodyPr/>
          <a:lstStyle/>
          <a:p>
            <a:pPr/>
            <a:r>
              <a:t>Title Text</a:t>
            </a:r>
          </a:p>
        </p:txBody>
      </p:sp>
      <p:sp>
        <p:nvSpPr>
          <p:cNvPr id="6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type="tx" showMasterSp="1" showMasterPhAnim="1">
  <p:cSld name="Title &amp; Bullets">
    <p:spTree>
      <p:nvGrpSpPr>
        <p:cNvPr id="1" name=""/>
        <p:cNvGrpSpPr/>
        <p:nvPr/>
      </p:nvGrpSpPr>
      <p:grpSpPr>
        <a:xfrm>
          <a:off x="0" y="0"/>
          <a:ext cx="0" cy="0"/>
          <a:chOff x="0" y="0"/>
          <a:chExt cx="0" cy="0"/>
        </a:xfrm>
      </p:grpSpPr>
      <p:sp>
        <p:nvSpPr>
          <p:cNvPr id="75" name="donec quis nunc"/>
          <p:cNvSpPr txBox="1"/>
          <p:nvPr>
            <p:ph type="body" sz="quarter" idx="13"/>
          </p:nvPr>
        </p:nvSpPr>
        <p:spPr>
          <a:xfrm>
            <a:off x="673100" y="1320800"/>
            <a:ext cx="11658600" cy="536265"/>
          </a:xfrm>
          <a:prstGeom prst="rect">
            <a:avLst/>
          </a:prstGeom>
        </p:spPr>
        <p:txBody>
          <a:bodyPr>
            <a:spAutoFit/>
          </a:bodyPr>
          <a:lstStyle>
            <a:lvl1pPr marL="0" indent="0" algn="ctr">
              <a:spcBef>
                <a:spcPts val="0"/>
              </a:spcBef>
              <a:buClrTx/>
              <a:buSzTx/>
              <a:buNone/>
              <a:defRPr cap="all" spc="234" sz="2600">
                <a:latin typeface="+mn-lt"/>
                <a:ea typeface="+mn-ea"/>
                <a:cs typeface="+mn-cs"/>
                <a:sym typeface="Futura"/>
              </a:defRPr>
            </a:lvl1pPr>
          </a:lstStyle>
          <a:p>
            <a:pPr/>
            <a:r>
              <a:t>donec quis nunc</a:t>
            </a:r>
          </a:p>
        </p:txBody>
      </p:sp>
      <p:sp>
        <p:nvSpPr>
          <p:cNvPr id="76" name="Title Text"/>
          <p:cNvSpPr txBox="1"/>
          <p:nvPr>
            <p:ph type="title"/>
          </p:nvPr>
        </p:nvSpPr>
        <p:spPr>
          <a:prstGeom prst="rect">
            <a:avLst/>
          </a:prstGeom>
        </p:spPr>
        <p:txBody>
          <a:bodyPr/>
          <a:lstStyle/>
          <a:p>
            <a:pPr/>
            <a:r>
              <a:t>Title Text</a:t>
            </a:r>
          </a:p>
        </p:txBody>
      </p:sp>
      <p:sp>
        <p:nvSpPr>
          <p:cNvPr id="77"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78" name="Slide Number"/>
          <p:cNvSpPr txBox="1"/>
          <p:nvPr>
            <p:ph type="sldNum" sz="quarter" idx="2"/>
          </p:nvPr>
        </p:nvSpPr>
        <p:spPr>
          <a:xfrm>
            <a:off x="6338817" y="9235547"/>
            <a:ext cx="327168" cy="337606"/>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type="tx" showMasterSp="1" showMasterPhAnim="1">
  <p:cSld name="Title, Bullets &amp; Photo">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85" name="Image"/>
          <p:cNvSpPr/>
          <p:nvPr>
            <p:ph type="pic" sz="half" idx="13"/>
          </p:nvPr>
        </p:nvSpPr>
        <p:spPr>
          <a:xfrm>
            <a:off x="6172200" y="2324089"/>
            <a:ext cx="5943600" cy="6568573"/>
          </a:xfrm>
          <a:prstGeom prst="rect">
            <a:avLst/>
          </a:prstGeom>
          <a:effectLst>
            <a:outerShdw sx="100000" sy="100000" kx="0" ky="0" algn="b" rotWithShape="0" blurRad="190500" dist="8455" dir="5400000">
              <a:srgbClr val="000000"/>
            </a:outerShdw>
          </a:effectLst>
        </p:spPr>
        <p:txBody>
          <a:bodyPr lIns="91439" tIns="45719" rIns="91439" bIns="45719">
            <a:noAutofit/>
          </a:bodyPr>
          <a:lstStyle/>
          <a:p>
            <a:pPr/>
          </a:p>
        </p:txBody>
      </p:sp>
      <p:sp>
        <p:nvSpPr>
          <p:cNvPr id="86" name="donec quis nunc"/>
          <p:cNvSpPr txBox="1"/>
          <p:nvPr>
            <p:ph type="body" sz="quarter" idx="14"/>
          </p:nvPr>
        </p:nvSpPr>
        <p:spPr>
          <a:xfrm>
            <a:off x="673100" y="1320800"/>
            <a:ext cx="11658600" cy="536265"/>
          </a:xfrm>
          <a:prstGeom prst="rect">
            <a:avLst/>
          </a:prstGeom>
        </p:spPr>
        <p:txBody>
          <a:bodyPr>
            <a:spAutoFit/>
          </a:bodyPr>
          <a:lstStyle>
            <a:lvl1pPr marL="0" indent="0" algn="ctr">
              <a:spcBef>
                <a:spcPts val="0"/>
              </a:spcBef>
              <a:buClrTx/>
              <a:buSzTx/>
              <a:buNone/>
              <a:defRPr cap="all" spc="234" sz="2600">
                <a:latin typeface="+mn-lt"/>
                <a:ea typeface="+mn-ea"/>
                <a:cs typeface="+mn-cs"/>
                <a:sym typeface="Futura"/>
              </a:defRPr>
            </a:lvl1pPr>
          </a:lstStyle>
          <a:p>
            <a:pPr/>
            <a:r>
              <a:t>donec quis nunc</a:t>
            </a:r>
          </a:p>
        </p:txBody>
      </p:sp>
      <p:sp>
        <p:nvSpPr>
          <p:cNvPr id="87" name="Title Text"/>
          <p:cNvSpPr txBox="1"/>
          <p:nvPr>
            <p:ph type="title"/>
          </p:nvPr>
        </p:nvSpPr>
        <p:spPr>
          <a:prstGeom prst="rect">
            <a:avLst/>
          </a:prstGeom>
        </p:spPr>
        <p:txBody>
          <a:bodyPr/>
          <a:lstStyle/>
          <a:p>
            <a:pPr/>
            <a:r>
              <a:t>Title Text</a:t>
            </a:r>
          </a:p>
        </p:txBody>
      </p:sp>
      <p:sp>
        <p:nvSpPr>
          <p:cNvPr id="88" name="Body Level One…"/>
          <p:cNvSpPr txBox="1"/>
          <p:nvPr>
            <p:ph type="body" sz="half" idx="1"/>
          </p:nvPr>
        </p:nvSpPr>
        <p:spPr>
          <a:xfrm>
            <a:off x="673100" y="2603500"/>
            <a:ext cx="4775200" cy="6019800"/>
          </a:xfrm>
          <a:prstGeom prst="rect">
            <a:avLst/>
          </a:prstGeom>
        </p:spPr>
        <p:txBody>
          <a:bodyPr/>
          <a:lstStyle>
            <a:lvl1pPr>
              <a:spcBef>
                <a:spcPts val="2800"/>
              </a:spcBef>
              <a:defRPr spc="48" sz="2400"/>
            </a:lvl1pPr>
            <a:lvl2pPr>
              <a:spcBef>
                <a:spcPts val="2800"/>
              </a:spcBef>
              <a:defRPr spc="48" sz="2400"/>
            </a:lvl2pPr>
            <a:lvl3pPr>
              <a:spcBef>
                <a:spcPts val="2800"/>
              </a:spcBef>
              <a:defRPr spc="48" sz="2400"/>
            </a:lvl3pPr>
            <a:lvl4pPr>
              <a:spcBef>
                <a:spcPts val="2800"/>
              </a:spcBef>
              <a:defRPr spc="48" sz="2400"/>
            </a:lvl4pPr>
            <a:lvl5pPr>
              <a:spcBef>
                <a:spcPts val="2800"/>
              </a:spcBef>
              <a:defRPr spc="48" sz="2400"/>
            </a:lvl5pPr>
          </a:lstStyle>
          <a:p>
            <a:pPr/>
            <a:r>
              <a:t>Body Level One</a:t>
            </a:r>
          </a:p>
          <a:p>
            <a:pPr lvl="1"/>
            <a:r>
              <a:t>Body Level Two</a:t>
            </a:r>
          </a:p>
          <a:p>
            <a:pPr lvl="2"/>
            <a:r>
              <a:t>Body Level Three</a:t>
            </a:r>
          </a:p>
          <a:p>
            <a:pPr lvl="3"/>
            <a:r>
              <a:t>Body Level Four</a:t>
            </a:r>
          </a:p>
          <a:p>
            <a:pPr lvl="4"/>
            <a:r>
              <a:t>Body Level Five</a:t>
            </a:r>
          </a:p>
        </p:txBody>
      </p:sp>
      <p:sp>
        <p:nvSpPr>
          <p:cNvPr id="89" name="Slide Number"/>
          <p:cNvSpPr txBox="1"/>
          <p:nvPr>
            <p:ph type="sldNum" sz="quarter" idx="2"/>
          </p:nvPr>
        </p:nvSpPr>
        <p:spPr>
          <a:xfrm>
            <a:off x="6338817" y="9235547"/>
            <a:ext cx="327168" cy="337606"/>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standalone="yes"?><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jpe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Relationship Id="rId15" Type="http://schemas.openxmlformats.org/officeDocument/2006/relationships/slideLayout" Target="../slideLayouts/slideLayout13.xml"/><Relationship Id="rId16" Type="http://schemas.openxmlformats.org/officeDocument/2006/relationships/slideLayout" Target="../slideLayouts/slideLayout14.xml"/><Relationship Id="rId17" Type="http://schemas.openxmlformats.org/officeDocument/2006/relationships/slideLayout" Target="../slideLayouts/slideLayout15.xml"/><Relationship Id="rId18"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 name="Title Text"/>
          <p:cNvSpPr txBox="1"/>
          <p:nvPr>
            <p:ph type="title"/>
          </p:nvPr>
        </p:nvSpPr>
        <p:spPr>
          <a:xfrm>
            <a:off x="673100" y="584200"/>
            <a:ext cx="11658600" cy="749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Title Text</a:t>
            </a:r>
          </a:p>
        </p:txBody>
      </p:sp>
      <p:sp>
        <p:nvSpPr>
          <p:cNvPr id="3" name="Body Level One…"/>
          <p:cNvSpPr txBox="1"/>
          <p:nvPr>
            <p:ph type="body" idx="1"/>
          </p:nvPr>
        </p:nvSpPr>
        <p:spPr>
          <a:xfrm>
            <a:off x="673100" y="2387600"/>
            <a:ext cx="11658600" cy="64516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6338817" y="9234278"/>
            <a:ext cx="327168" cy="337605"/>
          </a:xfrm>
          <a:prstGeom prst="rect">
            <a:avLst/>
          </a:prstGeom>
          <a:ln w="12700">
            <a:miter lim="400000"/>
          </a:ln>
        </p:spPr>
        <p:txBody>
          <a:bodyPr wrap="none" lIns="50800" tIns="50800" rIns="50800" bIns="50800" anchor="ctr">
            <a:spAutoFit/>
          </a:bodyPr>
          <a:lstStyle>
            <a:lvl1pPr>
              <a:defRPr cap="all" spc="28" sz="1400">
                <a:solidFill>
                  <a:srgbClr val="9A958E"/>
                </a:solidFill>
                <a:latin typeface="+mn-lt"/>
                <a:ea typeface="+mn-ea"/>
                <a:cs typeface="+mn-cs"/>
                <a:sym typeface="Futura"/>
              </a:defRPr>
            </a:lvl1pPr>
          </a:lstStyle>
          <a:p>
            <a:pPr/>
            <a:fld id="{86CB4B4D-7CA3-9044-876B-883B54F8677D}" type="slidenum"/>
          </a:p>
        </p:txBody>
      </p:sp>
    </p:spTree>
  </p:cSld>
  <p:clrMap bg1="dk1" tx1="lt1" bg2="dk2" tx2="lt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Lst>
  <p:transition xmlns:p14="http://schemas.microsoft.com/office/powerpoint/2010/main" spd="med" advClick="1"/>
  <p:txStyles>
    <p:titleStyle>
      <a:lvl1pPr marL="0" marR="0" indent="0" algn="ctr" defTabSz="457200" rtl="0" latinLnBrk="0">
        <a:lnSpc>
          <a:spcPct val="100000"/>
        </a:lnSpc>
        <a:spcBef>
          <a:spcPts val="0"/>
        </a:spcBef>
        <a:spcAft>
          <a:spcPts val="0"/>
        </a:spcAft>
        <a:buClrTx/>
        <a:buSzTx/>
        <a:buFontTx/>
        <a:buNone/>
        <a:tabLst/>
        <a:defRPr b="0" baseline="0" cap="all" i="0" spc="79" strike="noStrike" sz="4000" u="none">
          <a:ln>
            <a:noFill/>
          </a:ln>
          <a:solidFill>
            <a:srgbClr val="5B5854"/>
          </a:solidFill>
          <a:uFillTx/>
          <a:latin typeface="+mn-lt"/>
          <a:ea typeface="+mn-ea"/>
          <a:cs typeface="+mn-cs"/>
          <a:sym typeface="Futura"/>
        </a:defRPr>
      </a:lvl1pPr>
      <a:lvl2pPr marL="0" marR="0" indent="228600" algn="ctr" defTabSz="457200" rtl="0" latinLnBrk="0">
        <a:lnSpc>
          <a:spcPct val="100000"/>
        </a:lnSpc>
        <a:spcBef>
          <a:spcPts val="0"/>
        </a:spcBef>
        <a:spcAft>
          <a:spcPts val="0"/>
        </a:spcAft>
        <a:buClrTx/>
        <a:buSzTx/>
        <a:buFontTx/>
        <a:buNone/>
        <a:tabLst/>
        <a:defRPr b="0" baseline="0" cap="all" i="0" spc="79" strike="noStrike" sz="4000" u="none">
          <a:ln>
            <a:noFill/>
          </a:ln>
          <a:solidFill>
            <a:srgbClr val="5B5854"/>
          </a:solidFill>
          <a:uFillTx/>
          <a:latin typeface="+mn-lt"/>
          <a:ea typeface="+mn-ea"/>
          <a:cs typeface="+mn-cs"/>
          <a:sym typeface="Futura"/>
        </a:defRPr>
      </a:lvl2pPr>
      <a:lvl3pPr marL="0" marR="0" indent="457200" algn="ctr" defTabSz="457200" rtl="0" latinLnBrk="0">
        <a:lnSpc>
          <a:spcPct val="100000"/>
        </a:lnSpc>
        <a:spcBef>
          <a:spcPts val="0"/>
        </a:spcBef>
        <a:spcAft>
          <a:spcPts val="0"/>
        </a:spcAft>
        <a:buClrTx/>
        <a:buSzTx/>
        <a:buFontTx/>
        <a:buNone/>
        <a:tabLst/>
        <a:defRPr b="0" baseline="0" cap="all" i="0" spc="79" strike="noStrike" sz="4000" u="none">
          <a:ln>
            <a:noFill/>
          </a:ln>
          <a:solidFill>
            <a:srgbClr val="5B5854"/>
          </a:solidFill>
          <a:uFillTx/>
          <a:latin typeface="+mn-lt"/>
          <a:ea typeface="+mn-ea"/>
          <a:cs typeface="+mn-cs"/>
          <a:sym typeface="Futura"/>
        </a:defRPr>
      </a:lvl3pPr>
      <a:lvl4pPr marL="0" marR="0" indent="685800" algn="ctr" defTabSz="457200" rtl="0" latinLnBrk="0">
        <a:lnSpc>
          <a:spcPct val="100000"/>
        </a:lnSpc>
        <a:spcBef>
          <a:spcPts val="0"/>
        </a:spcBef>
        <a:spcAft>
          <a:spcPts val="0"/>
        </a:spcAft>
        <a:buClrTx/>
        <a:buSzTx/>
        <a:buFontTx/>
        <a:buNone/>
        <a:tabLst/>
        <a:defRPr b="0" baseline="0" cap="all" i="0" spc="79" strike="noStrike" sz="4000" u="none">
          <a:ln>
            <a:noFill/>
          </a:ln>
          <a:solidFill>
            <a:srgbClr val="5B5854"/>
          </a:solidFill>
          <a:uFillTx/>
          <a:latin typeface="+mn-lt"/>
          <a:ea typeface="+mn-ea"/>
          <a:cs typeface="+mn-cs"/>
          <a:sym typeface="Futura"/>
        </a:defRPr>
      </a:lvl4pPr>
      <a:lvl5pPr marL="0" marR="0" indent="914400" algn="ctr" defTabSz="457200" rtl="0" latinLnBrk="0">
        <a:lnSpc>
          <a:spcPct val="100000"/>
        </a:lnSpc>
        <a:spcBef>
          <a:spcPts val="0"/>
        </a:spcBef>
        <a:spcAft>
          <a:spcPts val="0"/>
        </a:spcAft>
        <a:buClrTx/>
        <a:buSzTx/>
        <a:buFontTx/>
        <a:buNone/>
        <a:tabLst/>
        <a:defRPr b="0" baseline="0" cap="all" i="0" spc="79" strike="noStrike" sz="4000" u="none">
          <a:ln>
            <a:noFill/>
          </a:ln>
          <a:solidFill>
            <a:srgbClr val="5B5854"/>
          </a:solidFill>
          <a:uFillTx/>
          <a:latin typeface="+mn-lt"/>
          <a:ea typeface="+mn-ea"/>
          <a:cs typeface="+mn-cs"/>
          <a:sym typeface="Futura"/>
        </a:defRPr>
      </a:lvl5pPr>
      <a:lvl6pPr marL="0" marR="0" indent="1143000" algn="ctr" defTabSz="457200" rtl="0" latinLnBrk="0">
        <a:lnSpc>
          <a:spcPct val="100000"/>
        </a:lnSpc>
        <a:spcBef>
          <a:spcPts val="0"/>
        </a:spcBef>
        <a:spcAft>
          <a:spcPts val="0"/>
        </a:spcAft>
        <a:buClrTx/>
        <a:buSzTx/>
        <a:buFontTx/>
        <a:buNone/>
        <a:tabLst/>
        <a:defRPr b="0" baseline="0" cap="all" i="0" spc="79" strike="noStrike" sz="4000" u="none">
          <a:ln>
            <a:noFill/>
          </a:ln>
          <a:solidFill>
            <a:srgbClr val="5B5854"/>
          </a:solidFill>
          <a:uFillTx/>
          <a:latin typeface="+mn-lt"/>
          <a:ea typeface="+mn-ea"/>
          <a:cs typeface="+mn-cs"/>
          <a:sym typeface="Futura"/>
        </a:defRPr>
      </a:lvl6pPr>
      <a:lvl7pPr marL="0" marR="0" indent="1371600" algn="ctr" defTabSz="457200" rtl="0" latinLnBrk="0">
        <a:lnSpc>
          <a:spcPct val="100000"/>
        </a:lnSpc>
        <a:spcBef>
          <a:spcPts val="0"/>
        </a:spcBef>
        <a:spcAft>
          <a:spcPts val="0"/>
        </a:spcAft>
        <a:buClrTx/>
        <a:buSzTx/>
        <a:buFontTx/>
        <a:buNone/>
        <a:tabLst/>
        <a:defRPr b="0" baseline="0" cap="all" i="0" spc="79" strike="noStrike" sz="4000" u="none">
          <a:ln>
            <a:noFill/>
          </a:ln>
          <a:solidFill>
            <a:srgbClr val="5B5854"/>
          </a:solidFill>
          <a:uFillTx/>
          <a:latin typeface="+mn-lt"/>
          <a:ea typeface="+mn-ea"/>
          <a:cs typeface="+mn-cs"/>
          <a:sym typeface="Futura"/>
        </a:defRPr>
      </a:lvl7pPr>
      <a:lvl8pPr marL="0" marR="0" indent="1600200" algn="ctr" defTabSz="457200" rtl="0" latinLnBrk="0">
        <a:lnSpc>
          <a:spcPct val="100000"/>
        </a:lnSpc>
        <a:spcBef>
          <a:spcPts val="0"/>
        </a:spcBef>
        <a:spcAft>
          <a:spcPts val="0"/>
        </a:spcAft>
        <a:buClrTx/>
        <a:buSzTx/>
        <a:buFontTx/>
        <a:buNone/>
        <a:tabLst/>
        <a:defRPr b="0" baseline="0" cap="all" i="0" spc="79" strike="noStrike" sz="4000" u="none">
          <a:ln>
            <a:noFill/>
          </a:ln>
          <a:solidFill>
            <a:srgbClr val="5B5854"/>
          </a:solidFill>
          <a:uFillTx/>
          <a:latin typeface="+mn-lt"/>
          <a:ea typeface="+mn-ea"/>
          <a:cs typeface="+mn-cs"/>
          <a:sym typeface="Futura"/>
        </a:defRPr>
      </a:lvl8pPr>
      <a:lvl9pPr marL="0" marR="0" indent="1828800" algn="ctr" defTabSz="457200" rtl="0" latinLnBrk="0">
        <a:lnSpc>
          <a:spcPct val="100000"/>
        </a:lnSpc>
        <a:spcBef>
          <a:spcPts val="0"/>
        </a:spcBef>
        <a:spcAft>
          <a:spcPts val="0"/>
        </a:spcAft>
        <a:buClrTx/>
        <a:buSzTx/>
        <a:buFontTx/>
        <a:buNone/>
        <a:tabLst/>
        <a:defRPr b="0" baseline="0" cap="all" i="0" spc="79" strike="noStrike" sz="4000" u="none">
          <a:ln>
            <a:noFill/>
          </a:ln>
          <a:solidFill>
            <a:srgbClr val="5B5854"/>
          </a:solidFill>
          <a:uFillTx/>
          <a:latin typeface="+mn-lt"/>
          <a:ea typeface="+mn-ea"/>
          <a:cs typeface="+mn-cs"/>
          <a:sym typeface="Futura"/>
        </a:defRPr>
      </a:lvl9pPr>
    </p:titleStyle>
    <p:bodyStyle>
      <a:lvl1pPr marL="381000" marR="0" indent="-381000" algn="l" defTabSz="457200" rtl="0" latinLnBrk="0">
        <a:lnSpc>
          <a:spcPct val="100000"/>
        </a:lnSpc>
        <a:spcBef>
          <a:spcPts val="3400"/>
        </a:spcBef>
        <a:spcAft>
          <a:spcPts val="0"/>
        </a:spcAft>
        <a:buClr>
          <a:srgbClr val="9A958E"/>
        </a:buClr>
        <a:buSzPct val="75000"/>
        <a:buFontTx/>
        <a:buChar char="•"/>
        <a:tabLst/>
        <a:defRPr b="0" baseline="0" cap="none" i="0" spc="56" strike="noStrike" sz="2800" u="none">
          <a:ln>
            <a:noFill/>
          </a:ln>
          <a:solidFill>
            <a:srgbClr val="5B5854"/>
          </a:solidFill>
          <a:uFillTx/>
          <a:latin typeface="Avenir Medium"/>
          <a:ea typeface="Avenir Medium"/>
          <a:cs typeface="Avenir Medium"/>
          <a:sym typeface="Avenir Medium"/>
        </a:defRPr>
      </a:lvl1pPr>
      <a:lvl2pPr marL="762000" marR="0" indent="-381000" algn="l" defTabSz="457200" rtl="0" latinLnBrk="0">
        <a:lnSpc>
          <a:spcPct val="100000"/>
        </a:lnSpc>
        <a:spcBef>
          <a:spcPts val="3400"/>
        </a:spcBef>
        <a:spcAft>
          <a:spcPts val="0"/>
        </a:spcAft>
        <a:buClr>
          <a:srgbClr val="9A958E"/>
        </a:buClr>
        <a:buSzPct val="75000"/>
        <a:buFontTx/>
        <a:buChar char="•"/>
        <a:tabLst/>
        <a:defRPr b="0" baseline="0" cap="none" i="0" spc="56" strike="noStrike" sz="2800" u="none">
          <a:ln>
            <a:noFill/>
          </a:ln>
          <a:solidFill>
            <a:srgbClr val="5B5854"/>
          </a:solidFill>
          <a:uFillTx/>
          <a:latin typeface="Avenir Medium"/>
          <a:ea typeface="Avenir Medium"/>
          <a:cs typeface="Avenir Medium"/>
          <a:sym typeface="Avenir Medium"/>
        </a:defRPr>
      </a:lvl2pPr>
      <a:lvl3pPr marL="1143000" marR="0" indent="-381000" algn="l" defTabSz="457200" rtl="0" latinLnBrk="0">
        <a:lnSpc>
          <a:spcPct val="100000"/>
        </a:lnSpc>
        <a:spcBef>
          <a:spcPts val="3400"/>
        </a:spcBef>
        <a:spcAft>
          <a:spcPts val="0"/>
        </a:spcAft>
        <a:buClr>
          <a:srgbClr val="9A958E"/>
        </a:buClr>
        <a:buSzPct val="75000"/>
        <a:buFontTx/>
        <a:buChar char="•"/>
        <a:tabLst/>
        <a:defRPr b="0" baseline="0" cap="none" i="0" spc="56" strike="noStrike" sz="2800" u="none">
          <a:ln>
            <a:noFill/>
          </a:ln>
          <a:solidFill>
            <a:srgbClr val="5B5854"/>
          </a:solidFill>
          <a:uFillTx/>
          <a:latin typeface="Avenir Medium"/>
          <a:ea typeface="Avenir Medium"/>
          <a:cs typeface="Avenir Medium"/>
          <a:sym typeface="Avenir Medium"/>
        </a:defRPr>
      </a:lvl3pPr>
      <a:lvl4pPr marL="1524000" marR="0" indent="-381000" algn="l" defTabSz="457200" rtl="0" latinLnBrk="0">
        <a:lnSpc>
          <a:spcPct val="100000"/>
        </a:lnSpc>
        <a:spcBef>
          <a:spcPts val="3400"/>
        </a:spcBef>
        <a:spcAft>
          <a:spcPts val="0"/>
        </a:spcAft>
        <a:buClr>
          <a:srgbClr val="9A958E"/>
        </a:buClr>
        <a:buSzPct val="75000"/>
        <a:buFontTx/>
        <a:buChar char="•"/>
        <a:tabLst/>
        <a:defRPr b="0" baseline="0" cap="none" i="0" spc="56" strike="noStrike" sz="2800" u="none">
          <a:ln>
            <a:noFill/>
          </a:ln>
          <a:solidFill>
            <a:srgbClr val="5B5854"/>
          </a:solidFill>
          <a:uFillTx/>
          <a:latin typeface="Avenir Medium"/>
          <a:ea typeface="Avenir Medium"/>
          <a:cs typeface="Avenir Medium"/>
          <a:sym typeface="Avenir Medium"/>
        </a:defRPr>
      </a:lvl4pPr>
      <a:lvl5pPr marL="1905000" marR="0" indent="-381000" algn="l" defTabSz="457200" rtl="0" latinLnBrk="0">
        <a:lnSpc>
          <a:spcPct val="100000"/>
        </a:lnSpc>
        <a:spcBef>
          <a:spcPts val="3400"/>
        </a:spcBef>
        <a:spcAft>
          <a:spcPts val="0"/>
        </a:spcAft>
        <a:buClr>
          <a:srgbClr val="9A958E"/>
        </a:buClr>
        <a:buSzPct val="75000"/>
        <a:buFontTx/>
        <a:buChar char="•"/>
        <a:tabLst/>
        <a:defRPr b="0" baseline="0" cap="none" i="0" spc="56" strike="noStrike" sz="2800" u="none">
          <a:ln>
            <a:noFill/>
          </a:ln>
          <a:solidFill>
            <a:srgbClr val="5B5854"/>
          </a:solidFill>
          <a:uFillTx/>
          <a:latin typeface="Avenir Medium"/>
          <a:ea typeface="Avenir Medium"/>
          <a:cs typeface="Avenir Medium"/>
          <a:sym typeface="Avenir Medium"/>
        </a:defRPr>
      </a:lvl5pPr>
      <a:lvl6pPr marL="2286000" marR="0" indent="-381000" algn="l" defTabSz="457200" rtl="0" latinLnBrk="0">
        <a:lnSpc>
          <a:spcPct val="100000"/>
        </a:lnSpc>
        <a:spcBef>
          <a:spcPts val="3400"/>
        </a:spcBef>
        <a:spcAft>
          <a:spcPts val="0"/>
        </a:spcAft>
        <a:buClr>
          <a:srgbClr val="9A958E"/>
        </a:buClr>
        <a:buSzPct val="75000"/>
        <a:buFontTx/>
        <a:buChar char="•"/>
        <a:tabLst/>
        <a:defRPr b="0" baseline="0" cap="none" i="0" spc="56" strike="noStrike" sz="2800" u="none">
          <a:ln>
            <a:noFill/>
          </a:ln>
          <a:solidFill>
            <a:srgbClr val="5B5854"/>
          </a:solidFill>
          <a:uFillTx/>
          <a:latin typeface="Avenir Medium"/>
          <a:ea typeface="Avenir Medium"/>
          <a:cs typeface="Avenir Medium"/>
          <a:sym typeface="Avenir Medium"/>
        </a:defRPr>
      </a:lvl6pPr>
      <a:lvl7pPr marL="2667000" marR="0" indent="-381000" algn="l" defTabSz="457200" rtl="0" latinLnBrk="0">
        <a:lnSpc>
          <a:spcPct val="100000"/>
        </a:lnSpc>
        <a:spcBef>
          <a:spcPts val="3400"/>
        </a:spcBef>
        <a:spcAft>
          <a:spcPts val="0"/>
        </a:spcAft>
        <a:buClr>
          <a:srgbClr val="9A958E"/>
        </a:buClr>
        <a:buSzPct val="75000"/>
        <a:buFontTx/>
        <a:buChar char="•"/>
        <a:tabLst/>
        <a:defRPr b="0" baseline="0" cap="none" i="0" spc="56" strike="noStrike" sz="2800" u="none">
          <a:ln>
            <a:noFill/>
          </a:ln>
          <a:solidFill>
            <a:srgbClr val="5B5854"/>
          </a:solidFill>
          <a:uFillTx/>
          <a:latin typeface="Avenir Medium"/>
          <a:ea typeface="Avenir Medium"/>
          <a:cs typeface="Avenir Medium"/>
          <a:sym typeface="Avenir Medium"/>
        </a:defRPr>
      </a:lvl7pPr>
      <a:lvl8pPr marL="3048000" marR="0" indent="-381000" algn="l" defTabSz="457200" rtl="0" latinLnBrk="0">
        <a:lnSpc>
          <a:spcPct val="100000"/>
        </a:lnSpc>
        <a:spcBef>
          <a:spcPts val="3400"/>
        </a:spcBef>
        <a:spcAft>
          <a:spcPts val="0"/>
        </a:spcAft>
        <a:buClr>
          <a:srgbClr val="9A958E"/>
        </a:buClr>
        <a:buSzPct val="75000"/>
        <a:buFontTx/>
        <a:buChar char="•"/>
        <a:tabLst/>
        <a:defRPr b="0" baseline="0" cap="none" i="0" spc="56" strike="noStrike" sz="2800" u="none">
          <a:ln>
            <a:noFill/>
          </a:ln>
          <a:solidFill>
            <a:srgbClr val="5B5854"/>
          </a:solidFill>
          <a:uFillTx/>
          <a:latin typeface="Avenir Medium"/>
          <a:ea typeface="Avenir Medium"/>
          <a:cs typeface="Avenir Medium"/>
          <a:sym typeface="Avenir Medium"/>
        </a:defRPr>
      </a:lvl8pPr>
      <a:lvl9pPr marL="3429000" marR="0" indent="-381000" algn="l" defTabSz="457200" rtl="0" latinLnBrk="0">
        <a:lnSpc>
          <a:spcPct val="100000"/>
        </a:lnSpc>
        <a:spcBef>
          <a:spcPts val="3400"/>
        </a:spcBef>
        <a:spcAft>
          <a:spcPts val="0"/>
        </a:spcAft>
        <a:buClr>
          <a:srgbClr val="9A958E"/>
        </a:buClr>
        <a:buSzPct val="75000"/>
        <a:buFontTx/>
        <a:buChar char="•"/>
        <a:tabLst/>
        <a:defRPr b="0" baseline="0" cap="none" i="0" spc="56" strike="noStrike" sz="2800" u="none">
          <a:ln>
            <a:noFill/>
          </a:ln>
          <a:solidFill>
            <a:srgbClr val="5B5854"/>
          </a:solidFill>
          <a:uFillTx/>
          <a:latin typeface="Avenir Medium"/>
          <a:ea typeface="Avenir Medium"/>
          <a:cs typeface="Avenir Medium"/>
          <a:sym typeface="Avenir Medium"/>
        </a:defRPr>
      </a:lvl9pPr>
    </p:bodyStyle>
    <p:otherStyle>
      <a:lvl1pPr marL="0" marR="0" indent="0" algn="ctr" defTabSz="457200" rtl="0" latinLnBrk="0">
        <a:lnSpc>
          <a:spcPct val="100000"/>
        </a:lnSpc>
        <a:spcBef>
          <a:spcPts val="0"/>
        </a:spcBef>
        <a:spcAft>
          <a:spcPts val="0"/>
        </a:spcAft>
        <a:buClrTx/>
        <a:buSzTx/>
        <a:buFontTx/>
        <a:buNone/>
        <a:tabLst/>
        <a:defRPr b="0" baseline="0" cap="all" i="0" spc="28" strike="noStrike" sz="1400" u="none">
          <a:ln>
            <a:noFill/>
          </a:ln>
          <a:solidFill>
            <a:schemeClr val="tx1"/>
          </a:solidFill>
          <a:uFillTx/>
          <a:latin typeface="+mn-lt"/>
          <a:ea typeface="+mn-ea"/>
          <a:cs typeface="+mn-cs"/>
          <a:sym typeface="Futura"/>
        </a:defRPr>
      </a:lvl1pPr>
      <a:lvl2pPr marL="0" marR="0" indent="228600" algn="ctr" defTabSz="457200" rtl="0" latinLnBrk="0">
        <a:lnSpc>
          <a:spcPct val="100000"/>
        </a:lnSpc>
        <a:spcBef>
          <a:spcPts val="0"/>
        </a:spcBef>
        <a:spcAft>
          <a:spcPts val="0"/>
        </a:spcAft>
        <a:buClrTx/>
        <a:buSzTx/>
        <a:buFontTx/>
        <a:buNone/>
        <a:tabLst/>
        <a:defRPr b="0" baseline="0" cap="all" i="0" spc="28" strike="noStrike" sz="1400" u="none">
          <a:ln>
            <a:noFill/>
          </a:ln>
          <a:solidFill>
            <a:schemeClr val="tx1"/>
          </a:solidFill>
          <a:uFillTx/>
          <a:latin typeface="+mn-lt"/>
          <a:ea typeface="+mn-ea"/>
          <a:cs typeface="+mn-cs"/>
          <a:sym typeface="Futura"/>
        </a:defRPr>
      </a:lvl2pPr>
      <a:lvl3pPr marL="0" marR="0" indent="457200" algn="ctr" defTabSz="457200" rtl="0" latinLnBrk="0">
        <a:lnSpc>
          <a:spcPct val="100000"/>
        </a:lnSpc>
        <a:spcBef>
          <a:spcPts val="0"/>
        </a:spcBef>
        <a:spcAft>
          <a:spcPts val="0"/>
        </a:spcAft>
        <a:buClrTx/>
        <a:buSzTx/>
        <a:buFontTx/>
        <a:buNone/>
        <a:tabLst/>
        <a:defRPr b="0" baseline="0" cap="all" i="0" spc="28" strike="noStrike" sz="1400" u="none">
          <a:ln>
            <a:noFill/>
          </a:ln>
          <a:solidFill>
            <a:schemeClr val="tx1"/>
          </a:solidFill>
          <a:uFillTx/>
          <a:latin typeface="+mn-lt"/>
          <a:ea typeface="+mn-ea"/>
          <a:cs typeface="+mn-cs"/>
          <a:sym typeface="Futura"/>
        </a:defRPr>
      </a:lvl3pPr>
      <a:lvl4pPr marL="0" marR="0" indent="685800" algn="ctr" defTabSz="457200" rtl="0" latinLnBrk="0">
        <a:lnSpc>
          <a:spcPct val="100000"/>
        </a:lnSpc>
        <a:spcBef>
          <a:spcPts val="0"/>
        </a:spcBef>
        <a:spcAft>
          <a:spcPts val="0"/>
        </a:spcAft>
        <a:buClrTx/>
        <a:buSzTx/>
        <a:buFontTx/>
        <a:buNone/>
        <a:tabLst/>
        <a:defRPr b="0" baseline="0" cap="all" i="0" spc="28" strike="noStrike" sz="1400" u="none">
          <a:ln>
            <a:noFill/>
          </a:ln>
          <a:solidFill>
            <a:schemeClr val="tx1"/>
          </a:solidFill>
          <a:uFillTx/>
          <a:latin typeface="+mn-lt"/>
          <a:ea typeface="+mn-ea"/>
          <a:cs typeface="+mn-cs"/>
          <a:sym typeface="Futura"/>
        </a:defRPr>
      </a:lvl4pPr>
      <a:lvl5pPr marL="0" marR="0" indent="914400" algn="ctr" defTabSz="457200" rtl="0" latinLnBrk="0">
        <a:lnSpc>
          <a:spcPct val="100000"/>
        </a:lnSpc>
        <a:spcBef>
          <a:spcPts val="0"/>
        </a:spcBef>
        <a:spcAft>
          <a:spcPts val="0"/>
        </a:spcAft>
        <a:buClrTx/>
        <a:buSzTx/>
        <a:buFontTx/>
        <a:buNone/>
        <a:tabLst/>
        <a:defRPr b="0" baseline="0" cap="all" i="0" spc="28" strike="noStrike" sz="1400" u="none">
          <a:ln>
            <a:noFill/>
          </a:ln>
          <a:solidFill>
            <a:schemeClr val="tx1"/>
          </a:solidFill>
          <a:uFillTx/>
          <a:latin typeface="+mn-lt"/>
          <a:ea typeface="+mn-ea"/>
          <a:cs typeface="+mn-cs"/>
          <a:sym typeface="Futura"/>
        </a:defRPr>
      </a:lvl5pPr>
      <a:lvl6pPr marL="0" marR="0" indent="1143000" algn="ctr" defTabSz="457200" rtl="0" latinLnBrk="0">
        <a:lnSpc>
          <a:spcPct val="100000"/>
        </a:lnSpc>
        <a:spcBef>
          <a:spcPts val="0"/>
        </a:spcBef>
        <a:spcAft>
          <a:spcPts val="0"/>
        </a:spcAft>
        <a:buClrTx/>
        <a:buSzTx/>
        <a:buFontTx/>
        <a:buNone/>
        <a:tabLst/>
        <a:defRPr b="0" baseline="0" cap="all" i="0" spc="28" strike="noStrike" sz="1400" u="none">
          <a:ln>
            <a:noFill/>
          </a:ln>
          <a:solidFill>
            <a:schemeClr val="tx1"/>
          </a:solidFill>
          <a:uFillTx/>
          <a:latin typeface="+mn-lt"/>
          <a:ea typeface="+mn-ea"/>
          <a:cs typeface="+mn-cs"/>
          <a:sym typeface="Futura"/>
        </a:defRPr>
      </a:lvl6pPr>
      <a:lvl7pPr marL="0" marR="0" indent="1371600" algn="ctr" defTabSz="457200" rtl="0" latinLnBrk="0">
        <a:lnSpc>
          <a:spcPct val="100000"/>
        </a:lnSpc>
        <a:spcBef>
          <a:spcPts val="0"/>
        </a:spcBef>
        <a:spcAft>
          <a:spcPts val="0"/>
        </a:spcAft>
        <a:buClrTx/>
        <a:buSzTx/>
        <a:buFontTx/>
        <a:buNone/>
        <a:tabLst/>
        <a:defRPr b="0" baseline="0" cap="all" i="0" spc="28" strike="noStrike" sz="1400" u="none">
          <a:ln>
            <a:noFill/>
          </a:ln>
          <a:solidFill>
            <a:schemeClr val="tx1"/>
          </a:solidFill>
          <a:uFillTx/>
          <a:latin typeface="+mn-lt"/>
          <a:ea typeface="+mn-ea"/>
          <a:cs typeface="+mn-cs"/>
          <a:sym typeface="Futura"/>
        </a:defRPr>
      </a:lvl7pPr>
      <a:lvl8pPr marL="0" marR="0" indent="1600200" algn="ctr" defTabSz="457200" rtl="0" latinLnBrk="0">
        <a:lnSpc>
          <a:spcPct val="100000"/>
        </a:lnSpc>
        <a:spcBef>
          <a:spcPts val="0"/>
        </a:spcBef>
        <a:spcAft>
          <a:spcPts val="0"/>
        </a:spcAft>
        <a:buClrTx/>
        <a:buSzTx/>
        <a:buFontTx/>
        <a:buNone/>
        <a:tabLst/>
        <a:defRPr b="0" baseline="0" cap="all" i="0" spc="28" strike="noStrike" sz="1400" u="none">
          <a:ln>
            <a:noFill/>
          </a:ln>
          <a:solidFill>
            <a:schemeClr val="tx1"/>
          </a:solidFill>
          <a:uFillTx/>
          <a:latin typeface="+mn-lt"/>
          <a:ea typeface="+mn-ea"/>
          <a:cs typeface="+mn-cs"/>
          <a:sym typeface="Futura"/>
        </a:defRPr>
      </a:lvl8pPr>
      <a:lvl9pPr marL="0" marR="0" indent="1828800" algn="ctr" defTabSz="457200" rtl="0" latinLnBrk="0">
        <a:lnSpc>
          <a:spcPct val="100000"/>
        </a:lnSpc>
        <a:spcBef>
          <a:spcPts val="0"/>
        </a:spcBef>
        <a:spcAft>
          <a:spcPts val="0"/>
        </a:spcAft>
        <a:buClrTx/>
        <a:buSzTx/>
        <a:buFontTx/>
        <a:buNone/>
        <a:tabLst/>
        <a:defRPr b="0" baseline="0" cap="all" i="0" spc="28" strike="noStrike" sz="1400" u="none">
          <a:ln>
            <a:noFill/>
          </a:ln>
          <a:solidFill>
            <a:schemeClr val="tx1"/>
          </a:solidFill>
          <a:uFillTx/>
          <a:latin typeface="+mn-lt"/>
          <a:ea typeface="+mn-ea"/>
          <a:cs typeface="+mn-cs"/>
          <a:sym typeface="Futura"/>
        </a:defRPr>
      </a:lvl9pPr>
    </p:otherStyle>
  </p:txStyles>
</p:sldMaster>
</file>

<file path=ppt/slides/_rels/slide1.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xml"/></Relationships>

</file>

<file path=ppt/slides/_rels/slide10.xml.rels><?xml version="1.0" encoding="UTF-8" standalone="yes"?><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 Id="rId3" Type="http://schemas.openxmlformats.org/officeDocument/2006/relationships/image" Target="../media/image1.png"/><Relationship Id="rId4" Type="http://schemas.openxmlformats.org/officeDocument/2006/relationships/image" Target="../media/image2.png"/></Relationships>

</file>

<file path=ppt/slides/_rels/slide11.xml.rels><?xml version="1.0" encoding="UTF-8" standalone="yes"?><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 Id="rId3" Type="http://schemas.openxmlformats.org/officeDocument/2006/relationships/image" Target="../media/image1.png"/><Relationship Id="rId4" Type="http://schemas.openxmlformats.org/officeDocument/2006/relationships/image" Target="../media/image2.png"/></Relationships>

</file>

<file path=ppt/slides/_rels/slide12.xml.rels><?xml version="1.0" encoding="UTF-8" standalone="yes"?><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xml"/><Relationship Id="rId3" Type="http://schemas.openxmlformats.org/officeDocument/2006/relationships/image" Target="../media/image1.png"/><Relationship Id="rId4" Type="http://schemas.openxmlformats.org/officeDocument/2006/relationships/image" Target="../media/image2.png"/></Relationships>

</file>

<file path=ppt/slides/_rels/slide13.xml.rels><?xml version="1.0" encoding="UTF-8" standalone="yes"?><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xml"/><Relationship Id="rId3" Type="http://schemas.openxmlformats.org/officeDocument/2006/relationships/image" Target="../media/image2.png"/></Relationships>

</file>

<file path=ppt/slides/_rels/slide14.xml.rels><?xml version="1.0" encoding="UTF-8" standalone="yes"?><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xml"/><Relationship Id="rId3" Type="http://schemas.openxmlformats.org/officeDocument/2006/relationships/image" Target="../media/image2.png"/></Relationships>

</file>

<file path=ppt/slides/_rels/slide15.xml.rels><?xml version="1.0" encoding="UTF-8" standalone="yes"?><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xml"/><Relationship Id="rId3" Type="http://schemas.openxmlformats.org/officeDocument/2006/relationships/image" Target="../media/image1.png"/><Relationship Id="rId4" Type="http://schemas.openxmlformats.org/officeDocument/2006/relationships/image" Target="../media/image2.png"/></Relationships>

</file>

<file path=ppt/slides/_rels/slide16.xml.rels><?xml version="1.0" encoding="UTF-8" standalone="yes"?><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6.xml"/><Relationship Id="rId3" Type="http://schemas.openxmlformats.org/officeDocument/2006/relationships/image" Target="../media/image1.png"/><Relationship Id="rId4" Type="http://schemas.openxmlformats.org/officeDocument/2006/relationships/image" Target="../media/image2.png"/></Relationships>

</file>

<file path=ppt/slides/_rels/slide17.xml.rels><?xml version="1.0" encoding="UTF-8" standalone="yes"?><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7.xml"/><Relationship Id="rId3" Type="http://schemas.openxmlformats.org/officeDocument/2006/relationships/hyperlink" Target="https://babeljs.io/repl/" TargetMode="External"/><Relationship Id="rId4" Type="http://schemas.openxmlformats.org/officeDocument/2006/relationships/image" Target="../media/image1.tif"/></Relationships>

</file>

<file path=ppt/slides/_rels/slide18.xml.rels><?xml version="1.0" encoding="UTF-8" standalone="yes"?><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8.xml"/><Relationship Id="rId3" Type="http://schemas.openxmlformats.org/officeDocument/2006/relationships/image" Target="../media/image2.tif"/><Relationship Id="rId4" Type="http://schemas.openxmlformats.org/officeDocument/2006/relationships/image" Target="../media/image3.tif"/></Relationships>

</file>

<file path=ppt/slides/_rels/slide19.xml.rels><?xml version="1.0" encoding="UTF-8" standalone="yes"?><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9.xml"/><Relationship Id="rId3" Type="http://schemas.openxmlformats.org/officeDocument/2006/relationships/image" Target="../media/image1.png"/><Relationship Id="rId4" Type="http://schemas.openxmlformats.org/officeDocument/2006/relationships/image" Target="../media/image2.tif"/><Relationship Id="rId5" Type="http://schemas.openxmlformats.org/officeDocument/2006/relationships/image" Target="../media/image3.tif"/></Relationships>

</file>

<file path=ppt/slides/_rels/slide2.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20.xml.rels><?xml version="1.0" encoding="UTF-8" standalone="yes"?><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0.xml"/><Relationship Id="rId3" Type="http://schemas.openxmlformats.org/officeDocument/2006/relationships/image" Target="../media/image4.tif"/><Relationship Id="rId4" Type="http://schemas.openxmlformats.org/officeDocument/2006/relationships/image" Target="../media/image3.png"/></Relationships>

</file>

<file path=ppt/slides/_rels/slide21.xml.rels><?xml version="1.0" encoding="UTF-8" standalone="yes"?><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1.xml"/><Relationship Id="rId3" Type="http://schemas.openxmlformats.org/officeDocument/2006/relationships/image" Target="../media/image7.jpeg"/><Relationship Id="rId4" Type="http://schemas.openxmlformats.org/officeDocument/2006/relationships/image" Target="../media/image8.jpeg"/><Relationship Id="rId5" Type="http://schemas.openxmlformats.org/officeDocument/2006/relationships/image" Target="../media/image9.jpeg"/><Relationship Id="rId6" Type="http://schemas.openxmlformats.org/officeDocument/2006/relationships/image" Target="../media/image4.png"/><Relationship Id="rId7" Type="http://schemas.openxmlformats.org/officeDocument/2006/relationships/image" Target="../media/image10.jpeg"/><Relationship Id="rId8" Type="http://schemas.openxmlformats.org/officeDocument/2006/relationships/image" Target="../media/image5.png"/><Relationship Id="rId9" Type="http://schemas.openxmlformats.org/officeDocument/2006/relationships/image" Target="../media/image11.jpeg"/><Relationship Id="rId10" Type="http://schemas.openxmlformats.org/officeDocument/2006/relationships/image" Target="../media/image12.jpeg"/><Relationship Id="rId11" Type="http://schemas.openxmlformats.org/officeDocument/2006/relationships/image" Target="../media/image6.png"/><Relationship Id="rId12" Type="http://schemas.openxmlformats.org/officeDocument/2006/relationships/image" Target="../media/image1.png"/><Relationship Id="rId13" Type="http://schemas.openxmlformats.org/officeDocument/2006/relationships/image" Target="../media/image7.png"/><Relationship Id="rId14" Type="http://schemas.openxmlformats.org/officeDocument/2006/relationships/image" Target="../media/image4.tif"/></Relationships>

</file>

<file path=ppt/slides/_rels/slide22.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png"/></Relationships>

</file>

<file path=ppt/slides/_rels/slide23.xml.rels><?xml version="1.0" encoding="UTF-8" standalone="yes"?><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2.xml"/><Relationship Id="rId3" Type="http://schemas.openxmlformats.org/officeDocument/2006/relationships/image" Target="../media/image8.png"/></Relationships>

</file>

<file path=ppt/slides/_rels/slide24.xml.rels><?xml version="1.0" encoding="UTF-8" standalone="yes"?><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3.xml"/><Relationship Id="rId3" Type="http://schemas.openxmlformats.org/officeDocument/2006/relationships/image" Target="../media/image8.png"/><Relationship Id="rId4" Type="http://schemas.openxmlformats.org/officeDocument/2006/relationships/image" Target="../media/image5.tif"/></Relationships>

</file>

<file path=ppt/slides/_rels/slide25.xml.rels><?xml version="1.0" encoding="UTF-8" standalone="yes"?><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4.xml"/><Relationship Id="rId3" Type="http://schemas.openxmlformats.org/officeDocument/2006/relationships/image" Target="../media/image1.png"/><Relationship Id="rId4" Type="http://schemas.openxmlformats.org/officeDocument/2006/relationships/image" Target="../media/image8.png"/></Relationships>

</file>

<file path=ppt/slides/_rels/slide26.xml.rels><?xml version="1.0" encoding="UTF-8" standalone="yes"?><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5.xml"/><Relationship Id="rId3" Type="http://schemas.openxmlformats.org/officeDocument/2006/relationships/image" Target="../media/image1.png"/><Relationship Id="rId4" Type="http://schemas.openxmlformats.org/officeDocument/2006/relationships/image" Target="../media/image8.png"/></Relationships>

</file>

<file path=ppt/slides/_rels/slide27.xml.rels><?xml version="1.0" encoding="UTF-8" standalone="yes"?><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6.xml"/><Relationship Id="rId3" Type="http://schemas.openxmlformats.org/officeDocument/2006/relationships/image" Target="../media/image1.png"/><Relationship Id="rId4" Type="http://schemas.openxmlformats.org/officeDocument/2006/relationships/image" Target="../media/image8.png"/></Relationships>

</file>

<file path=ppt/slides/_rels/slide28.xml.rels><?xml version="1.0" encoding="UTF-8" standalone="yes"?><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7.xml"/><Relationship Id="rId3" Type="http://schemas.openxmlformats.org/officeDocument/2006/relationships/image" Target="../media/image1.png"/><Relationship Id="rId4" Type="http://schemas.openxmlformats.org/officeDocument/2006/relationships/image" Target="../media/image8.png"/></Relationships>

</file>

<file path=ppt/slides/_rels/slide29.xml.rels><?xml version="1.0" encoding="UTF-8" standalone="yes"?><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8.xml"/><Relationship Id="rId3" Type="http://schemas.openxmlformats.org/officeDocument/2006/relationships/image" Target="../media/image8.png"/></Relationships>

</file>

<file path=ppt/slides/_rels/slide3.xml.rels><?xml version="1.0" encoding="UTF-8" standalone="yes"?><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30.xml.rels><?xml version="1.0" encoding="UTF-8" standalone="yes"?><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9.xml"/><Relationship Id="rId3" Type="http://schemas.openxmlformats.org/officeDocument/2006/relationships/image" Target="../media/image1.png"/><Relationship Id="rId4" Type="http://schemas.openxmlformats.org/officeDocument/2006/relationships/image" Target="../media/image8.png"/></Relationships>

</file>

<file path=ppt/slides/_rels/slide31.xml.rels><?xml version="1.0" encoding="UTF-8" standalone="yes"?><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0.xml"/><Relationship Id="rId3" Type="http://schemas.openxmlformats.org/officeDocument/2006/relationships/image" Target="../media/image1.png"/><Relationship Id="rId4" Type="http://schemas.openxmlformats.org/officeDocument/2006/relationships/image" Target="../media/image8.png"/></Relationships>

</file>

<file path=ppt/slides/_rels/slide32.xml.rels><?xml version="1.0" encoding="UTF-8" standalone="yes"?><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1.xml"/><Relationship Id="rId3" Type="http://schemas.openxmlformats.org/officeDocument/2006/relationships/image" Target="../media/image8.png"/></Relationships>

</file>

<file path=ppt/slides/_rels/slide33.xml.rels><?xml version="1.0" encoding="UTF-8" standalone="yes"?><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2.xml"/><Relationship Id="rId3" Type="http://schemas.openxmlformats.org/officeDocument/2006/relationships/image" Target="../media/image6.tif"/><Relationship Id="rId4" Type="http://schemas.openxmlformats.org/officeDocument/2006/relationships/image" Target="../media/image1.png"/><Relationship Id="rId5" Type="http://schemas.openxmlformats.org/officeDocument/2006/relationships/image" Target="../media/image8.png"/></Relationships>

</file>

<file path=ppt/slides/_rels/slide34.xml.rels><?xml version="1.0" encoding="UTF-8" standalone="yes"?><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3.xml"/><Relationship Id="rId3" Type="http://schemas.openxmlformats.org/officeDocument/2006/relationships/image" Target="../media/image7.tif"/><Relationship Id="rId4" Type="http://schemas.openxmlformats.org/officeDocument/2006/relationships/image" Target="../media/image1.png"/><Relationship Id="rId5" Type="http://schemas.openxmlformats.org/officeDocument/2006/relationships/image" Target="../media/image8.png"/></Relationships>

</file>

<file path=ppt/slides/_rels/slide35.xml.rels><?xml version="1.0" encoding="UTF-8" standalone="yes"?><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4.xml"/><Relationship Id="rId3" Type="http://schemas.openxmlformats.org/officeDocument/2006/relationships/image" Target="../media/image1.png"/><Relationship Id="rId4" Type="http://schemas.openxmlformats.org/officeDocument/2006/relationships/image" Target="../media/image8.png"/></Relationships>

</file>

<file path=ppt/slides/_rels/slide36.xml.rels><?xml version="1.0" encoding="UTF-8" standalone="yes"?><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5.xml"/><Relationship Id="rId3" Type="http://schemas.openxmlformats.org/officeDocument/2006/relationships/image" Target="../media/image1.png"/><Relationship Id="rId4" Type="http://schemas.openxmlformats.org/officeDocument/2006/relationships/image" Target="../media/image8.png"/></Relationships>

</file>

<file path=ppt/slides/_rels/slide37.xml.rels><?xml version="1.0" encoding="UTF-8" standalone="yes"?><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6.xml"/><Relationship Id="rId3" Type="http://schemas.openxmlformats.org/officeDocument/2006/relationships/image" Target="../media/image1.png"/><Relationship Id="rId4" Type="http://schemas.openxmlformats.org/officeDocument/2006/relationships/image" Target="../media/image8.png"/></Relationships>

</file>

<file path=ppt/slides/_rels/slide38.xml.rels><?xml version="1.0" encoding="UTF-8" standalone="yes"?><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7.xml"/><Relationship Id="rId3" Type="http://schemas.openxmlformats.org/officeDocument/2006/relationships/image" Target="../media/image1.png"/><Relationship Id="rId4" Type="http://schemas.openxmlformats.org/officeDocument/2006/relationships/image" Target="../media/image8.png"/></Relationships>

</file>

<file path=ppt/slides/_rels/slide39.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png"/></Relationships>

</file>

<file path=ppt/slides/_rels/slide4.xml.rels><?xml version="1.0" encoding="UTF-8" standalone="yes"?><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 Id="rId3" Type="http://schemas.openxmlformats.org/officeDocument/2006/relationships/image" Target="../media/image1.png"/><Relationship Id="rId4" Type="http://schemas.openxmlformats.org/officeDocument/2006/relationships/image" Target="../media/image2.png"/></Relationships>

</file>

<file path=ppt/slides/_rels/slide40.xml.rels><?xml version="1.0" encoding="UTF-8" standalone="yes"?><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8.xml"/><Relationship Id="rId3" Type="http://schemas.openxmlformats.org/officeDocument/2006/relationships/image" Target="../media/image10.png"/><Relationship Id="rId4" Type="http://schemas.openxmlformats.org/officeDocument/2006/relationships/image" Target="../media/image9.png"/><Relationship Id="rId5" Type="http://schemas.openxmlformats.org/officeDocument/2006/relationships/image" Target="../media/image8.tif"/></Relationships>

</file>

<file path=ppt/slides/_rels/slide41.xml.rels><?xml version="1.0" encoding="UTF-8" standalone="yes"?><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9.xml"/><Relationship Id="rId3" Type="http://schemas.openxmlformats.org/officeDocument/2006/relationships/image" Target="../media/image11.png"/><Relationship Id="rId4" Type="http://schemas.openxmlformats.org/officeDocument/2006/relationships/image" Target="../media/image9.png"/></Relationships>

</file>

<file path=ppt/slides/_rels/slide42.xml.rels><?xml version="1.0" encoding="UTF-8" standalone="yes"?><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0.xml"/><Relationship Id="rId3" Type="http://schemas.openxmlformats.org/officeDocument/2006/relationships/image" Target="../media/image12.png"/><Relationship Id="rId4" Type="http://schemas.openxmlformats.org/officeDocument/2006/relationships/image" Target="../media/image1.png"/><Relationship Id="rId5" Type="http://schemas.openxmlformats.org/officeDocument/2006/relationships/image" Target="../media/image9.png"/><Relationship Id="rId6" Type="http://schemas.openxmlformats.org/officeDocument/2006/relationships/image" Target="../media/image8.tif"/></Relationships>

</file>

<file path=ppt/slides/_rels/slide43.xml.rels><?xml version="1.0" encoding="UTF-8" standalone="yes"?><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1.xml"/><Relationship Id="rId3" Type="http://schemas.openxmlformats.org/officeDocument/2006/relationships/image" Target="../media/image12.png"/><Relationship Id="rId4" Type="http://schemas.openxmlformats.org/officeDocument/2006/relationships/image" Target="../media/image9.png"/><Relationship Id="rId5" Type="http://schemas.openxmlformats.org/officeDocument/2006/relationships/image" Target="../media/image13.png"/><Relationship Id="rId6" Type="http://schemas.openxmlformats.org/officeDocument/2006/relationships/image" Target="../media/image8.tif"/></Relationships>

</file>

<file path=ppt/slides/_rels/slide44.xml.rels><?xml version="1.0" encoding="UTF-8" standalone="yes"?><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2.xml"/><Relationship Id="rId3" Type="http://schemas.openxmlformats.org/officeDocument/2006/relationships/image" Target="../media/image14.png"/><Relationship Id="rId4" Type="http://schemas.openxmlformats.org/officeDocument/2006/relationships/image" Target="../media/image7.png"/><Relationship Id="rId5" Type="http://schemas.openxmlformats.org/officeDocument/2006/relationships/image" Target="../media/image1.png"/><Relationship Id="rId6" Type="http://schemas.openxmlformats.org/officeDocument/2006/relationships/image" Target="../media/image9.png"/></Relationships>

</file>

<file path=ppt/slides/_rels/slide45.xml.rels><?xml version="1.0" encoding="UTF-8" standalone="yes"?><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3.xml"/><Relationship Id="rId3" Type="http://schemas.openxmlformats.org/officeDocument/2006/relationships/image" Target="../media/image1.png"/><Relationship Id="rId4" Type="http://schemas.openxmlformats.org/officeDocument/2006/relationships/image" Target="../media/image9.png"/></Relationships>

</file>

<file path=ppt/slides/_rels/slide46.xml.rels><?xml version="1.0" encoding="UTF-8" standalone="yes"?><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4.xml"/><Relationship Id="rId3" Type="http://schemas.openxmlformats.org/officeDocument/2006/relationships/image" Target="../media/image1.png"/><Relationship Id="rId4" Type="http://schemas.openxmlformats.org/officeDocument/2006/relationships/image" Target="../media/image9.png"/></Relationships>

</file>

<file path=ppt/slides/_rels/slide47.xml.rels><?xml version="1.0" encoding="UTF-8" standalone="yes"?><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5.xml"/><Relationship Id="rId3" Type="http://schemas.openxmlformats.org/officeDocument/2006/relationships/image" Target="../media/image9.png"/></Relationships>

</file>

<file path=ppt/slides/_rels/slide48.xml.rels><?xml version="1.0" encoding="UTF-8" standalone="yes"?><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6.xml"/><Relationship Id="rId3" Type="http://schemas.openxmlformats.org/officeDocument/2006/relationships/image" Target="../media/image15.png"/><Relationship Id="rId4" Type="http://schemas.openxmlformats.org/officeDocument/2006/relationships/image" Target="../media/image9.png"/></Relationships>

</file>

<file path=ppt/slides/_rels/slide49.xml.rels><?xml version="1.0" encoding="UTF-8" standalone="yes"?><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7.xml"/><Relationship Id="rId3" Type="http://schemas.openxmlformats.org/officeDocument/2006/relationships/image" Target="../media/image1.png"/><Relationship Id="rId4" Type="http://schemas.openxmlformats.org/officeDocument/2006/relationships/image" Target="../media/image9.png"/></Relationships>

</file>

<file path=ppt/slides/_rels/slide5.xml.rels><?xml version="1.0" encoding="UTF-8" standalone="yes"?><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 Id="rId3" Type="http://schemas.openxmlformats.org/officeDocument/2006/relationships/image" Target="../media/image2.png"/></Relationships>

</file>

<file path=ppt/slides/_rels/slide50.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 Id="rId3" Type="http://schemas.openxmlformats.org/officeDocument/2006/relationships/image" Target="../media/image9.tif"/></Relationships>

</file>

<file path=ppt/slides/_rels/slide51.xml.rels><?xml version="1.0" encoding="UTF-8" standalone="yes"?><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9.xml"/><Relationship Id="rId3" Type="http://schemas.openxmlformats.org/officeDocument/2006/relationships/image" Target="../media/image9.tif"/><Relationship Id="rId4" Type="http://schemas.openxmlformats.org/officeDocument/2006/relationships/image" Target="../media/image1.png"/></Relationships>

</file>

<file path=ppt/slides/_rels/slide52.xml.rels><?xml version="1.0" encoding="UTF-8" standalone="yes"?><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0.xml"/><Relationship Id="rId3" Type="http://schemas.openxmlformats.org/officeDocument/2006/relationships/image" Target="../media/image9.tif"/></Relationships>

</file>

<file path=ppt/slides/_rels/slide6.xml.rels><?xml version="1.0" encoding="UTF-8" standalone="yes"?><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 Id="rId3" Type="http://schemas.openxmlformats.org/officeDocument/2006/relationships/image" Target="../media/image1.png"/><Relationship Id="rId4" Type="http://schemas.openxmlformats.org/officeDocument/2006/relationships/image" Target="../media/image2.png"/></Relationships>

</file>

<file path=ppt/slides/_rels/slide7.xml.rels><?xml version="1.0" encoding="UTF-8" standalone="yes"?><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 Id="rId3" Type="http://schemas.openxmlformats.org/officeDocument/2006/relationships/image" Target="../media/image1.png"/><Relationship Id="rId4" Type="http://schemas.openxmlformats.org/officeDocument/2006/relationships/image" Target="../media/image2.png"/></Relationships>

</file>

<file path=ppt/slides/_rels/slide8.xml.rels><?xml version="1.0" encoding="UTF-8" standalone="yes"?><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 Id="rId3" Type="http://schemas.openxmlformats.org/officeDocument/2006/relationships/image" Target="../media/image2.png"/></Relationships>

</file>

<file path=ppt/slides/_rels/slide9.xml.rels><?xml version="1.0" encoding="UTF-8" standalone="yes"?><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 Id="rId3" Type="http://schemas.openxmlformats.org/officeDocument/2006/relationships/image" Target="../media/image1.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8" name="reactathon"/>
          <p:cNvSpPr txBox="1"/>
          <p:nvPr>
            <p:ph type="title"/>
          </p:nvPr>
        </p:nvSpPr>
        <p:spPr>
          <a:prstGeom prst="rect">
            <a:avLst/>
          </a:prstGeom>
        </p:spPr>
        <p:txBody>
          <a:bodyPr/>
          <a:lstStyle/>
          <a:p>
            <a:pPr/>
            <a:r>
              <a:t>reactathon</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41" name="Promises"/>
          <p:cNvSpPr txBox="1"/>
          <p:nvPr>
            <p:ph type="title"/>
          </p:nvPr>
        </p:nvSpPr>
        <p:spPr>
          <a:prstGeom prst="rect">
            <a:avLst/>
          </a:prstGeom>
        </p:spPr>
        <p:txBody>
          <a:bodyPr/>
          <a:lstStyle>
            <a:lvl1pPr defTabSz="452627">
              <a:defRPr spc="79" sz="3959"/>
            </a:lvl1pPr>
          </a:lstStyle>
          <a:p>
            <a:pPr/>
            <a:r>
              <a:t>Promises</a:t>
            </a:r>
          </a:p>
        </p:txBody>
      </p:sp>
      <p:sp>
        <p:nvSpPr>
          <p:cNvPr id="242" name="Using Promise…"/>
          <p:cNvSpPr txBox="1"/>
          <p:nvPr>
            <p:ph type="body" idx="1"/>
          </p:nvPr>
        </p:nvSpPr>
        <p:spPr>
          <a:xfrm>
            <a:off x="584200" y="1723760"/>
            <a:ext cx="11836400" cy="6709371"/>
          </a:xfrm>
          <a:prstGeom prst="rect">
            <a:avLst/>
          </a:prstGeom>
        </p:spPr>
        <p:txBody>
          <a:bodyPr/>
          <a:lstStyle/>
          <a:p>
            <a:pPr/>
            <a:r>
              <a:t>Using Promise</a:t>
            </a:r>
          </a:p>
          <a:p>
            <a:pPr lvl="2" marL="1206500" indent="-444500">
              <a:spcBef>
                <a:spcPts val="2200"/>
              </a:spcBef>
              <a:defRPr spc="44" sz="2200"/>
            </a:pPr>
            <a:r>
              <a:rPr i="1">
                <a:latin typeface="Avenir Heavy"/>
                <a:ea typeface="Avenir Heavy"/>
                <a:cs typeface="Avenir Heavy"/>
                <a:sym typeface="Avenir Heavy"/>
              </a:rPr>
              <a:t>then</a:t>
            </a:r>
            <a:r>
              <a:t> — get executed if the Promises invoked the </a:t>
            </a:r>
            <a:r>
              <a:rPr u="sng"/>
              <a:t>resolve</a:t>
            </a:r>
            <a:r>
              <a:t> callback with any returned value</a:t>
            </a:r>
          </a:p>
          <a:p>
            <a:pPr lvl="2" marL="1206500" indent="-444500">
              <a:spcBef>
                <a:spcPts val="1300"/>
              </a:spcBef>
              <a:defRPr spc="44" sz="2200"/>
            </a:pPr>
            <a:r>
              <a:rPr i="1">
                <a:latin typeface="Avenir Heavy"/>
                <a:ea typeface="Avenir Heavy"/>
                <a:cs typeface="Avenir Heavy"/>
                <a:sym typeface="Avenir Heavy"/>
              </a:rPr>
              <a:t>catch</a:t>
            </a:r>
            <a:r>
              <a:t> — gets executed if the Promises invoked the </a:t>
            </a:r>
            <a:r>
              <a:rPr u="sng"/>
              <a:t>reject</a:t>
            </a:r>
          </a:p>
        </p:txBody>
      </p:sp>
      <p:sp>
        <p:nvSpPr>
          <p:cNvPr id="243" name="Text"/>
          <p:cNvSpPr txBox="1"/>
          <p:nvPr/>
        </p:nvSpPr>
        <p:spPr>
          <a:xfrm>
            <a:off x="9867900" y="1136650"/>
            <a:ext cx="190500" cy="4572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algn="l">
              <a:lnSpc>
                <a:spcPts val="2800"/>
              </a:lnSpc>
              <a:defRPr sz="1200">
                <a:solidFill>
                  <a:srgbClr val="A9B7C6"/>
                </a:solidFill>
                <a:latin typeface="Times"/>
                <a:ea typeface="Times"/>
                <a:cs typeface="Times"/>
                <a:sym typeface="Times"/>
              </a:defRPr>
            </a:lvl1pPr>
          </a:lstStyle>
          <a:p>
            <a:pPr/>
            <a:r>
              <a:t> </a:t>
            </a:r>
          </a:p>
        </p:txBody>
      </p:sp>
      <p:sp>
        <p:nvSpPr>
          <p:cNvPr id="244" name="asyncFunc()…"/>
          <p:cNvSpPr txBox="1"/>
          <p:nvPr/>
        </p:nvSpPr>
        <p:spPr>
          <a:xfrm>
            <a:off x="4442246" y="5270500"/>
            <a:ext cx="3322515" cy="1701800"/>
          </a:xfrm>
          <a:prstGeom prst="rect">
            <a:avLst/>
          </a:prstGeom>
          <a:solidFill>
            <a:srgbClr val="2B2B2B"/>
          </a:solidFill>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algn="l">
              <a:defRPr sz="1500">
                <a:solidFill>
                  <a:srgbClr val="A9B7C6"/>
                </a:solidFill>
                <a:latin typeface="Menlo"/>
                <a:ea typeface="Menlo"/>
                <a:cs typeface="Menlo"/>
                <a:sym typeface="Menlo"/>
              </a:defRPr>
            </a:pPr>
            <a:r>
              <a:t>asyncFunc()</a:t>
            </a:r>
          </a:p>
          <a:p>
            <a:pPr algn="l">
              <a:defRPr sz="1500">
                <a:solidFill>
                  <a:srgbClr val="A9B7C6"/>
                </a:solidFill>
                <a:latin typeface="Menlo"/>
                <a:ea typeface="Menlo"/>
                <a:cs typeface="Menlo"/>
                <a:sym typeface="Menlo"/>
              </a:defRPr>
            </a:pPr>
            <a:r>
              <a:t>	.</a:t>
            </a:r>
            <a:r>
              <a:rPr>
                <a:solidFill>
                  <a:srgbClr val="FFC66E"/>
                </a:solidFill>
              </a:rPr>
              <a:t>then</a:t>
            </a:r>
            <a:r>
              <a:t>(result =&gt; {</a:t>
            </a:r>
          </a:p>
          <a:p>
            <a:pPr algn="l">
              <a:defRPr sz="1500">
                <a:solidFill>
                  <a:srgbClr val="A9B7C6"/>
                </a:solidFill>
                <a:latin typeface="Menlo"/>
                <a:ea typeface="Menlo"/>
                <a:cs typeface="Menlo"/>
                <a:sym typeface="Menlo"/>
              </a:defRPr>
            </a:pPr>
            <a:r>
              <a:t>		console.</a:t>
            </a:r>
            <a:r>
              <a:rPr>
                <a:solidFill>
                  <a:srgbClr val="FFC66E"/>
                </a:solidFill>
              </a:rPr>
              <a:t>log</a:t>
            </a:r>
            <a:r>
              <a:t>(result)</a:t>
            </a:r>
          </a:p>
          <a:p>
            <a:pPr algn="l">
              <a:defRPr sz="1500">
                <a:solidFill>
                  <a:srgbClr val="A9B7C6"/>
                </a:solidFill>
                <a:latin typeface="Menlo"/>
                <a:ea typeface="Menlo"/>
                <a:cs typeface="Menlo"/>
                <a:sym typeface="Menlo"/>
              </a:defRPr>
            </a:pPr>
            <a:r>
              <a:t>	})</a:t>
            </a:r>
          </a:p>
          <a:p>
            <a:pPr algn="l">
              <a:defRPr sz="1500">
                <a:solidFill>
                  <a:srgbClr val="A9B7C6"/>
                </a:solidFill>
                <a:latin typeface="Menlo"/>
                <a:ea typeface="Menlo"/>
                <a:cs typeface="Menlo"/>
                <a:sym typeface="Menlo"/>
              </a:defRPr>
            </a:pPr>
            <a:r>
              <a:t>	.</a:t>
            </a:r>
            <a:r>
              <a:rPr>
                <a:solidFill>
                  <a:srgbClr val="FFC66E"/>
                </a:solidFill>
              </a:rPr>
              <a:t>catch</a:t>
            </a:r>
            <a:r>
              <a:t>(error =&gt; {</a:t>
            </a:r>
          </a:p>
          <a:p>
            <a:pPr algn="l">
              <a:defRPr sz="1500">
                <a:solidFill>
                  <a:srgbClr val="808080"/>
                </a:solidFill>
                <a:latin typeface="Menlo"/>
                <a:ea typeface="Menlo"/>
                <a:cs typeface="Menlo"/>
                <a:sym typeface="Menlo"/>
              </a:defRPr>
            </a:pPr>
            <a:r>
              <a:rPr>
                <a:solidFill>
                  <a:srgbClr val="A9B7C6"/>
                </a:solidFill>
              </a:rPr>
              <a:t>		</a:t>
            </a:r>
            <a:r>
              <a:t>// Handle errors</a:t>
            </a:r>
          </a:p>
          <a:p>
            <a:pPr algn="l">
              <a:defRPr sz="1500">
                <a:solidFill>
                  <a:srgbClr val="A9B7C6"/>
                </a:solidFill>
                <a:latin typeface="Menlo"/>
                <a:ea typeface="Menlo"/>
                <a:cs typeface="Menlo"/>
                <a:sym typeface="Menlo"/>
              </a:defRPr>
            </a:pPr>
            <a:r>
              <a:rPr>
                <a:solidFill>
                  <a:srgbClr val="808080"/>
                </a:solidFill>
              </a:rPr>
              <a:t>	</a:t>
            </a:r>
            <a:r>
              <a:t>})</a:t>
            </a:r>
            <a:r>
              <a:rPr>
                <a:solidFill>
                  <a:srgbClr val="CC7831"/>
                </a:solidFill>
              </a:rPr>
              <a:t>;</a:t>
            </a:r>
          </a:p>
        </p:txBody>
      </p:sp>
      <p:sp>
        <p:nvSpPr>
          <p:cNvPr id="245" name="then called with result on success"/>
          <p:cNvSpPr/>
          <p:nvPr/>
        </p:nvSpPr>
        <p:spPr>
          <a:xfrm>
            <a:off x="6493470" y="4688284"/>
            <a:ext cx="5590779" cy="84177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6944" y="0"/>
                </a:moveTo>
                <a:cubicBezTo>
                  <a:pt x="6766" y="0"/>
                  <a:pt x="6621" y="964"/>
                  <a:pt x="6621" y="2149"/>
                </a:cubicBezTo>
                <a:lnTo>
                  <a:pt x="6621" y="7088"/>
                </a:lnTo>
                <a:lnTo>
                  <a:pt x="0" y="21600"/>
                </a:lnTo>
                <a:lnTo>
                  <a:pt x="9685" y="13239"/>
                </a:lnTo>
                <a:lnTo>
                  <a:pt x="21276" y="13239"/>
                </a:lnTo>
                <a:cubicBezTo>
                  <a:pt x="21455" y="13239"/>
                  <a:pt x="21600" y="12275"/>
                  <a:pt x="21600" y="11090"/>
                </a:cubicBezTo>
                <a:lnTo>
                  <a:pt x="21600" y="2149"/>
                </a:lnTo>
                <a:cubicBezTo>
                  <a:pt x="21600" y="964"/>
                  <a:pt x="21455" y="0"/>
                  <a:pt x="21276" y="0"/>
                </a:cubicBezTo>
                <a:lnTo>
                  <a:pt x="6944" y="0"/>
                </a:lnTo>
                <a:close/>
              </a:path>
            </a:pathLst>
          </a:cu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p>
            <a:pPr>
              <a:defRPr sz="1900"/>
            </a:pPr>
            <a:r>
              <a:rPr i="1">
                <a:latin typeface="Avenir Heavy"/>
                <a:ea typeface="Avenir Heavy"/>
                <a:cs typeface="Avenir Heavy"/>
                <a:sym typeface="Avenir Heavy"/>
              </a:rPr>
              <a:t>then</a:t>
            </a:r>
            <a:r>
              <a:t> called with result on success</a:t>
            </a:r>
          </a:p>
        </p:txBody>
      </p:sp>
      <p:sp>
        <p:nvSpPr>
          <p:cNvPr id="246" name="catch called on error"/>
          <p:cNvSpPr/>
          <p:nvPr/>
        </p:nvSpPr>
        <p:spPr>
          <a:xfrm>
            <a:off x="871807" y="6180931"/>
            <a:ext cx="4069954" cy="51593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444" y="0"/>
                </a:moveTo>
                <a:cubicBezTo>
                  <a:pt x="199" y="0"/>
                  <a:pt x="0" y="1573"/>
                  <a:pt x="0" y="3506"/>
                </a:cubicBezTo>
                <a:lnTo>
                  <a:pt x="0" y="18094"/>
                </a:lnTo>
                <a:cubicBezTo>
                  <a:pt x="0" y="20027"/>
                  <a:pt x="199" y="21600"/>
                  <a:pt x="444" y="21600"/>
                </a:cubicBezTo>
                <a:lnTo>
                  <a:pt x="12570" y="21600"/>
                </a:lnTo>
                <a:cubicBezTo>
                  <a:pt x="12815" y="21600"/>
                  <a:pt x="13013" y="20027"/>
                  <a:pt x="13013" y="18094"/>
                </a:cubicBezTo>
                <a:lnTo>
                  <a:pt x="13013" y="16034"/>
                </a:lnTo>
                <a:lnTo>
                  <a:pt x="21600" y="9022"/>
                </a:lnTo>
                <a:lnTo>
                  <a:pt x="12964" y="1977"/>
                </a:lnTo>
                <a:cubicBezTo>
                  <a:pt x="12892" y="822"/>
                  <a:pt x="12745" y="0"/>
                  <a:pt x="12570" y="0"/>
                </a:cubicBezTo>
                <a:lnTo>
                  <a:pt x="444" y="0"/>
                </a:lnTo>
                <a:close/>
              </a:path>
            </a:pathLst>
          </a:cu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p>
            <a:pPr>
              <a:defRPr sz="1900"/>
            </a:pPr>
            <a:r>
              <a:rPr i="1">
                <a:latin typeface="Avenir Heavy"/>
                <a:ea typeface="Avenir Heavy"/>
                <a:cs typeface="Avenir Heavy"/>
                <a:sym typeface="Avenir Heavy"/>
              </a:rPr>
              <a:t>catch</a:t>
            </a:r>
            <a:r>
              <a:t> called on error</a:t>
            </a:r>
          </a:p>
        </p:txBody>
      </p:sp>
      <p:pic>
        <p:nvPicPr>
          <p:cNvPr id="247" name="page6image1528.png" descr="page6image1528.png"/>
          <p:cNvPicPr>
            <a:picLocks noChangeAspect="1"/>
          </p:cNvPicPr>
          <p:nvPr/>
        </p:nvPicPr>
        <p:blipFill>
          <a:blip r:embed="rId4">
            <a:extLst/>
          </a:blip>
          <a:stretch>
            <a:fillRect/>
          </a:stretch>
        </p:blipFill>
        <p:spPr>
          <a:xfrm>
            <a:off x="11175176" y="700086"/>
            <a:ext cx="966025" cy="974728"/>
          </a:xfrm>
          <a:prstGeom prst="rect">
            <a:avLst/>
          </a:prstGeom>
          <a:ln w="12700">
            <a:miter lim="400000"/>
          </a:ln>
          <a:effectLst>
            <a:outerShdw sx="100000" sy="100000" kx="0" ky="0" algn="b" rotWithShape="0" blurRad="190500" dist="8455" dir="5400000">
              <a:srgbClr val="000000"/>
            </a:outerShdw>
          </a:effectLst>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4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24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45" grpId="1"/>
      <p:bldP build="whole" bldLvl="1" animBg="1" rev="0" advAuto="0" spid="246" grpId="2"/>
    </p:bldLst>
  </p:timing>
</p:sld>
</file>

<file path=ppt/slides/slide1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51" name="Promises"/>
          <p:cNvSpPr txBox="1"/>
          <p:nvPr>
            <p:ph type="title"/>
          </p:nvPr>
        </p:nvSpPr>
        <p:spPr>
          <a:prstGeom prst="rect">
            <a:avLst/>
          </a:prstGeom>
        </p:spPr>
        <p:txBody>
          <a:bodyPr/>
          <a:lstStyle>
            <a:lvl1pPr defTabSz="452627">
              <a:defRPr spc="79" sz="3959"/>
            </a:lvl1pPr>
          </a:lstStyle>
          <a:p>
            <a:pPr/>
            <a:r>
              <a:t>Promises</a:t>
            </a:r>
          </a:p>
        </p:txBody>
      </p:sp>
      <p:sp>
        <p:nvSpPr>
          <p:cNvPr id="252" name="Chaining Multiple Promises:"/>
          <p:cNvSpPr txBox="1"/>
          <p:nvPr/>
        </p:nvSpPr>
        <p:spPr>
          <a:xfrm>
            <a:off x="558800" y="2357834"/>
            <a:ext cx="12192000" cy="222686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marL="381000" indent="-381000" algn="l">
              <a:spcBef>
                <a:spcPts val="3400"/>
              </a:spcBef>
              <a:buClr>
                <a:srgbClr val="9A958E"/>
              </a:buClr>
              <a:buSzPct val="104999"/>
              <a:buChar char="▸"/>
              <a:defRPr spc="56" sz="2800">
                <a:solidFill>
                  <a:srgbClr val="5B5854"/>
                </a:solidFill>
              </a:defRPr>
            </a:lvl1pPr>
          </a:lstStyle>
          <a:p>
            <a:pPr/>
            <a:r>
              <a:t>Chaining Multiple Promises:</a:t>
            </a:r>
          </a:p>
        </p:txBody>
      </p:sp>
      <p:sp>
        <p:nvSpPr>
          <p:cNvPr id="253" name="asyncFunctionOne(a, b)…"/>
          <p:cNvSpPr txBox="1"/>
          <p:nvPr/>
        </p:nvSpPr>
        <p:spPr>
          <a:xfrm>
            <a:off x="707897" y="3585763"/>
            <a:ext cx="8096772" cy="3035301"/>
          </a:xfrm>
          <a:prstGeom prst="rect">
            <a:avLst/>
          </a:prstGeom>
          <a:solidFill>
            <a:srgbClr val="2B2B2B"/>
          </a:solidFill>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algn="l">
              <a:defRPr sz="1800">
                <a:solidFill>
                  <a:srgbClr val="A9B7C6"/>
                </a:solidFill>
                <a:latin typeface="Menlo"/>
                <a:ea typeface="Menlo"/>
                <a:cs typeface="Menlo"/>
                <a:sym typeface="Menlo"/>
              </a:defRPr>
            </a:pPr>
            <a:r>
              <a:t>asyncFunctionOne(a</a:t>
            </a:r>
            <a:r>
              <a:rPr>
                <a:solidFill>
                  <a:srgbClr val="CC7831"/>
                </a:solidFill>
              </a:rPr>
              <a:t>, </a:t>
            </a:r>
            <a:r>
              <a:t>b)</a:t>
            </a:r>
          </a:p>
          <a:p>
            <a:pPr algn="l">
              <a:defRPr sz="1800">
                <a:solidFill>
                  <a:srgbClr val="A9B7C6"/>
                </a:solidFill>
                <a:latin typeface="Menlo"/>
                <a:ea typeface="Menlo"/>
                <a:cs typeface="Menlo"/>
                <a:sym typeface="Menlo"/>
              </a:defRPr>
            </a:pPr>
            <a:r>
              <a:t>    .</a:t>
            </a:r>
            <a:r>
              <a:rPr>
                <a:solidFill>
                  <a:srgbClr val="FFC66E"/>
                </a:solidFill>
              </a:rPr>
              <a:t>then</a:t>
            </a:r>
            <a:r>
              <a:t>(result1 =&gt; {</a:t>
            </a:r>
          </a:p>
          <a:p>
            <a:pPr algn="l">
              <a:defRPr sz="1800">
                <a:solidFill>
                  <a:srgbClr val="A9B7C6"/>
                </a:solidFill>
                <a:latin typeface="Menlo"/>
                <a:ea typeface="Menlo"/>
                <a:cs typeface="Menlo"/>
                <a:sym typeface="Menlo"/>
              </a:defRPr>
            </a:pPr>
            <a:r>
              <a:t>        </a:t>
            </a:r>
            <a:r>
              <a:rPr>
                <a:solidFill>
                  <a:srgbClr val="9876AA"/>
                </a:solidFill>
              </a:rPr>
              <a:t>console</a:t>
            </a:r>
            <a:r>
              <a:t>.</a:t>
            </a:r>
            <a:r>
              <a:rPr>
                <a:solidFill>
                  <a:srgbClr val="FFC66E"/>
                </a:solidFill>
              </a:rPr>
              <a:t>log</a:t>
            </a:r>
            <a:r>
              <a:t>(result1)</a:t>
            </a:r>
            <a:r>
              <a:rPr>
                <a:solidFill>
                  <a:srgbClr val="CC7831"/>
                </a:solidFill>
              </a:rPr>
              <a:t>;</a:t>
            </a:r>
            <a:endParaRPr>
              <a:solidFill>
                <a:srgbClr val="CC7831"/>
              </a:solidFill>
            </a:endParaRPr>
          </a:p>
          <a:p>
            <a:pPr algn="l">
              <a:defRPr sz="1800">
                <a:solidFill>
                  <a:srgbClr val="A9B7C6"/>
                </a:solidFill>
                <a:latin typeface="Menlo"/>
                <a:ea typeface="Menlo"/>
                <a:cs typeface="Menlo"/>
                <a:sym typeface="Menlo"/>
              </a:defRPr>
            </a:pPr>
            <a:r>
              <a:rPr>
                <a:solidFill>
                  <a:srgbClr val="CC7831"/>
                </a:solidFill>
              </a:rPr>
              <a:t>        </a:t>
            </a:r>
            <a:r>
              <a:rPr b="1">
                <a:solidFill>
                  <a:srgbClr val="CC7831"/>
                </a:solidFill>
              </a:rPr>
              <a:t>return </a:t>
            </a:r>
            <a:r>
              <a:t>asyncFunctionTwo(result1)</a:t>
            </a:r>
            <a:r>
              <a:rPr>
                <a:solidFill>
                  <a:srgbClr val="CC7831"/>
                </a:solidFill>
              </a:rPr>
              <a:t>;</a:t>
            </a:r>
            <a:endParaRPr>
              <a:solidFill>
                <a:srgbClr val="CC7831"/>
              </a:solidFill>
            </a:endParaRPr>
          </a:p>
          <a:p>
            <a:pPr algn="l">
              <a:defRPr sz="1800">
                <a:solidFill>
                  <a:srgbClr val="CC7831"/>
                </a:solidFill>
                <a:latin typeface="Menlo"/>
                <a:ea typeface="Menlo"/>
                <a:cs typeface="Menlo"/>
                <a:sym typeface="Menlo"/>
              </a:defRPr>
            </a:pPr>
            <a:r>
              <a:t>    </a:t>
            </a:r>
            <a:r>
              <a:rPr>
                <a:solidFill>
                  <a:srgbClr val="A9B7C6"/>
                </a:solidFill>
              </a:rPr>
              <a:t>})</a:t>
            </a:r>
            <a:endParaRPr>
              <a:solidFill>
                <a:srgbClr val="A9B7C6"/>
              </a:solidFill>
            </a:endParaRPr>
          </a:p>
          <a:p>
            <a:pPr algn="l">
              <a:defRPr sz="1800">
                <a:solidFill>
                  <a:srgbClr val="A9B7C6"/>
                </a:solidFill>
                <a:latin typeface="Menlo"/>
                <a:ea typeface="Menlo"/>
                <a:cs typeface="Menlo"/>
                <a:sym typeface="Menlo"/>
              </a:defRPr>
            </a:pPr>
            <a:r>
              <a:t>    .</a:t>
            </a:r>
            <a:r>
              <a:rPr>
                <a:solidFill>
                  <a:srgbClr val="FFC66E"/>
                </a:solidFill>
              </a:rPr>
              <a:t>then</a:t>
            </a:r>
            <a:r>
              <a:t>(result2 =&gt; {</a:t>
            </a:r>
          </a:p>
          <a:p>
            <a:pPr algn="l">
              <a:defRPr sz="1800">
                <a:solidFill>
                  <a:srgbClr val="A9B7C6"/>
                </a:solidFill>
                <a:latin typeface="Menlo"/>
                <a:ea typeface="Menlo"/>
                <a:cs typeface="Menlo"/>
                <a:sym typeface="Menlo"/>
              </a:defRPr>
            </a:pPr>
            <a:r>
              <a:t>        </a:t>
            </a:r>
            <a:r>
              <a:rPr>
                <a:solidFill>
                  <a:srgbClr val="9876AA"/>
                </a:solidFill>
              </a:rPr>
              <a:t>console</a:t>
            </a:r>
            <a:r>
              <a:t>.</a:t>
            </a:r>
            <a:r>
              <a:rPr>
                <a:solidFill>
                  <a:srgbClr val="FFC66E"/>
                </a:solidFill>
              </a:rPr>
              <a:t>log</a:t>
            </a:r>
            <a:r>
              <a:t>(result2)</a:t>
            </a:r>
            <a:r>
              <a:rPr>
                <a:solidFill>
                  <a:srgbClr val="CC7831"/>
                </a:solidFill>
              </a:rPr>
              <a:t>;</a:t>
            </a:r>
            <a:endParaRPr>
              <a:solidFill>
                <a:srgbClr val="CC7831"/>
              </a:solidFill>
            </a:endParaRPr>
          </a:p>
          <a:p>
            <a:pPr algn="l">
              <a:defRPr sz="1800">
                <a:solidFill>
                  <a:srgbClr val="A9B7C6"/>
                </a:solidFill>
                <a:latin typeface="Menlo"/>
                <a:ea typeface="Menlo"/>
                <a:cs typeface="Menlo"/>
                <a:sym typeface="Menlo"/>
              </a:defRPr>
            </a:pPr>
            <a:r>
              <a:rPr>
                <a:solidFill>
                  <a:srgbClr val="CC7831"/>
                </a:solidFill>
              </a:rPr>
              <a:t>    </a:t>
            </a:r>
            <a:r>
              <a:t>}).</a:t>
            </a:r>
            <a:r>
              <a:rPr>
                <a:solidFill>
                  <a:srgbClr val="FFC66E"/>
                </a:solidFill>
              </a:rPr>
              <a:t>catch</a:t>
            </a:r>
            <a:r>
              <a:t>(error =&gt; {</a:t>
            </a:r>
          </a:p>
          <a:p>
            <a:pPr algn="l">
              <a:defRPr sz="1800">
                <a:solidFill>
                  <a:srgbClr val="808080"/>
                </a:solidFill>
                <a:latin typeface="Menlo"/>
                <a:ea typeface="Menlo"/>
                <a:cs typeface="Menlo"/>
                <a:sym typeface="Menlo"/>
              </a:defRPr>
            </a:pPr>
            <a:r>
              <a:rPr>
                <a:solidFill>
                  <a:srgbClr val="A9B7C6"/>
                </a:solidFill>
              </a:rPr>
              <a:t>    </a:t>
            </a:r>
            <a:r>
              <a:rPr>
                <a:solidFill>
                  <a:srgbClr val="FFFFFF"/>
                </a:solidFill>
              </a:rPr>
              <a:t>// Handle errors of asyncFuncOne() and asyncFuncTwo()</a:t>
            </a:r>
          </a:p>
          <a:p>
            <a:pPr algn="l">
              <a:defRPr sz="1800">
                <a:solidFill>
                  <a:srgbClr val="A9B7C6"/>
                </a:solidFill>
                <a:latin typeface="Menlo"/>
                <a:ea typeface="Menlo"/>
                <a:cs typeface="Menlo"/>
                <a:sym typeface="Menlo"/>
              </a:defRPr>
            </a:pPr>
            <a:r>
              <a:t>})</a:t>
            </a:r>
          </a:p>
        </p:txBody>
      </p:sp>
      <p:grpSp>
        <p:nvGrpSpPr>
          <p:cNvPr id="256" name="Group"/>
          <p:cNvGrpSpPr/>
          <p:nvPr/>
        </p:nvGrpSpPr>
        <p:grpSpPr>
          <a:xfrm>
            <a:off x="1819076" y="4519082"/>
            <a:ext cx="10808892" cy="3137097"/>
            <a:chOff x="-5473700" y="1409700"/>
            <a:chExt cx="10808890" cy="3137096"/>
          </a:xfrm>
        </p:grpSpPr>
        <p:sp>
          <p:nvSpPr>
            <p:cNvPr id="254" name="Second .then called when asyncFunctionTwo resolves"/>
            <p:cNvSpPr/>
            <p:nvPr/>
          </p:nvSpPr>
          <p:spPr>
            <a:xfrm>
              <a:off x="-2824560" y="1409700"/>
              <a:ext cx="8159751" cy="59531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6085" y="0"/>
                  </a:moveTo>
                  <a:cubicBezTo>
                    <a:pt x="5963" y="0"/>
                    <a:pt x="5863" y="1363"/>
                    <a:pt x="5863" y="3038"/>
                  </a:cubicBezTo>
                  <a:lnTo>
                    <a:pt x="5863" y="8021"/>
                  </a:lnTo>
                  <a:lnTo>
                    <a:pt x="0" y="21600"/>
                  </a:lnTo>
                  <a:lnTo>
                    <a:pt x="14624" y="16589"/>
                  </a:lnTo>
                  <a:lnTo>
                    <a:pt x="21379" y="16589"/>
                  </a:lnTo>
                  <a:cubicBezTo>
                    <a:pt x="21502" y="16589"/>
                    <a:pt x="21600" y="15240"/>
                    <a:pt x="21600" y="13565"/>
                  </a:cubicBezTo>
                  <a:lnTo>
                    <a:pt x="21600" y="3038"/>
                  </a:lnTo>
                  <a:cubicBezTo>
                    <a:pt x="21600" y="1363"/>
                    <a:pt x="21502" y="0"/>
                    <a:pt x="21379" y="0"/>
                  </a:cubicBezTo>
                  <a:lnTo>
                    <a:pt x="6085" y="0"/>
                  </a:lnTo>
                  <a:close/>
                </a:path>
              </a:pathLst>
            </a:custGeom>
            <a:blipFill rotWithShape="1">
              <a:blip r:embed="rId3"/>
              <a:srcRect l="0" t="0" r="0" b="0"/>
              <a:tile tx="0" ty="0" sx="100000" sy="100000" flip="none" algn="tl"/>
            </a:blip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p>
              <a:pPr>
                <a:defRPr sz="1800"/>
              </a:pPr>
              <a:r>
                <a:t>Second </a:t>
              </a:r>
              <a:r>
                <a:rPr u="sng">
                  <a:latin typeface="Avenir Heavy"/>
                  <a:ea typeface="Avenir Heavy"/>
                  <a:cs typeface="Avenir Heavy"/>
                  <a:sym typeface="Avenir Heavy"/>
                </a:rPr>
                <a:t>.then</a:t>
              </a:r>
              <a:r>
                <a:t> called when </a:t>
              </a:r>
              <a:r>
                <a:rPr>
                  <a:latin typeface="Avenir Heavy"/>
                  <a:ea typeface="Avenir Heavy"/>
                  <a:cs typeface="Avenir Heavy"/>
                  <a:sym typeface="Avenir Heavy"/>
                </a:rPr>
                <a:t>asyncFunctionTwo</a:t>
              </a:r>
              <a:r>
                <a:t> resolves</a:t>
              </a:r>
            </a:p>
          </p:txBody>
        </p:sp>
        <p:sp>
          <p:nvSpPr>
            <p:cNvPr id="255" name="Catches errors from either first or second promise"/>
            <p:cNvSpPr/>
            <p:nvPr/>
          </p:nvSpPr>
          <p:spPr>
            <a:xfrm>
              <a:off x="-5473700" y="3009302"/>
              <a:ext cx="5605860" cy="153749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14" y="0"/>
                  </a:moveTo>
                  <a:lnTo>
                    <a:pt x="370" y="15177"/>
                  </a:lnTo>
                  <a:lnTo>
                    <a:pt x="323" y="15177"/>
                  </a:lnTo>
                  <a:cubicBezTo>
                    <a:pt x="145" y="15177"/>
                    <a:pt x="0" y="15705"/>
                    <a:pt x="0" y="16353"/>
                  </a:cubicBezTo>
                  <a:lnTo>
                    <a:pt x="0" y="20429"/>
                  </a:lnTo>
                  <a:cubicBezTo>
                    <a:pt x="0" y="21078"/>
                    <a:pt x="145" y="21600"/>
                    <a:pt x="323" y="21600"/>
                  </a:cubicBezTo>
                  <a:lnTo>
                    <a:pt x="21277" y="21600"/>
                  </a:lnTo>
                  <a:cubicBezTo>
                    <a:pt x="21455" y="21600"/>
                    <a:pt x="21600" y="21078"/>
                    <a:pt x="21600" y="20429"/>
                  </a:cubicBezTo>
                  <a:lnTo>
                    <a:pt x="21600" y="16353"/>
                  </a:lnTo>
                  <a:cubicBezTo>
                    <a:pt x="21600" y="15705"/>
                    <a:pt x="21455" y="15177"/>
                    <a:pt x="21277" y="15177"/>
                  </a:cubicBezTo>
                  <a:lnTo>
                    <a:pt x="1658" y="15177"/>
                  </a:lnTo>
                  <a:lnTo>
                    <a:pt x="1014" y="0"/>
                  </a:lnTo>
                  <a:close/>
                </a:path>
              </a:pathLst>
            </a:custGeom>
            <a:blipFill rotWithShape="1">
              <a:blip r:embed="rId3"/>
              <a:srcRect l="0" t="0" r="0" b="0"/>
              <a:tile tx="0" ty="0" sx="100000" sy="100000" flip="none" algn="tl"/>
            </a:blip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1800"/>
              </a:lvl1pPr>
            </a:lstStyle>
            <a:p>
              <a:pPr/>
              <a:r>
                <a:t>Catches errors from either first or second promise</a:t>
              </a:r>
            </a:p>
          </p:txBody>
        </p:sp>
      </p:grpSp>
      <p:pic>
        <p:nvPicPr>
          <p:cNvPr id="257" name="page6image1528.png" descr="page6image1528.png"/>
          <p:cNvPicPr>
            <a:picLocks noChangeAspect="1"/>
          </p:cNvPicPr>
          <p:nvPr/>
        </p:nvPicPr>
        <p:blipFill>
          <a:blip r:embed="rId4">
            <a:extLst/>
          </a:blip>
          <a:stretch>
            <a:fillRect/>
          </a:stretch>
        </p:blipFill>
        <p:spPr>
          <a:xfrm>
            <a:off x="11175176" y="700086"/>
            <a:ext cx="966025" cy="974728"/>
          </a:xfrm>
          <a:prstGeom prst="rect">
            <a:avLst/>
          </a:prstGeom>
          <a:ln w="12700">
            <a:miter lim="400000"/>
          </a:ln>
          <a:effectLst>
            <a:outerShdw sx="100000" sy="100000" kx="0" ky="0" algn="b" rotWithShape="0" blurRad="190500" dist="8455" dir="5400000">
              <a:srgbClr val="000000"/>
            </a:outerShdw>
          </a:effectLst>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5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56" grpId="1"/>
    </p:bldLst>
  </p:timing>
</p:sld>
</file>

<file path=ppt/slides/slide1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61" name="Promises - Async/await"/>
          <p:cNvSpPr txBox="1"/>
          <p:nvPr>
            <p:ph type="title"/>
          </p:nvPr>
        </p:nvSpPr>
        <p:spPr>
          <a:prstGeom prst="rect">
            <a:avLst/>
          </a:prstGeom>
        </p:spPr>
        <p:txBody>
          <a:bodyPr/>
          <a:lstStyle>
            <a:lvl1pPr defTabSz="452627">
              <a:defRPr spc="79" sz="3959"/>
            </a:lvl1pPr>
          </a:lstStyle>
          <a:p>
            <a:pPr/>
            <a:r>
              <a:t>Promises - Async/await</a:t>
            </a:r>
          </a:p>
        </p:txBody>
      </p:sp>
      <p:sp>
        <p:nvSpPr>
          <p:cNvPr id="262" name="Build upon Promises to help further synchronize asynchronous code."/>
          <p:cNvSpPr txBox="1"/>
          <p:nvPr>
            <p:ph type="body" idx="1"/>
          </p:nvPr>
        </p:nvSpPr>
        <p:spPr>
          <a:prstGeom prst="rect">
            <a:avLst/>
          </a:prstGeom>
        </p:spPr>
        <p:txBody>
          <a:bodyPr/>
          <a:lstStyle/>
          <a:p>
            <a:pPr/>
            <a:r>
              <a:t>Build upon </a:t>
            </a:r>
            <a:r>
              <a:rPr>
                <a:latin typeface="Avenir Heavy"/>
                <a:ea typeface="Avenir Heavy"/>
                <a:cs typeface="Avenir Heavy"/>
                <a:sym typeface="Avenir Heavy"/>
              </a:rPr>
              <a:t>Promises</a:t>
            </a:r>
            <a:r>
              <a:t> to help further synchronize asynchronous code.</a:t>
            </a:r>
          </a:p>
        </p:txBody>
      </p:sp>
      <p:sp>
        <p:nvSpPr>
          <p:cNvPr id="263" name="Text"/>
          <p:cNvSpPr txBox="1"/>
          <p:nvPr/>
        </p:nvSpPr>
        <p:spPr>
          <a:xfrm>
            <a:off x="9867900" y="1136650"/>
            <a:ext cx="190500" cy="4572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algn="l">
              <a:lnSpc>
                <a:spcPts val="2800"/>
              </a:lnSpc>
              <a:defRPr sz="1200">
                <a:solidFill>
                  <a:srgbClr val="A9B7C6"/>
                </a:solidFill>
                <a:latin typeface="Times"/>
                <a:ea typeface="Times"/>
                <a:cs typeface="Times"/>
                <a:sym typeface="Times"/>
              </a:defRPr>
            </a:lvl1pPr>
          </a:lstStyle>
          <a:p>
            <a:pPr/>
            <a:r>
              <a:t> </a:t>
            </a:r>
          </a:p>
        </p:txBody>
      </p:sp>
      <p:sp>
        <p:nvSpPr>
          <p:cNvPr id="264" name="const makeRequest = () =&gt;…"/>
          <p:cNvSpPr txBox="1"/>
          <p:nvPr/>
        </p:nvSpPr>
        <p:spPr>
          <a:xfrm>
            <a:off x="761779" y="5895578"/>
            <a:ext cx="3784402" cy="1549401"/>
          </a:xfrm>
          <a:prstGeom prst="rect">
            <a:avLst/>
          </a:prstGeom>
          <a:solidFill>
            <a:srgbClr val="2B2B2B"/>
          </a:solidFill>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algn="l">
              <a:defRPr>
                <a:solidFill>
                  <a:srgbClr val="FFC66E"/>
                </a:solidFill>
                <a:latin typeface="Menlo"/>
                <a:ea typeface="Menlo"/>
                <a:cs typeface="Menlo"/>
                <a:sym typeface="Menlo"/>
              </a:defRPr>
            </a:pPr>
            <a:r>
              <a:rPr b="1">
                <a:solidFill>
                  <a:srgbClr val="CC7831"/>
                </a:solidFill>
              </a:rPr>
              <a:t>const </a:t>
            </a:r>
            <a:r>
              <a:t>makeRequest </a:t>
            </a:r>
            <a:r>
              <a:rPr>
                <a:solidFill>
                  <a:srgbClr val="A9B7C6"/>
                </a:solidFill>
              </a:rPr>
              <a:t>= () =&gt;</a:t>
            </a:r>
            <a:endParaRPr>
              <a:solidFill>
                <a:srgbClr val="A9B7C6"/>
              </a:solidFill>
            </a:endParaRPr>
          </a:p>
          <a:p>
            <a:pPr algn="l">
              <a:defRPr>
                <a:solidFill>
                  <a:srgbClr val="A9B7C6"/>
                </a:solidFill>
                <a:latin typeface="Menlo"/>
                <a:ea typeface="Menlo"/>
                <a:cs typeface="Menlo"/>
                <a:sym typeface="Menlo"/>
              </a:defRPr>
            </a:pPr>
            <a:r>
              <a:t>    getJSON()</a:t>
            </a:r>
          </a:p>
          <a:p>
            <a:pPr algn="l">
              <a:defRPr>
                <a:solidFill>
                  <a:srgbClr val="A9B7C6"/>
                </a:solidFill>
                <a:latin typeface="Menlo"/>
                <a:ea typeface="Menlo"/>
                <a:cs typeface="Menlo"/>
                <a:sym typeface="Menlo"/>
              </a:defRPr>
            </a:pPr>
            <a:r>
              <a:t>        .</a:t>
            </a:r>
            <a:r>
              <a:rPr>
                <a:solidFill>
                  <a:srgbClr val="FFC66E"/>
                </a:solidFill>
              </a:rPr>
              <a:t>then</a:t>
            </a:r>
            <a:r>
              <a:t>(data =&gt; {</a:t>
            </a:r>
          </a:p>
          <a:p>
            <a:pPr algn="l">
              <a:defRPr>
                <a:solidFill>
                  <a:srgbClr val="A9B7C6"/>
                </a:solidFill>
                <a:latin typeface="Menlo"/>
                <a:ea typeface="Menlo"/>
                <a:cs typeface="Menlo"/>
                <a:sym typeface="Menlo"/>
              </a:defRPr>
            </a:pPr>
            <a:r>
              <a:t>            </a:t>
            </a:r>
            <a:r>
              <a:rPr>
                <a:solidFill>
                  <a:srgbClr val="9876AA"/>
                </a:solidFill>
              </a:rPr>
              <a:t>console</a:t>
            </a:r>
            <a:r>
              <a:t>.</a:t>
            </a:r>
            <a:r>
              <a:rPr>
                <a:solidFill>
                  <a:srgbClr val="FFC66E"/>
                </a:solidFill>
              </a:rPr>
              <a:t>log</a:t>
            </a:r>
            <a:r>
              <a:t>(data)</a:t>
            </a:r>
          </a:p>
          <a:p>
            <a:pPr algn="l">
              <a:defRPr>
                <a:solidFill>
                  <a:srgbClr val="A9B7C6"/>
                </a:solidFill>
                <a:latin typeface="Menlo"/>
                <a:ea typeface="Menlo"/>
                <a:cs typeface="Menlo"/>
                <a:sym typeface="Menlo"/>
              </a:defRPr>
            </a:pPr>
            <a:r>
              <a:t>            </a:t>
            </a:r>
            <a:r>
              <a:rPr b="1">
                <a:solidFill>
                  <a:srgbClr val="CC7831"/>
                </a:solidFill>
              </a:rPr>
              <a:t>return </a:t>
            </a:r>
            <a:r>
              <a:rPr>
                <a:solidFill>
                  <a:srgbClr val="6A8759"/>
                </a:solidFill>
              </a:rPr>
              <a:t>"done"</a:t>
            </a:r>
            <a:endParaRPr>
              <a:solidFill>
                <a:srgbClr val="6A8759"/>
              </a:solidFill>
            </a:endParaRPr>
          </a:p>
          <a:p>
            <a:pPr algn="l">
              <a:defRPr>
                <a:solidFill>
                  <a:srgbClr val="6A8759"/>
                </a:solidFill>
                <a:latin typeface="Menlo"/>
                <a:ea typeface="Menlo"/>
                <a:cs typeface="Menlo"/>
                <a:sym typeface="Menlo"/>
              </a:defRPr>
            </a:pPr>
            <a:r>
              <a:t>        </a:t>
            </a:r>
            <a:r>
              <a:rPr>
                <a:solidFill>
                  <a:srgbClr val="A9B7C6"/>
                </a:solidFill>
              </a:rPr>
              <a:t>})</a:t>
            </a:r>
          </a:p>
        </p:txBody>
      </p:sp>
      <p:sp>
        <p:nvSpPr>
          <p:cNvPr id="265" name="const makeRequest = async () =&gt; {…"/>
          <p:cNvSpPr txBox="1"/>
          <p:nvPr/>
        </p:nvSpPr>
        <p:spPr>
          <a:xfrm>
            <a:off x="7146797" y="5994400"/>
            <a:ext cx="4533715" cy="1117600"/>
          </a:xfrm>
          <a:prstGeom prst="rect">
            <a:avLst/>
          </a:prstGeom>
          <a:solidFill>
            <a:srgbClr val="2B2B2B"/>
          </a:solidFill>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algn="l">
              <a:defRPr sz="1700">
                <a:solidFill>
                  <a:srgbClr val="FFC66E"/>
                </a:solidFill>
                <a:latin typeface="Menlo"/>
                <a:ea typeface="Menlo"/>
                <a:cs typeface="Menlo"/>
                <a:sym typeface="Menlo"/>
              </a:defRPr>
            </a:pPr>
            <a:r>
              <a:rPr b="1">
                <a:solidFill>
                  <a:srgbClr val="CC7831"/>
                </a:solidFill>
              </a:rPr>
              <a:t>const </a:t>
            </a:r>
            <a:r>
              <a:t>makeRequest </a:t>
            </a:r>
            <a:r>
              <a:rPr>
                <a:solidFill>
                  <a:srgbClr val="A9B7C6"/>
                </a:solidFill>
              </a:rPr>
              <a:t>= </a:t>
            </a:r>
            <a:r>
              <a:rPr b="1">
                <a:solidFill>
                  <a:srgbClr val="CC7831"/>
                </a:solidFill>
              </a:rPr>
              <a:t>async </a:t>
            </a:r>
            <a:r>
              <a:rPr>
                <a:solidFill>
                  <a:srgbClr val="A9B7C6"/>
                </a:solidFill>
              </a:rPr>
              <a:t>() =&gt; {</a:t>
            </a:r>
            <a:endParaRPr>
              <a:solidFill>
                <a:srgbClr val="A9B7C6"/>
              </a:solidFill>
            </a:endParaRPr>
          </a:p>
          <a:p>
            <a:pPr algn="l">
              <a:defRPr sz="1700">
                <a:solidFill>
                  <a:srgbClr val="A9B7C6"/>
                </a:solidFill>
                <a:latin typeface="Menlo"/>
                <a:ea typeface="Menlo"/>
                <a:cs typeface="Menlo"/>
                <a:sym typeface="Menlo"/>
              </a:defRPr>
            </a:pPr>
            <a:r>
              <a:t>    </a:t>
            </a:r>
            <a:r>
              <a:rPr>
                <a:solidFill>
                  <a:srgbClr val="9876AA"/>
                </a:solidFill>
              </a:rPr>
              <a:t>console</a:t>
            </a:r>
            <a:r>
              <a:t>.</a:t>
            </a:r>
            <a:r>
              <a:rPr>
                <a:solidFill>
                  <a:srgbClr val="FFC66E"/>
                </a:solidFill>
              </a:rPr>
              <a:t>log</a:t>
            </a:r>
            <a:r>
              <a:t>(</a:t>
            </a:r>
            <a:r>
              <a:rPr b="1">
                <a:solidFill>
                  <a:srgbClr val="CC7831"/>
                </a:solidFill>
              </a:rPr>
              <a:t>await </a:t>
            </a:r>
            <a:r>
              <a:t>getJSON())</a:t>
            </a:r>
          </a:p>
          <a:p>
            <a:pPr algn="l">
              <a:defRPr b="1" sz="1700">
                <a:solidFill>
                  <a:srgbClr val="CC7831"/>
                </a:solidFill>
                <a:latin typeface="Menlo"/>
                <a:ea typeface="Menlo"/>
                <a:cs typeface="Menlo"/>
                <a:sym typeface="Menlo"/>
              </a:defRPr>
            </a:pPr>
            <a:r>
              <a:rPr b="0">
                <a:solidFill>
                  <a:srgbClr val="A9B7C6"/>
                </a:solidFill>
              </a:rPr>
              <a:t>    </a:t>
            </a:r>
            <a:r>
              <a:t>return </a:t>
            </a:r>
            <a:r>
              <a:rPr b="0">
                <a:solidFill>
                  <a:srgbClr val="6A8759"/>
                </a:solidFill>
              </a:rPr>
              <a:t>"done"</a:t>
            </a:r>
            <a:endParaRPr b="0">
              <a:solidFill>
                <a:srgbClr val="6A8759"/>
              </a:solidFill>
            </a:endParaRPr>
          </a:p>
          <a:p>
            <a:pPr algn="l">
              <a:defRPr sz="1700">
                <a:solidFill>
                  <a:srgbClr val="A9B7C6"/>
                </a:solidFill>
                <a:latin typeface="Menlo"/>
                <a:ea typeface="Menlo"/>
                <a:cs typeface="Menlo"/>
                <a:sym typeface="Menlo"/>
              </a:defRPr>
            </a:pPr>
            <a:r>
              <a:t>}</a:t>
            </a:r>
          </a:p>
        </p:txBody>
      </p:sp>
      <p:grpSp>
        <p:nvGrpSpPr>
          <p:cNvPr id="268" name="Group"/>
          <p:cNvGrpSpPr/>
          <p:nvPr/>
        </p:nvGrpSpPr>
        <p:grpSpPr>
          <a:xfrm>
            <a:off x="7792716" y="4902398"/>
            <a:ext cx="4896992" cy="3330377"/>
            <a:chOff x="-608756" y="-190500"/>
            <a:chExt cx="4896991" cy="3330376"/>
          </a:xfrm>
        </p:grpSpPr>
        <p:sp>
          <p:nvSpPr>
            <p:cNvPr id="266" name="await must be within an async function"/>
            <p:cNvSpPr/>
            <p:nvPr/>
          </p:nvSpPr>
          <p:spPr>
            <a:xfrm>
              <a:off x="-608757" y="-190500"/>
              <a:ext cx="4377135" cy="111283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413" y="0"/>
                  </a:moveTo>
                  <a:cubicBezTo>
                    <a:pt x="185" y="0"/>
                    <a:pt x="0" y="729"/>
                    <a:pt x="0" y="1625"/>
                  </a:cubicBezTo>
                  <a:lnTo>
                    <a:pt x="0" y="8389"/>
                  </a:lnTo>
                  <a:cubicBezTo>
                    <a:pt x="0" y="9285"/>
                    <a:pt x="185" y="10014"/>
                    <a:pt x="413" y="10014"/>
                  </a:cubicBezTo>
                  <a:lnTo>
                    <a:pt x="9833" y="10014"/>
                  </a:lnTo>
                  <a:lnTo>
                    <a:pt x="10658" y="21600"/>
                  </a:lnTo>
                  <a:lnTo>
                    <a:pt x="11481" y="10014"/>
                  </a:lnTo>
                  <a:lnTo>
                    <a:pt x="21189" y="10014"/>
                  </a:lnTo>
                  <a:cubicBezTo>
                    <a:pt x="21417" y="10014"/>
                    <a:pt x="21600" y="9285"/>
                    <a:pt x="21600" y="8389"/>
                  </a:cubicBezTo>
                  <a:lnTo>
                    <a:pt x="21600" y="1625"/>
                  </a:lnTo>
                  <a:cubicBezTo>
                    <a:pt x="21600" y="729"/>
                    <a:pt x="21417" y="0"/>
                    <a:pt x="21189" y="0"/>
                  </a:cubicBezTo>
                  <a:lnTo>
                    <a:pt x="413" y="0"/>
                  </a:lnTo>
                  <a:close/>
                </a:path>
              </a:pathLst>
            </a:custGeom>
            <a:blipFill rotWithShape="1">
              <a:blip r:embed="rId3"/>
              <a:srcRect l="0" t="0" r="0" b="0"/>
              <a:tile tx="0" ty="0" sx="100000" sy="100000" flip="none" algn="tl"/>
            </a:blip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p>
              <a:pPr>
                <a:defRPr sz="1700"/>
              </a:pPr>
              <a:r>
                <a:rPr i="1">
                  <a:latin typeface="Avenir Heavy"/>
                  <a:ea typeface="Avenir Heavy"/>
                  <a:cs typeface="Avenir Heavy"/>
                  <a:sym typeface="Avenir Heavy"/>
                </a:rPr>
                <a:t>await</a:t>
              </a:r>
              <a:r>
                <a:t> must be within an </a:t>
              </a:r>
              <a:r>
                <a:rPr i="1">
                  <a:latin typeface="Avenir Heavy"/>
                  <a:ea typeface="Avenir Heavy"/>
                  <a:cs typeface="Avenir Heavy"/>
                  <a:sym typeface="Avenir Heavy"/>
                </a:rPr>
                <a:t>async</a:t>
              </a:r>
              <a:r>
                <a:t> </a:t>
              </a:r>
              <a:r>
                <a:t>function</a:t>
              </a:r>
            </a:p>
          </p:txBody>
        </p:sp>
        <p:sp>
          <p:nvSpPr>
            <p:cNvPr id="267" name="await pauses function until promise is resolved"/>
            <p:cNvSpPr/>
            <p:nvPr/>
          </p:nvSpPr>
          <p:spPr>
            <a:xfrm>
              <a:off x="1306512" y="1452760"/>
              <a:ext cx="2981723" cy="168711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863" y="17759"/>
                  </a:lnTo>
                  <a:lnTo>
                    <a:pt x="863" y="20533"/>
                  </a:lnTo>
                  <a:cubicBezTo>
                    <a:pt x="863" y="21124"/>
                    <a:pt x="1135" y="21600"/>
                    <a:pt x="1469" y="21600"/>
                  </a:cubicBezTo>
                  <a:lnTo>
                    <a:pt x="20993" y="21600"/>
                  </a:lnTo>
                  <a:cubicBezTo>
                    <a:pt x="21328" y="21600"/>
                    <a:pt x="21600" y="21124"/>
                    <a:pt x="21600" y="20533"/>
                  </a:cubicBezTo>
                  <a:lnTo>
                    <a:pt x="21600" y="13531"/>
                  </a:lnTo>
                  <a:cubicBezTo>
                    <a:pt x="21600" y="12940"/>
                    <a:pt x="21328" y="12459"/>
                    <a:pt x="20993" y="12459"/>
                  </a:cubicBezTo>
                  <a:lnTo>
                    <a:pt x="2130" y="12459"/>
                  </a:lnTo>
                  <a:lnTo>
                    <a:pt x="0" y="0"/>
                  </a:lnTo>
                  <a:close/>
                </a:path>
              </a:pathLst>
            </a:custGeom>
            <a:blipFill rotWithShape="1">
              <a:blip r:embed="rId3"/>
              <a:srcRect l="0" t="0" r="0" b="0"/>
              <a:tile tx="0" ty="0" sx="100000" sy="100000" flip="none" algn="tl"/>
            </a:blip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p>
              <a:pPr>
                <a:defRPr sz="1700"/>
              </a:pPr>
              <a:r>
                <a:rPr i="1">
                  <a:latin typeface="Avenir Heavy"/>
                  <a:ea typeface="Avenir Heavy"/>
                  <a:cs typeface="Avenir Heavy"/>
                  <a:sym typeface="Avenir Heavy"/>
                </a:rPr>
                <a:t>await</a:t>
              </a:r>
              <a:r>
                <a:t> pauses function until promise is resolved</a:t>
              </a:r>
            </a:p>
          </p:txBody>
        </p:sp>
      </p:grpSp>
      <p:sp>
        <p:nvSpPr>
          <p:cNvPr id="269" name="async functions actually return another promise"/>
          <p:cNvSpPr/>
          <p:nvPr/>
        </p:nvSpPr>
        <p:spPr>
          <a:xfrm>
            <a:off x="3162131" y="7175698"/>
            <a:ext cx="4911726" cy="188555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452" y="0"/>
                </a:moveTo>
                <a:lnTo>
                  <a:pt x="18717" y="15321"/>
                </a:lnTo>
                <a:lnTo>
                  <a:pt x="368" y="15321"/>
                </a:lnTo>
                <a:cubicBezTo>
                  <a:pt x="165" y="15321"/>
                  <a:pt x="0" y="15752"/>
                  <a:pt x="0" y="16281"/>
                </a:cubicBezTo>
                <a:lnTo>
                  <a:pt x="0" y="20641"/>
                </a:lnTo>
                <a:cubicBezTo>
                  <a:pt x="0" y="21170"/>
                  <a:pt x="165" y="21600"/>
                  <a:pt x="368" y="21600"/>
                </a:cubicBezTo>
                <a:lnTo>
                  <a:pt x="21232" y="21600"/>
                </a:lnTo>
                <a:cubicBezTo>
                  <a:pt x="21435" y="21600"/>
                  <a:pt x="21600" y="21170"/>
                  <a:pt x="21600" y="20641"/>
                </a:cubicBezTo>
                <a:lnTo>
                  <a:pt x="21600" y="16281"/>
                </a:lnTo>
                <a:cubicBezTo>
                  <a:pt x="21600" y="15752"/>
                  <a:pt x="21435" y="15321"/>
                  <a:pt x="21232" y="15321"/>
                </a:cubicBezTo>
                <a:lnTo>
                  <a:pt x="20186" y="15321"/>
                </a:lnTo>
                <a:lnTo>
                  <a:pt x="19452" y="0"/>
                </a:lnTo>
                <a:close/>
              </a:path>
            </a:pathLst>
          </a:cu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p>
            <a:pPr>
              <a:defRPr sz="1700"/>
            </a:pPr>
            <a:r>
              <a:rPr i="1">
                <a:latin typeface="Avenir Heavy"/>
                <a:ea typeface="Avenir Heavy"/>
                <a:cs typeface="Avenir Heavy"/>
                <a:sym typeface="Avenir Heavy"/>
              </a:rPr>
              <a:t>async</a:t>
            </a:r>
            <a:r>
              <a:t> functions actually return </a:t>
            </a:r>
            <a:r>
              <a:rPr u="sng"/>
              <a:t>another promise</a:t>
            </a:r>
          </a:p>
        </p:txBody>
      </p:sp>
      <p:sp>
        <p:nvSpPr>
          <p:cNvPr id="270" name="Promise"/>
          <p:cNvSpPr txBox="1"/>
          <p:nvPr/>
        </p:nvSpPr>
        <p:spPr>
          <a:xfrm>
            <a:off x="1026499" y="3753048"/>
            <a:ext cx="1551052"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algn="l">
              <a:spcBef>
                <a:spcPts val="3400"/>
              </a:spcBef>
              <a:defRPr spc="59" sz="3000">
                <a:solidFill>
                  <a:srgbClr val="5B5854"/>
                </a:solidFill>
              </a:defRPr>
            </a:lvl1pPr>
          </a:lstStyle>
          <a:p>
            <a:pPr/>
            <a:r>
              <a:t>Promise</a:t>
            </a:r>
          </a:p>
        </p:txBody>
      </p:sp>
      <p:sp>
        <p:nvSpPr>
          <p:cNvPr id="271" name="Async/Await"/>
          <p:cNvSpPr txBox="1"/>
          <p:nvPr/>
        </p:nvSpPr>
        <p:spPr>
          <a:xfrm>
            <a:off x="6360499" y="3753048"/>
            <a:ext cx="2350390"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algn="l">
              <a:spcBef>
                <a:spcPts val="3400"/>
              </a:spcBef>
              <a:defRPr spc="59" sz="3000">
                <a:solidFill>
                  <a:srgbClr val="5B5854"/>
                </a:solidFill>
              </a:defRPr>
            </a:lvl1pPr>
          </a:lstStyle>
          <a:p>
            <a:pPr/>
            <a:r>
              <a:t>Async/Await</a:t>
            </a:r>
          </a:p>
        </p:txBody>
      </p:sp>
      <p:pic>
        <p:nvPicPr>
          <p:cNvPr id="272" name="page6image1528.png" descr="page6image1528.png"/>
          <p:cNvPicPr>
            <a:picLocks noChangeAspect="1"/>
          </p:cNvPicPr>
          <p:nvPr/>
        </p:nvPicPr>
        <p:blipFill>
          <a:blip r:embed="rId4">
            <a:extLst/>
          </a:blip>
          <a:stretch>
            <a:fillRect/>
          </a:stretch>
        </p:blipFill>
        <p:spPr>
          <a:xfrm>
            <a:off x="11175176" y="700086"/>
            <a:ext cx="966025" cy="974728"/>
          </a:xfrm>
          <a:prstGeom prst="rect">
            <a:avLst/>
          </a:prstGeom>
          <a:ln w="12700">
            <a:miter lim="400000"/>
          </a:ln>
          <a:effectLst>
            <a:outerShdw sx="100000" sy="100000" kx="0" ky="0" algn="b" rotWithShape="0" blurRad="190500" dist="8455" dir="5400000">
              <a:srgbClr val="000000"/>
            </a:outerShdw>
          </a:effectLst>
        </p:spPr>
      </p:pic>
      <p:sp>
        <p:nvSpPr>
          <p:cNvPr id="273" name="Arrow"/>
          <p:cNvSpPr/>
          <p:nvPr/>
        </p:nvSpPr>
        <p:spPr>
          <a:xfrm>
            <a:off x="4780623" y="6527800"/>
            <a:ext cx="2131733" cy="284957"/>
          </a:xfrm>
          <a:prstGeom prst="rightArrow">
            <a:avLst>
              <a:gd name="adj1" fmla="val 32000"/>
              <a:gd name="adj2" fmla="val 285237"/>
            </a:avLst>
          </a:prstGeom>
          <a:blipFill>
            <a:blip r:embed="rId3"/>
          </a:blipFill>
          <a:ln w="12700">
            <a:miter lim="400000"/>
          </a:ln>
        </p:spPr>
        <p:txBody>
          <a:bodyPr lIns="50800" tIns="50800" rIns="50800" bIns="50800" anchor="ctr"/>
          <a:lstStyle/>
          <a:p>
            <a:pPr>
              <a:defRPr cap="all" spc="32">
                <a:latin typeface="+mn-lt"/>
                <a:ea typeface="+mn-ea"/>
                <a:cs typeface="+mn-cs"/>
                <a:sym typeface="Futura"/>
              </a:defRPr>
            </a:pPr>
          </a:p>
        </p:txBody>
      </p:sp>
      <p:sp>
        <p:nvSpPr>
          <p:cNvPr id="274" name="With async/await"/>
          <p:cNvSpPr txBox="1"/>
          <p:nvPr/>
        </p:nvSpPr>
        <p:spPr>
          <a:xfrm>
            <a:off x="4790814" y="6040282"/>
            <a:ext cx="1679551" cy="381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a:defRPr>
                <a:solidFill>
                  <a:srgbClr val="000000"/>
                </a:solidFill>
              </a:defRPr>
            </a:lvl1pPr>
          </a:lstStyle>
          <a:p>
            <a:pPr/>
            <a:r>
              <a:t>With async/await</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6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26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68" grpId="1"/>
      <p:bldP build="whole" bldLvl="1" animBg="1" rev="0" advAuto="0" spid="269" grpId="2"/>
    </p:bldLst>
  </p:timing>
</p:sld>
</file>

<file path=ppt/slides/slide1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78" name="Promises - Async/await"/>
          <p:cNvSpPr txBox="1"/>
          <p:nvPr>
            <p:ph type="title"/>
          </p:nvPr>
        </p:nvSpPr>
        <p:spPr>
          <a:prstGeom prst="rect">
            <a:avLst/>
          </a:prstGeom>
        </p:spPr>
        <p:txBody>
          <a:bodyPr/>
          <a:lstStyle>
            <a:lvl1pPr defTabSz="452627">
              <a:defRPr spc="79" sz="3959"/>
            </a:lvl1pPr>
          </a:lstStyle>
          <a:p>
            <a:pPr/>
            <a:r>
              <a:t>Promises - Async/await</a:t>
            </a:r>
          </a:p>
        </p:txBody>
      </p:sp>
      <p:sp>
        <p:nvSpPr>
          <p:cNvPr id="279" name="Text"/>
          <p:cNvSpPr txBox="1"/>
          <p:nvPr/>
        </p:nvSpPr>
        <p:spPr>
          <a:xfrm>
            <a:off x="9867900" y="1136650"/>
            <a:ext cx="190500" cy="4572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algn="l">
              <a:lnSpc>
                <a:spcPts val="2800"/>
              </a:lnSpc>
              <a:defRPr sz="1200">
                <a:solidFill>
                  <a:srgbClr val="A9B7C6"/>
                </a:solidFill>
                <a:latin typeface="Times"/>
                <a:ea typeface="Times"/>
                <a:cs typeface="Times"/>
                <a:sym typeface="Times"/>
              </a:defRPr>
            </a:lvl1pPr>
          </a:lstStyle>
          <a:p>
            <a:pPr/>
            <a:r>
              <a:t> </a:t>
            </a:r>
          </a:p>
        </p:txBody>
      </p:sp>
      <p:sp>
        <p:nvSpPr>
          <p:cNvPr id="280" name="Promises"/>
          <p:cNvSpPr txBox="1"/>
          <p:nvPr/>
        </p:nvSpPr>
        <p:spPr>
          <a:xfrm>
            <a:off x="924899" y="2705100"/>
            <a:ext cx="1727836" cy="622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algn="l">
              <a:spcBef>
                <a:spcPts val="3400"/>
              </a:spcBef>
              <a:defRPr spc="59" sz="3000">
                <a:solidFill>
                  <a:srgbClr val="5B5854"/>
                </a:solidFill>
              </a:defRPr>
            </a:lvl1pPr>
          </a:lstStyle>
          <a:p>
            <a:pPr/>
            <a:r>
              <a:t>Promises</a:t>
            </a:r>
          </a:p>
        </p:txBody>
      </p:sp>
      <p:sp>
        <p:nvSpPr>
          <p:cNvPr id="281" name="Async/Await"/>
          <p:cNvSpPr txBox="1"/>
          <p:nvPr/>
        </p:nvSpPr>
        <p:spPr>
          <a:xfrm>
            <a:off x="6792300" y="2705100"/>
            <a:ext cx="2350390" cy="622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algn="l">
              <a:spcBef>
                <a:spcPts val="3400"/>
              </a:spcBef>
              <a:defRPr spc="59" sz="3000">
                <a:solidFill>
                  <a:srgbClr val="5B5854"/>
                </a:solidFill>
              </a:defRPr>
            </a:lvl1pPr>
          </a:lstStyle>
          <a:p>
            <a:pPr/>
            <a:r>
              <a:t>Async/Await</a:t>
            </a:r>
          </a:p>
        </p:txBody>
      </p:sp>
      <p:sp>
        <p:nvSpPr>
          <p:cNvPr id="282" name="const makeRequestComplex = () =&gt; {…"/>
          <p:cNvSpPr txBox="1"/>
          <p:nvPr/>
        </p:nvSpPr>
        <p:spPr>
          <a:xfrm>
            <a:off x="352298" y="3575248"/>
            <a:ext cx="5619453" cy="3530601"/>
          </a:xfrm>
          <a:prstGeom prst="rect">
            <a:avLst/>
          </a:prstGeom>
          <a:solidFill>
            <a:srgbClr val="2B2B2B"/>
          </a:solidFill>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algn="l">
              <a:defRPr sz="1500">
                <a:solidFill>
                  <a:srgbClr val="FFC66E"/>
                </a:solidFill>
                <a:latin typeface="Menlo"/>
                <a:ea typeface="Menlo"/>
                <a:cs typeface="Menlo"/>
                <a:sym typeface="Menlo"/>
              </a:defRPr>
            </a:pPr>
            <a:r>
              <a:rPr b="1">
                <a:solidFill>
                  <a:srgbClr val="CC7831"/>
                </a:solidFill>
              </a:rPr>
              <a:t>const </a:t>
            </a:r>
            <a:r>
              <a:t>makeRequestComplex </a:t>
            </a:r>
            <a:r>
              <a:rPr>
                <a:solidFill>
                  <a:srgbClr val="A9B7C6"/>
                </a:solidFill>
              </a:rPr>
              <a:t>= () =&gt; {</a:t>
            </a:r>
            <a:endParaRPr>
              <a:solidFill>
                <a:srgbClr val="A9B7C6"/>
              </a:solidFill>
            </a:endParaRPr>
          </a:p>
          <a:p>
            <a:pPr algn="l">
              <a:defRPr sz="1500">
                <a:solidFill>
                  <a:srgbClr val="A9B7C6"/>
                </a:solidFill>
                <a:latin typeface="Menlo"/>
                <a:ea typeface="Menlo"/>
                <a:cs typeface="Menlo"/>
                <a:sym typeface="Menlo"/>
              </a:defRPr>
            </a:pPr>
            <a:r>
              <a:t>    </a:t>
            </a:r>
            <a:r>
              <a:rPr b="1">
                <a:solidFill>
                  <a:srgbClr val="CC7831"/>
                </a:solidFill>
              </a:rPr>
              <a:t>return </a:t>
            </a:r>
            <a:r>
              <a:t>getJSON()</a:t>
            </a:r>
          </a:p>
          <a:p>
            <a:pPr algn="l">
              <a:defRPr sz="1500">
                <a:solidFill>
                  <a:srgbClr val="A9B7C6"/>
                </a:solidFill>
                <a:latin typeface="Menlo"/>
                <a:ea typeface="Menlo"/>
                <a:cs typeface="Menlo"/>
                <a:sym typeface="Menlo"/>
              </a:defRPr>
            </a:pPr>
            <a:r>
              <a:t>        .</a:t>
            </a:r>
            <a:r>
              <a:rPr>
                <a:solidFill>
                  <a:srgbClr val="FFC66E"/>
                </a:solidFill>
              </a:rPr>
              <a:t>then</a:t>
            </a:r>
            <a:r>
              <a:t>(data =&gt; {</a:t>
            </a:r>
          </a:p>
          <a:p>
            <a:pPr algn="l">
              <a:defRPr sz="1500">
                <a:solidFill>
                  <a:srgbClr val="A9B7C6"/>
                </a:solidFill>
                <a:latin typeface="Menlo"/>
                <a:ea typeface="Menlo"/>
                <a:cs typeface="Menlo"/>
                <a:sym typeface="Menlo"/>
              </a:defRPr>
            </a:pPr>
            <a:r>
              <a:t>            </a:t>
            </a:r>
            <a:r>
              <a:rPr b="1">
                <a:solidFill>
                  <a:srgbClr val="CC7831"/>
                </a:solidFill>
              </a:rPr>
              <a:t>if </a:t>
            </a:r>
            <a:r>
              <a:t>(data.needsAnotherRequest) {</a:t>
            </a:r>
          </a:p>
          <a:p>
            <a:pPr algn="l">
              <a:defRPr sz="1500">
                <a:solidFill>
                  <a:srgbClr val="A9B7C6"/>
                </a:solidFill>
                <a:latin typeface="Menlo"/>
                <a:ea typeface="Menlo"/>
                <a:cs typeface="Menlo"/>
                <a:sym typeface="Menlo"/>
              </a:defRPr>
            </a:pPr>
            <a:r>
              <a:t>                </a:t>
            </a:r>
            <a:r>
              <a:rPr b="1">
                <a:solidFill>
                  <a:srgbClr val="CC7831"/>
                </a:solidFill>
              </a:rPr>
              <a:t>return </a:t>
            </a:r>
            <a:r>
              <a:t>makeAnotherRequest(data)</a:t>
            </a:r>
          </a:p>
          <a:p>
            <a:pPr algn="l">
              <a:defRPr sz="1500">
                <a:solidFill>
                  <a:srgbClr val="A9B7C6"/>
                </a:solidFill>
                <a:latin typeface="Menlo"/>
                <a:ea typeface="Menlo"/>
                <a:cs typeface="Menlo"/>
                <a:sym typeface="Menlo"/>
              </a:defRPr>
            </a:pPr>
            <a:r>
              <a:t>                    .</a:t>
            </a:r>
            <a:r>
              <a:rPr>
                <a:solidFill>
                  <a:srgbClr val="FFC66E"/>
                </a:solidFill>
              </a:rPr>
              <a:t>then</a:t>
            </a:r>
            <a:r>
              <a:t>(moreData =&gt; {</a:t>
            </a:r>
          </a:p>
          <a:p>
            <a:pPr algn="l">
              <a:defRPr sz="1500">
                <a:solidFill>
                  <a:srgbClr val="A9B7C6"/>
                </a:solidFill>
                <a:latin typeface="Menlo"/>
                <a:ea typeface="Menlo"/>
                <a:cs typeface="Menlo"/>
                <a:sym typeface="Menlo"/>
              </a:defRPr>
            </a:pPr>
            <a:r>
              <a:t>                        </a:t>
            </a:r>
            <a:r>
              <a:rPr>
                <a:solidFill>
                  <a:srgbClr val="9876AA"/>
                </a:solidFill>
              </a:rPr>
              <a:t>console</a:t>
            </a:r>
            <a:r>
              <a:t>.</a:t>
            </a:r>
            <a:r>
              <a:rPr>
                <a:solidFill>
                  <a:srgbClr val="FFC66E"/>
                </a:solidFill>
              </a:rPr>
              <a:t>log</a:t>
            </a:r>
            <a:r>
              <a:t>(moreData)</a:t>
            </a:r>
          </a:p>
          <a:p>
            <a:pPr algn="l">
              <a:defRPr sz="1500">
                <a:solidFill>
                  <a:srgbClr val="A9B7C6"/>
                </a:solidFill>
                <a:latin typeface="Menlo"/>
                <a:ea typeface="Menlo"/>
                <a:cs typeface="Menlo"/>
                <a:sym typeface="Menlo"/>
              </a:defRPr>
            </a:pPr>
            <a:r>
              <a:t>                        </a:t>
            </a:r>
            <a:r>
              <a:rPr b="1">
                <a:solidFill>
                  <a:srgbClr val="CC7831"/>
                </a:solidFill>
              </a:rPr>
              <a:t>return </a:t>
            </a:r>
            <a:r>
              <a:t>moreData</a:t>
            </a:r>
          </a:p>
          <a:p>
            <a:pPr algn="l">
              <a:defRPr sz="1500">
                <a:solidFill>
                  <a:srgbClr val="A9B7C6"/>
                </a:solidFill>
                <a:latin typeface="Menlo"/>
                <a:ea typeface="Menlo"/>
                <a:cs typeface="Menlo"/>
                <a:sym typeface="Menlo"/>
              </a:defRPr>
            </a:pPr>
            <a:r>
              <a:t>                    })</a:t>
            </a:r>
          </a:p>
          <a:p>
            <a:pPr algn="l">
              <a:defRPr sz="1500">
                <a:solidFill>
                  <a:srgbClr val="A9B7C6"/>
                </a:solidFill>
                <a:latin typeface="Menlo"/>
                <a:ea typeface="Menlo"/>
                <a:cs typeface="Menlo"/>
                <a:sym typeface="Menlo"/>
              </a:defRPr>
            </a:pPr>
            <a:r>
              <a:t>            } </a:t>
            </a:r>
            <a:r>
              <a:rPr b="1">
                <a:solidFill>
                  <a:srgbClr val="CC7831"/>
                </a:solidFill>
              </a:rPr>
              <a:t>else </a:t>
            </a:r>
            <a:r>
              <a:t>{</a:t>
            </a:r>
          </a:p>
          <a:p>
            <a:pPr algn="l">
              <a:defRPr sz="1500">
                <a:solidFill>
                  <a:srgbClr val="A9B7C6"/>
                </a:solidFill>
                <a:latin typeface="Menlo"/>
                <a:ea typeface="Menlo"/>
                <a:cs typeface="Menlo"/>
                <a:sym typeface="Menlo"/>
              </a:defRPr>
            </a:pPr>
            <a:r>
              <a:t>                </a:t>
            </a:r>
            <a:r>
              <a:rPr>
                <a:solidFill>
                  <a:srgbClr val="9876AA"/>
                </a:solidFill>
              </a:rPr>
              <a:t>console</a:t>
            </a:r>
            <a:r>
              <a:t>.</a:t>
            </a:r>
            <a:r>
              <a:rPr>
                <a:solidFill>
                  <a:srgbClr val="FFC66E"/>
                </a:solidFill>
              </a:rPr>
              <a:t>log</a:t>
            </a:r>
            <a:r>
              <a:t>(data)</a:t>
            </a:r>
          </a:p>
          <a:p>
            <a:pPr algn="l">
              <a:defRPr sz="1500">
                <a:solidFill>
                  <a:srgbClr val="A9B7C6"/>
                </a:solidFill>
                <a:latin typeface="Menlo"/>
                <a:ea typeface="Menlo"/>
                <a:cs typeface="Menlo"/>
                <a:sym typeface="Menlo"/>
              </a:defRPr>
            </a:pPr>
            <a:r>
              <a:t>                </a:t>
            </a:r>
            <a:r>
              <a:rPr b="1">
                <a:solidFill>
                  <a:srgbClr val="CC7831"/>
                </a:solidFill>
              </a:rPr>
              <a:t>return </a:t>
            </a:r>
            <a:r>
              <a:t>data</a:t>
            </a:r>
          </a:p>
          <a:p>
            <a:pPr algn="l">
              <a:defRPr sz="1500">
                <a:solidFill>
                  <a:srgbClr val="A9B7C6"/>
                </a:solidFill>
                <a:latin typeface="Menlo"/>
                <a:ea typeface="Menlo"/>
                <a:cs typeface="Menlo"/>
                <a:sym typeface="Menlo"/>
              </a:defRPr>
            </a:pPr>
            <a:r>
              <a:t>            }</a:t>
            </a:r>
          </a:p>
          <a:p>
            <a:pPr algn="l">
              <a:defRPr sz="1500">
                <a:solidFill>
                  <a:srgbClr val="A9B7C6"/>
                </a:solidFill>
                <a:latin typeface="Menlo"/>
                <a:ea typeface="Menlo"/>
                <a:cs typeface="Menlo"/>
                <a:sym typeface="Menlo"/>
              </a:defRPr>
            </a:pPr>
            <a:r>
              <a:t>        })</a:t>
            </a:r>
          </a:p>
          <a:p>
            <a:pPr algn="l">
              <a:defRPr sz="1500">
                <a:solidFill>
                  <a:srgbClr val="A9B7C6"/>
                </a:solidFill>
                <a:latin typeface="Menlo"/>
                <a:ea typeface="Menlo"/>
                <a:cs typeface="Menlo"/>
                <a:sym typeface="Menlo"/>
              </a:defRPr>
            </a:pPr>
            <a:r>
              <a:t>}</a:t>
            </a:r>
          </a:p>
        </p:txBody>
      </p:sp>
      <p:sp>
        <p:nvSpPr>
          <p:cNvPr id="283" name="const makeRequestComplex = async () =&gt; {…"/>
          <p:cNvSpPr txBox="1"/>
          <p:nvPr/>
        </p:nvSpPr>
        <p:spPr>
          <a:xfrm>
            <a:off x="6135947" y="3860800"/>
            <a:ext cx="6651670" cy="2616200"/>
          </a:xfrm>
          <a:prstGeom prst="rect">
            <a:avLst/>
          </a:prstGeom>
          <a:solidFill>
            <a:srgbClr val="2B2B2B"/>
          </a:solidFill>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algn="l">
              <a:defRPr sz="1500">
                <a:solidFill>
                  <a:srgbClr val="FFC66E"/>
                </a:solidFill>
                <a:latin typeface="Menlo"/>
                <a:ea typeface="Menlo"/>
                <a:cs typeface="Menlo"/>
                <a:sym typeface="Menlo"/>
              </a:defRPr>
            </a:pPr>
            <a:r>
              <a:rPr b="1">
                <a:solidFill>
                  <a:srgbClr val="CC7831"/>
                </a:solidFill>
              </a:rPr>
              <a:t>const </a:t>
            </a:r>
            <a:r>
              <a:t>makeRequestComplex </a:t>
            </a:r>
            <a:r>
              <a:rPr>
                <a:solidFill>
                  <a:srgbClr val="A9B7C6"/>
                </a:solidFill>
              </a:rPr>
              <a:t>= </a:t>
            </a:r>
            <a:r>
              <a:rPr b="1">
                <a:solidFill>
                  <a:srgbClr val="CC7831"/>
                </a:solidFill>
              </a:rPr>
              <a:t>async </a:t>
            </a:r>
            <a:r>
              <a:rPr>
                <a:solidFill>
                  <a:srgbClr val="A9B7C6"/>
                </a:solidFill>
              </a:rPr>
              <a:t>() =&gt; {</a:t>
            </a:r>
            <a:endParaRPr>
              <a:solidFill>
                <a:srgbClr val="A9B7C6"/>
              </a:solidFill>
            </a:endParaRPr>
          </a:p>
          <a:p>
            <a:pPr algn="l">
              <a:defRPr sz="1500">
                <a:solidFill>
                  <a:srgbClr val="A9B7C6"/>
                </a:solidFill>
                <a:latin typeface="Menlo"/>
                <a:ea typeface="Menlo"/>
                <a:cs typeface="Menlo"/>
                <a:sym typeface="Menlo"/>
              </a:defRPr>
            </a:pPr>
            <a:r>
              <a:t>    </a:t>
            </a:r>
            <a:r>
              <a:rPr b="1">
                <a:solidFill>
                  <a:srgbClr val="CC7831"/>
                </a:solidFill>
              </a:rPr>
              <a:t>const </a:t>
            </a:r>
            <a:r>
              <a:t>data = </a:t>
            </a:r>
            <a:r>
              <a:rPr b="1">
                <a:solidFill>
                  <a:srgbClr val="CC7831"/>
                </a:solidFill>
              </a:rPr>
              <a:t>await </a:t>
            </a:r>
            <a:r>
              <a:t>getJSON()</a:t>
            </a:r>
          </a:p>
          <a:p>
            <a:pPr algn="l">
              <a:defRPr sz="1500">
                <a:solidFill>
                  <a:srgbClr val="A9B7C6"/>
                </a:solidFill>
                <a:latin typeface="Menlo"/>
                <a:ea typeface="Menlo"/>
                <a:cs typeface="Menlo"/>
                <a:sym typeface="Menlo"/>
              </a:defRPr>
            </a:pPr>
            <a:r>
              <a:t>    </a:t>
            </a:r>
            <a:r>
              <a:rPr b="1">
                <a:solidFill>
                  <a:srgbClr val="CC7831"/>
                </a:solidFill>
              </a:rPr>
              <a:t>if </a:t>
            </a:r>
            <a:r>
              <a:t>(data.needsAnotherRequest) {</a:t>
            </a:r>
          </a:p>
          <a:p>
            <a:pPr algn="l">
              <a:defRPr sz="1500">
                <a:solidFill>
                  <a:srgbClr val="A9B7C6"/>
                </a:solidFill>
                <a:latin typeface="Menlo"/>
                <a:ea typeface="Menlo"/>
                <a:cs typeface="Menlo"/>
                <a:sym typeface="Menlo"/>
              </a:defRPr>
            </a:pPr>
            <a:r>
              <a:t>        </a:t>
            </a:r>
            <a:r>
              <a:rPr b="1">
                <a:solidFill>
                  <a:srgbClr val="CC7831"/>
                </a:solidFill>
              </a:rPr>
              <a:t>const </a:t>
            </a:r>
            <a:r>
              <a:t>moreData = </a:t>
            </a:r>
            <a:r>
              <a:rPr b="1">
                <a:solidFill>
                  <a:srgbClr val="CC7831"/>
                </a:solidFill>
              </a:rPr>
              <a:t>await </a:t>
            </a:r>
            <a:r>
              <a:t>makeAnotherRequest(data)</a:t>
            </a:r>
            <a:r>
              <a:rPr>
                <a:solidFill>
                  <a:srgbClr val="CC7831"/>
                </a:solidFill>
              </a:rPr>
              <a:t>;</a:t>
            </a:r>
            <a:endParaRPr>
              <a:solidFill>
                <a:srgbClr val="CC7831"/>
              </a:solidFill>
            </a:endParaRPr>
          </a:p>
          <a:p>
            <a:pPr algn="l">
              <a:defRPr sz="1500">
                <a:solidFill>
                  <a:srgbClr val="A9B7C6"/>
                </a:solidFill>
                <a:latin typeface="Menlo"/>
                <a:ea typeface="Menlo"/>
                <a:cs typeface="Menlo"/>
                <a:sym typeface="Menlo"/>
              </a:defRPr>
            </a:pPr>
            <a:r>
              <a:rPr>
                <a:solidFill>
                  <a:srgbClr val="CC7831"/>
                </a:solidFill>
              </a:rPr>
              <a:t>        </a:t>
            </a:r>
            <a:r>
              <a:rPr>
                <a:solidFill>
                  <a:srgbClr val="9876AA"/>
                </a:solidFill>
              </a:rPr>
              <a:t>console</a:t>
            </a:r>
            <a:r>
              <a:t>.</a:t>
            </a:r>
            <a:r>
              <a:rPr>
                <a:solidFill>
                  <a:srgbClr val="FFC66E"/>
                </a:solidFill>
              </a:rPr>
              <a:t>log</a:t>
            </a:r>
            <a:r>
              <a:t>(moreData)</a:t>
            </a:r>
          </a:p>
          <a:p>
            <a:pPr algn="l">
              <a:defRPr sz="1500">
                <a:solidFill>
                  <a:srgbClr val="A9B7C6"/>
                </a:solidFill>
                <a:latin typeface="Menlo"/>
                <a:ea typeface="Menlo"/>
                <a:cs typeface="Menlo"/>
                <a:sym typeface="Menlo"/>
              </a:defRPr>
            </a:pPr>
            <a:r>
              <a:t>        </a:t>
            </a:r>
            <a:r>
              <a:rPr b="1">
                <a:solidFill>
                  <a:srgbClr val="CC7831"/>
                </a:solidFill>
              </a:rPr>
              <a:t>return </a:t>
            </a:r>
            <a:r>
              <a:t>moreData</a:t>
            </a:r>
          </a:p>
          <a:p>
            <a:pPr algn="l">
              <a:defRPr sz="1500">
                <a:solidFill>
                  <a:srgbClr val="A9B7C6"/>
                </a:solidFill>
                <a:latin typeface="Menlo"/>
                <a:ea typeface="Menlo"/>
                <a:cs typeface="Menlo"/>
                <a:sym typeface="Menlo"/>
              </a:defRPr>
            </a:pPr>
            <a:r>
              <a:t>    } </a:t>
            </a:r>
            <a:r>
              <a:rPr b="1">
                <a:solidFill>
                  <a:srgbClr val="CC7831"/>
                </a:solidFill>
              </a:rPr>
              <a:t>else </a:t>
            </a:r>
            <a:r>
              <a:t>{</a:t>
            </a:r>
          </a:p>
          <a:p>
            <a:pPr algn="l">
              <a:defRPr sz="1500">
                <a:solidFill>
                  <a:srgbClr val="A9B7C6"/>
                </a:solidFill>
                <a:latin typeface="Menlo"/>
                <a:ea typeface="Menlo"/>
                <a:cs typeface="Menlo"/>
                <a:sym typeface="Menlo"/>
              </a:defRPr>
            </a:pPr>
            <a:r>
              <a:t>        </a:t>
            </a:r>
            <a:r>
              <a:rPr>
                <a:solidFill>
                  <a:srgbClr val="9876AA"/>
                </a:solidFill>
              </a:rPr>
              <a:t>console</a:t>
            </a:r>
            <a:r>
              <a:t>.</a:t>
            </a:r>
            <a:r>
              <a:rPr>
                <a:solidFill>
                  <a:srgbClr val="FFC66E"/>
                </a:solidFill>
              </a:rPr>
              <a:t>log</a:t>
            </a:r>
            <a:r>
              <a:t>(data)</a:t>
            </a:r>
          </a:p>
          <a:p>
            <a:pPr algn="l">
              <a:defRPr sz="1500">
                <a:solidFill>
                  <a:srgbClr val="A9B7C6"/>
                </a:solidFill>
                <a:latin typeface="Menlo"/>
                <a:ea typeface="Menlo"/>
                <a:cs typeface="Menlo"/>
                <a:sym typeface="Menlo"/>
              </a:defRPr>
            </a:pPr>
            <a:r>
              <a:t>        </a:t>
            </a:r>
            <a:r>
              <a:rPr b="1">
                <a:solidFill>
                  <a:srgbClr val="CC7831"/>
                </a:solidFill>
              </a:rPr>
              <a:t>return </a:t>
            </a:r>
            <a:r>
              <a:t>data</a:t>
            </a:r>
          </a:p>
          <a:p>
            <a:pPr algn="l">
              <a:defRPr sz="1500">
                <a:solidFill>
                  <a:srgbClr val="A9B7C6"/>
                </a:solidFill>
                <a:latin typeface="Menlo"/>
                <a:ea typeface="Menlo"/>
                <a:cs typeface="Menlo"/>
                <a:sym typeface="Menlo"/>
              </a:defRPr>
            </a:pPr>
            <a:r>
              <a:t>    }</a:t>
            </a:r>
          </a:p>
          <a:p>
            <a:pPr algn="l">
              <a:defRPr sz="1500">
                <a:solidFill>
                  <a:srgbClr val="A9B7C6"/>
                </a:solidFill>
                <a:latin typeface="Menlo"/>
                <a:ea typeface="Menlo"/>
                <a:cs typeface="Menlo"/>
                <a:sym typeface="Menlo"/>
              </a:defRPr>
            </a:pPr>
            <a:r>
              <a:t>}</a:t>
            </a:r>
          </a:p>
        </p:txBody>
      </p:sp>
      <p:pic>
        <p:nvPicPr>
          <p:cNvPr id="284" name="page6image1528.png" descr="page6image1528.png"/>
          <p:cNvPicPr>
            <a:picLocks noChangeAspect="1"/>
          </p:cNvPicPr>
          <p:nvPr/>
        </p:nvPicPr>
        <p:blipFill>
          <a:blip r:embed="rId3">
            <a:extLst/>
          </a:blip>
          <a:stretch>
            <a:fillRect/>
          </a:stretch>
        </p:blipFill>
        <p:spPr>
          <a:xfrm>
            <a:off x="11175176" y="700086"/>
            <a:ext cx="966025" cy="974728"/>
          </a:xfrm>
          <a:prstGeom prst="rect">
            <a:avLst/>
          </a:prstGeom>
          <a:ln w="12700">
            <a:miter lim="400000"/>
          </a:ln>
          <a:effectLst>
            <a:outerShdw sx="100000" sy="100000" kx="0" ky="0" algn="b" rotWithShape="0" blurRad="190500" dist="8455" dir="5400000">
              <a:srgbClr val="000000"/>
            </a:outerShdw>
          </a:effectLst>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8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83" grpId="1"/>
    </p:bldLst>
  </p:timing>
</p:sld>
</file>

<file path=ppt/slides/slide1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88" name="Modules"/>
          <p:cNvSpPr txBox="1"/>
          <p:nvPr>
            <p:ph type="title"/>
          </p:nvPr>
        </p:nvSpPr>
        <p:spPr>
          <a:prstGeom prst="rect">
            <a:avLst/>
          </a:prstGeom>
        </p:spPr>
        <p:txBody>
          <a:bodyPr/>
          <a:lstStyle>
            <a:lvl1pPr defTabSz="452627">
              <a:defRPr spc="79" sz="3959"/>
            </a:lvl1pPr>
          </a:lstStyle>
          <a:p>
            <a:pPr/>
            <a:r>
              <a:t>Modules</a:t>
            </a:r>
          </a:p>
        </p:txBody>
      </p:sp>
      <p:sp>
        <p:nvSpPr>
          <p:cNvPr id="289" name="Separating code into their own files (known as modules) which do not expose their variables and functions outside the file unless explicitly exported…"/>
          <p:cNvSpPr txBox="1"/>
          <p:nvPr>
            <p:ph type="body" idx="1"/>
          </p:nvPr>
        </p:nvSpPr>
        <p:spPr>
          <a:xfrm>
            <a:off x="673100" y="2387600"/>
            <a:ext cx="11526342" cy="6316316"/>
          </a:xfrm>
          <a:prstGeom prst="rect">
            <a:avLst/>
          </a:prstGeom>
        </p:spPr>
        <p:txBody>
          <a:bodyPr/>
          <a:lstStyle/>
          <a:p>
            <a:pPr/>
            <a:r>
              <a:t>Separating code into their own files (known as </a:t>
            </a:r>
            <a:r>
              <a:rPr>
                <a:latin typeface="Avenir Heavy"/>
                <a:ea typeface="Avenir Heavy"/>
                <a:cs typeface="Avenir Heavy"/>
                <a:sym typeface="Avenir Heavy"/>
              </a:rPr>
              <a:t>modules</a:t>
            </a:r>
            <a:r>
              <a:t>) which do not expose their variables and functions outside the file unless </a:t>
            </a:r>
            <a:r>
              <a:rPr u="sng"/>
              <a:t>explicitly exported</a:t>
            </a:r>
            <a:endParaRPr u="sng"/>
          </a:p>
          <a:p>
            <a:pPr/>
            <a:r>
              <a:rPr>
                <a:latin typeface="Avenir Heavy"/>
                <a:ea typeface="Avenir Heavy"/>
                <a:cs typeface="Avenir Heavy"/>
                <a:sym typeface="Avenir Heavy"/>
              </a:rPr>
              <a:t>CommonJS</a:t>
            </a:r>
            <a:r>
              <a:t> — Standard that inspired </a:t>
            </a:r>
            <a:r>
              <a:rPr u="sng"/>
              <a:t>Node</a:t>
            </a:r>
            <a:r>
              <a:rPr>
                <a:latin typeface="Avenir Heavy"/>
                <a:ea typeface="Avenir Heavy"/>
                <a:cs typeface="Avenir Heavy"/>
                <a:sym typeface="Avenir Heavy"/>
              </a:rPr>
              <a:t> </a:t>
            </a:r>
            <a:r>
              <a:t>exports</a:t>
            </a:r>
          </a:p>
          <a:p>
            <a:pPr lvl="1" marL="825500" indent="-444500">
              <a:spcBef>
                <a:spcPts val="1500"/>
              </a:spcBef>
              <a:defRPr spc="44" sz="2200"/>
            </a:pPr>
            <a:r>
              <a:t>Server Side Focus, Compact Syntax, Synchronous Loading</a:t>
            </a:r>
          </a:p>
          <a:p>
            <a:pPr/>
            <a:r>
              <a:rPr>
                <a:latin typeface="Avenir Heavy"/>
                <a:ea typeface="Avenir Heavy"/>
                <a:cs typeface="Avenir Heavy"/>
                <a:sym typeface="Avenir Heavy"/>
              </a:rPr>
              <a:t>AMD</a:t>
            </a:r>
            <a:r>
              <a:t> (Asynchronous Module Definition) - </a:t>
            </a:r>
            <a:r>
              <a:rPr u="sng">
                <a:latin typeface="Avenir Book Oblique"/>
                <a:ea typeface="Avenir Book Oblique"/>
                <a:cs typeface="Avenir Book Oblique"/>
                <a:sym typeface="Avenir Book Oblique"/>
              </a:rPr>
              <a:t>Require.js</a:t>
            </a:r>
            <a:endParaRPr i="1" u="sng">
              <a:latin typeface="Avenir Heavy"/>
              <a:ea typeface="Avenir Heavy"/>
              <a:cs typeface="Avenir Heavy"/>
              <a:sym typeface="Avenir Heavy"/>
            </a:endParaRPr>
          </a:p>
          <a:p>
            <a:pPr lvl="1" marL="825500" indent="-444500">
              <a:spcBef>
                <a:spcPts val="1500"/>
              </a:spcBef>
              <a:defRPr spc="44" sz="2200"/>
            </a:pPr>
            <a:r>
              <a:t>Browser Focus, Asynchronous Loading, More Complex Syntax</a:t>
            </a:r>
          </a:p>
          <a:p>
            <a:pPr>
              <a:defRPr>
                <a:latin typeface="Avenir Heavy"/>
                <a:ea typeface="Avenir Heavy"/>
                <a:cs typeface="Avenir Heavy"/>
                <a:sym typeface="Avenir Heavy"/>
              </a:defRPr>
            </a:pPr>
            <a:r>
              <a:t>ES6 Modules</a:t>
            </a:r>
          </a:p>
          <a:p>
            <a:pPr lvl="1" marL="825500" indent="-444500">
              <a:spcBef>
                <a:spcPts val="1500"/>
              </a:spcBef>
              <a:defRPr spc="44" sz="2200"/>
            </a:pPr>
            <a:r>
              <a:t>Tries to be best of both: Compact Syntax with Asynchronous Loading</a:t>
            </a:r>
          </a:p>
        </p:txBody>
      </p:sp>
      <p:sp>
        <p:nvSpPr>
          <p:cNvPr id="290" name="Text"/>
          <p:cNvSpPr txBox="1"/>
          <p:nvPr/>
        </p:nvSpPr>
        <p:spPr>
          <a:xfrm>
            <a:off x="9867900" y="1136650"/>
            <a:ext cx="190500" cy="4572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algn="l">
              <a:lnSpc>
                <a:spcPts val="2800"/>
              </a:lnSpc>
              <a:defRPr sz="1200">
                <a:solidFill>
                  <a:srgbClr val="A9B7C6"/>
                </a:solidFill>
                <a:latin typeface="Times"/>
                <a:ea typeface="Times"/>
                <a:cs typeface="Times"/>
                <a:sym typeface="Times"/>
              </a:defRPr>
            </a:lvl1pPr>
          </a:lstStyle>
          <a:p>
            <a:pPr/>
            <a:r>
              <a:t> </a:t>
            </a:r>
          </a:p>
        </p:txBody>
      </p:sp>
      <p:pic>
        <p:nvPicPr>
          <p:cNvPr id="291" name="page6image1528.png" descr="page6image1528.png"/>
          <p:cNvPicPr>
            <a:picLocks noChangeAspect="1"/>
          </p:cNvPicPr>
          <p:nvPr/>
        </p:nvPicPr>
        <p:blipFill>
          <a:blip r:embed="rId3">
            <a:extLst/>
          </a:blip>
          <a:stretch>
            <a:fillRect/>
          </a:stretch>
        </p:blipFill>
        <p:spPr>
          <a:xfrm>
            <a:off x="11175176" y="700086"/>
            <a:ext cx="966025" cy="974728"/>
          </a:xfrm>
          <a:prstGeom prst="rect">
            <a:avLst/>
          </a:prstGeom>
          <a:ln w="12700">
            <a:miter lim="400000"/>
          </a:ln>
          <a:effectLst>
            <a:outerShdw sx="100000" sy="100000" kx="0" ky="0" algn="b" rotWithShape="0" blurRad="190500" dist="8455" dir="5400000">
              <a:srgbClr val="000000"/>
            </a:outerShdw>
          </a:effectLst>
        </p:spPr>
      </p:pic>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95" name="Modules"/>
          <p:cNvSpPr txBox="1"/>
          <p:nvPr>
            <p:ph type="title"/>
          </p:nvPr>
        </p:nvSpPr>
        <p:spPr>
          <a:prstGeom prst="rect">
            <a:avLst/>
          </a:prstGeom>
        </p:spPr>
        <p:txBody>
          <a:bodyPr/>
          <a:lstStyle>
            <a:lvl1pPr defTabSz="452627">
              <a:defRPr spc="79" sz="3959"/>
            </a:lvl1pPr>
          </a:lstStyle>
          <a:p>
            <a:pPr/>
            <a:r>
              <a:t>Modules</a:t>
            </a:r>
          </a:p>
        </p:txBody>
      </p:sp>
      <p:sp>
        <p:nvSpPr>
          <p:cNvPr id="296" name="Text"/>
          <p:cNvSpPr txBox="1"/>
          <p:nvPr/>
        </p:nvSpPr>
        <p:spPr>
          <a:xfrm>
            <a:off x="9867900" y="1136650"/>
            <a:ext cx="190500" cy="4572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algn="l">
              <a:lnSpc>
                <a:spcPts val="2800"/>
              </a:lnSpc>
              <a:defRPr sz="1200">
                <a:solidFill>
                  <a:srgbClr val="A9B7C6"/>
                </a:solidFill>
                <a:latin typeface="Times"/>
                <a:ea typeface="Times"/>
                <a:cs typeface="Times"/>
                <a:sym typeface="Times"/>
              </a:defRPr>
            </a:lvl1pPr>
          </a:lstStyle>
          <a:p>
            <a:pPr/>
            <a:r>
              <a:t> </a:t>
            </a:r>
          </a:p>
        </p:txBody>
      </p:sp>
      <p:sp>
        <p:nvSpPr>
          <p:cNvPr id="297" name="export const square = x =&gt; x*x…"/>
          <p:cNvSpPr txBox="1"/>
          <p:nvPr/>
        </p:nvSpPr>
        <p:spPr>
          <a:xfrm>
            <a:off x="3922055" y="4012513"/>
            <a:ext cx="5160690" cy="1473201"/>
          </a:xfrm>
          <a:prstGeom prst="rect">
            <a:avLst/>
          </a:prstGeom>
          <a:solidFill>
            <a:srgbClr val="2B2B2B"/>
          </a:solidFill>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algn="l">
              <a:defRPr sz="1500">
                <a:solidFill>
                  <a:srgbClr val="CC7831"/>
                </a:solidFill>
                <a:latin typeface="Menlo"/>
                <a:ea typeface="Menlo"/>
                <a:cs typeface="Menlo"/>
                <a:sym typeface="Menlo"/>
              </a:defRPr>
            </a:pPr>
            <a:r>
              <a:rPr b="1"/>
              <a:t>export const </a:t>
            </a:r>
            <a:r>
              <a:rPr>
                <a:solidFill>
                  <a:srgbClr val="FFC66E"/>
                </a:solidFill>
              </a:rPr>
              <a:t>square </a:t>
            </a:r>
            <a:r>
              <a:rPr>
                <a:solidFill>
                  <a:srgbClr val="A9B7C6"/>
                </a:solidFill>
              </a:rPr>
              <a:t>= x =&gt; x*x</a:t>
            </a:r>
            <a:endParaRPr>
              <a:solidFill>
                <a:srgbClr val="A9B7C6"/>
              </a:solidFill>
            </a:endParaRPr>
          </a:p>
          <a:p>
            <a:pPr algn="l">
              <a:defRPr sz="1500">
                <a:solidFill>
                  <a:srgbClr val="CC7831"/>
                </a:solidFill>
                <a:latin typeface="Menlo"/>
                <a:ea typeface="Menlo"/>
                <a:cs typeface="Menlo"/>
                <a:sym typeface="Menlo"/>
              </a:defRPr>
            </a:pPr>
            <a:r>
              <a:rPr b="1"/>
              <a:t>export const </a:t>
            </a:r>
            <a:r>
              <a:rPr>
                <a:solidFill>
                  <a:srgbClr val="FFC66E"/>
                </a:solidFill>
              </a:rPr>
              <a:t>squareRoot </a:t>
            </a:r>
            <a:r>
              <a:rPr>
                <a:solidFill>
                  <a:srgbClr val="A9B7C6"/>
                </a:solidFill>
              </a:rPr>
              <a:t>= x =&gt; Math.</a:t>
            </a:r>
            <a:r>
              <a:rPr>
                <a:solidFill>
                  <a:srgbClr val="FFC66E"/>
                </a:solidFill>
              </a:rPr>
              <a:t>sqrt</a:t>
            </a:r>
            <a:r>
              <a:rPr>
                <a:solidFill>
                  <a:srgbClr val="A9B7C6"/>
                </a:solidFill>
              </a:rPr>
              <a:t>(x)</a:t>
            </a:r>
            <a:endParaRPr>
              <a:solidFill>
                <a:srgbClr val="A9B7C6"/>
              </a:solidFill>
            </a:endParaRPr>
          </a:p>
          <a:p>
            <a:pPr algn="l">
              <a:defRPr sz="1500">
                <a:solidFill>
                  <a:srgbClr val="A9B7C6"/>
                </a:solidFill>
                <a:latin typeface="Menlo"/>
                <a:ea typeface="Menlo"/>
                <a:cs typeface="Menlo"/>
                <a:sym typeface="Menlo"/>
              </a:defRPr>
            </a:pPr>
          </a:p>
          <a:p>
            <a:pPr algn="l">
              <a:defRPr b="1" sz="1500">
                <a:solidFill>
                  <a:srgbClr val="CC7831"/>
                </a:solidFill>
                <a:latin typeface="Menlo"/>
                <a:ea typeface="Menlo"/>
                <a:cs typeface="Menlo"/>
                <a:sym typeface="Menlo"/>
              </a:defRPr>
            </a:pPr>
            <a:r>
              <a:t>export function </a:t>
            </a:r>
            <a:r>
              <a:rPr b="0">
                <a:solidFill>
                  <a:srgbClr val="FFC66E"/>
                </a:solidFill>
              </a:rPr>
              <a:t>diag</a:t>
            </a:r>
            <a:r>
              <a:rPr b="0">
                <a:solidFill>
                  <a:srgbClr val="A9B7C6"/>
                </a:solidFill>
              </a:rPr>
              <a:t>(x</a:t>
            </a:r>
            <a:r>
              <a:rPr b="0"/>
              <a:t>, </a:t>
            </a:r>
            <a:r>
              <a:rPr b="0">
                <a:solidFill>
                  <a:srgbClr val="A9B7C6"/>
                </a:solidFill>
              </a:rPr>
              <a:t>y) {</a:t>
            </a:r>
            <a:endParaRPr b="0">
              <a:solidFill>
                <a:srgbClr val="A9B7C6"/>
              </a:solidFill>
            </a:endParaRPr>
          </a:p>
          <a:p>
            <a:pPr algn="l">
              <a:defRPr sz="1500">
                <a:solidFill>
                  <a:srgbClr val="CC7831"/>
                </a:solidFill>
                <a:latin typeface="Menlo"/>
                <a:ea typeface="Menlo"/>
                <a:cs typeface="Menlo"/>
                <a:sym typeface="Menlo"/>
              </a:defRPr>
            </a:pPr>
            <a:r>
              <a:rPr>
                <a:solidFill>
                  <a:srgbClr val="A9B7C6"/>
                </a:solidFill>
              </a:rPr>
              <a:t>    </a:t>
            </a:r>
            <a:r>
              <a:rPr b="1"/>
              <a:t>return </a:t>
            </a:r>
            <a:r>
              <a:rPr>
                <a:solidFill>
                  <a:srgbClr val="A9B7C6"/>
                </a:solidFill>
              </a:rPr>
              <a:t>sqrt(</a:t>
            </a:r>
            <a:r>
              <a:rPr>
                <a:solidFill>
                  <a:srgbClr val="FFC66E"/>
                </a:solidFill>
              </a:rPr>
              <a:t>square</a:t>
            </a:r>
            <a:r>
              <a:rPr>
                <a:solidFill>
                  <a:srgbClr val="A9B7C6"/>
                </a:solidFill>
              </a:rPr>
              <a:t>(x) + </a:t>
            </a:r>
            <a:r>
              <a:rPr>
                <a:solidFill>
                  <a:srgbClr val="FFC66E"/>
                </a:solidFill>
              </a:rPr>
              <a:t>square</a:t>
            </a:r>
            <a:r>
              <a:rPr>
                <a:solidFill>
                  <a:srgbClr val="A9B7C6"/>
                </a:solidFill>
              </a:rPr>
              <a:t>(y))</a:t>
            </a:r>
            <a:r>
              <a:t>;</a:t>
            </a:r>
          </a:p>
          <a:p>
            <a:pPr algn="l">
              <a:defRPr sz="1500">
                <a:solidFill>
                  <a:srgbClr val="A9B7C6"/>
                </a:solidFill>
                <a:latin typeface="Menlo"/>
                <a:ea typeface="Menlo"/>
                <a:cs typeface="Menlo"/>
                <a:sym typeface="Menlo"/>
              </a:defRPr>
            </a:pPr>
            <a:r>
              <a:t>}</a:t>
            </a:r>
          </a:p>
        </p:txBody>
      </p:sp>
      <p:sp>
        <p:nvSpPr>
          <p:cNvPr id="298" name="import {square, squareRoot, diag} from './module_one'"/>
          <p:cNvSpPr txBox="1"/>
          <p:nvPr/>
        </p:nvSpPr>
        <p:spPr>
          <a:xfrm>
            <a:off x="3187700" y="6739681"/>
            <a:ext cx="6629401" cy="330201"/>
          </a:xfrm>
          <a:prstGeom prst="rect">
            <a:avLst/>
          </a:prstGeom>
          <a:solidFill>
            <a:srgbClr val="2B2B2B"/>
          </a:solidFill>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lgn="l">
              <a:defRPr sz="1500">
                <a:solidFill>
                  <a:srgbClr val="6A8759"/>
                </a:solidFill>
                <a:latin typeface="Menlo"/>
                <a:ea typeface="Menlo"/>
                <a:cs typeface="Menlo"/>
                <a:sym typeface="Menlo"/>
              </a:defRPr>
            </a:pPr>
            <a:r>
              <a:rPr b="1">
                <a:solidFill>
                  <a:srgbClr val="CC7831"/>
                </a:solidFill>
              </a:rPr>
              <a:t>import </a:t>
            </a:r>
            <a:r>
              <a:rPr>
                <a:solidFill>
                  <a:srgbClr val="A9B7C6"/>
                </a:solidFill>
              </a:rPr>
              <a:t>{square</a:t>
            </a:r>
            <a:r>
              <a:rPr>
                <a:solidFill>
                  <a:srgbClr val="CC7831"/>
                </a:solidFill>
              </a:rPr>
              <a:t>, </a:t>
            </a:r>
            <a:r>
              <a:rPr>
                <a:solidFill>
                  <a:srgbClr val="A9B7C6"/>
                </a:solidFill>
              </a:rPr>
              <a:t>squareRoot</a:t>
            </a:r>
            <a:r>
              <a:rPr>
                <a:solidFill>
                  <a:srgbClr val="CC7831"/>
                </a:solidFill>
              </a:rPr>
              <a:t>, </a:t>
            </a:r>
            <a:r>
              <a:rPr>
                <a:solidFill>
                  <a:srgbClr val="A9B7C6"/>
                </a:solidFill>
              </a:rPr>
              <a:t>diag} </a:t>
            </a:r>
            <a:r>
              <a:rPr b="1">
                <a:solidFill>
                  <a:srgbClr val="CC7831"/>
                </a:solidFill>
              </a:rPr>
              <a:t>from </a:t>
            </a:r>
            <a:r>
              <a:t>'./module_one'</a:t>
            </a:r>
          </a:p>
        </p:txBody>
      </p:sp>
      <p:sp>
        <p:nvSpPr>
          <p:cNvPr id="299" name="Import uses a relative path"/>
          <p:cNvSpPr/>
          <p:nvPr/>
        </p:nvSpPr>
        <p:spPr>
          <a:xfrm>
            <a:off x="8203009" y="5881478"/>
            <a:ext cx="3520282" cy="8834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14" y="0"/>
                </a:moveTo>
                <a:cubicBezTo>
                  <a:pt x="231" y="0"/>
                  <a:pt x="0" y="919"/>
                  <a:pt x="0" y="2047"/>
                </a:cubicBezTo>
                <a:lnTo>
                  <a:pt x="0" y="8054"/>
                </a:lnTo>
                <a:cubicBezTo>
                  <a:pt x="0" y="9183"/>
                  <a:pt x="231" y="10092"/>
                  <a:pt x="514" y="10092"/>
                </a:cubicBezTo>
                <a:lnTo>
                  <a:pt x="3531" y="10092"/>
                </a:lnTo>
                <a:lnTo>
                  <a:pt x="4556" y="21600"/>
                </a:lnTo>
                <a:lnTo>
                  <a:pt x="5581" y="10092"/>
                </a:lnTo>
                <a:lnTo>
                  <a:pt x="21086" y="10092"/>
                </a:lnTo>
                <a:cubicBezTo>
                  <a:pt x="21369" y="10092"/>
                  <a:pt x="21600" y="9183"/>
                  <a:pt x="21600" y="8054"/>
                </a:cubicBezTo>
                <a:lnTo>
                  <a:pt x="21600" y="2047"/>
                </a:lnTo>
                <a:cubicBezTo>
                  <a:pt x="21600" y="919"/>
                  <a:pt x="21369" y="0"/>
                  <a:pt x="21086" y="0"/>
                </a:cubicBezTo>
                <a:lnTo>
                  <a:pt x="514" y="0"/>
                </a:lnTo>
                <a:close/>
              </a:path>
            </a:pathLst>
          </a:cu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sz="1700"/>
            </a:lvl1pPr>
          </a:lstStyle>
          <a:p>
            <a:pPr/>
            <a:r>
              <a:t>Import uses a relative path</a:t>
            </a:r>
          </a:p>
        </p:txBody>
      </p:sp>
      <p:pic>
        <p:nvPicPr>
          <p:cNvPr id="300" name="page6image1528.png" descr="page6image1528.png"/>
          <p:cNvPicPr>
            <a:picLocks noChangeAspect="1"/>
          </p:cNvPicPr>
          <p:nvPr/>
        </p:nvPicPr>
        <p:blipFill>
          <a:blip r:embed="rId4">
            <a:extLst/>
          </a:blip>
          <a:stretch>
            <a:fillRect/>
          </a:stretch>
        </p:blipFill>
        <p:spPr>
          <a:xfrm>
            <a:off x="11175176" y="700086"/>
            <a:ext cx="966025" cy="974728"/>
          </a:xfrm>
          <a:prstGeom prst="rect">
            <a:avLst/>
          </a:prstGeom>
          <a:ln w="12700">
            <a:miter lim="400000"/>
          </a:ln>
          <a:effectLst>
            <a:outerShdw sx="100000" sy="100000" kx="0" ky="0" algn="b" rotWithShape="0" blurRad="190500" dist="8455" dir="5400000">
              <a:srgbClr val="000000"/>
            </a:outerShdw>
          </a:effectLst>
        </p:spPr>
      </p:pic>
      <p:sp>
        <p:nvSpPr>
          <p:cNvPr id="301" name="Named Export…"/>
          <p:cNvSpPr txBox="1"/>
          <p:nvPr/>
        </p:nvSpPr>
        <p:spPr>
          <a:xfrm>
            <a:off x="670839" y="2170431"/>
            <a:ext cx="11160508" cy="157331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marL="381000" indent="-381000" algn="l">
              <a:spcBef>
                <a:spcPts val="500"/>
              </a:spcBef>
              <a:buClr>
                <a:srgbClr val="9A958E"/>
              </a:buClr>
              <a:buSzPct val="104999"/>
              <a:buChar char="▸"/>
              <a:defRPr spc="56" sz="2800">
                <a:solidFill>
                  <a:srgbClr val="5B5854"/>
                </a:solidFill>
                <a:latin typeface="Avenir Heavy"/>
                <a:ea typeface="Avenir Heavy"/>
                <a:cs typeface="Avenir Heavy"/>
                <a:sym typeface="Avenir Heavy"/>
              </a:defRPr>
            </a:pPr>
            <a:r>
              <a:t>Named Export</a:t>
            </a:r>
          </a:p>
          <a:p>
            <a:pPr lvl="2" marL="1143000" indent="-381000" algn="l">
              <a:spcBef>
                <a:spcPts val="500"/>
              </a:spcBef>
              <a:buClr>
                <a:srgbClr val="9A958E"/>
              </a:buClr>
              <a:buSzPct val="104999"/>
              <a:buChar char="▸"/>
              <a:defRPr spc="39" sz="2000">
                <a:solidFill>
                  <a:srgbClr val="5B5854"/>
                </a:solidFill>
              </a:defRPr>
            </a:pPr>
            <a:r>
              <a:t>Modules can have as many named exports as you want</a:t>
            </a:r>
          </a:p>
          <a:p>
            <a:pPr lvl="2" marL="1143000" indent="-381000" algn="l">
              <a:spcBef>
                <a:spcPts val="500"/>
              </a:spcBef>
              <a:buClr>
                <a:srgbClr val="9A958E"/>
              </a:buClr>
              <a:buSzPct val="104999"/>
              <a:buChar char="▸"/>
              <a:defRPr spc="39" sz="2000">
                <a:solidFill>
                  <a:srgbClr val="5B5854"/>
                </a:solidFill>
              </a:defRPr>
            </a:pPr>
            <a:r>
              <a:t>Can export functions, classes, objects…..</a:t>
            </a:r>
          </a:p>
        </p:txBody>
      </p:sp>
      <p:sp>
        <p:nvSpPr>
          <p:cNvPr id="302" name="Named imports go in curly braces{}"/>
          <p:cNvSpPr/>
          <p:nvPr/>
        </p:nvSpPr>
        <p:spPr>
          <a:xfrm>
            <a:off x="2516136" y="7080834"/>
            <a:ext cx="3917554" cy="119459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9077" y="0"/>
                </a:moveTo>
                <a:lnTo>
                  <a:pt x="8156" y="14137"/>
                </a:lnTo>
                <a:lnTo>
                  <a:pt x="462" y="14137"/>
                </a:lnTo>
                <a:cubicBezTo>
                  <a:pt x="207" y="14137"/>
                  <a:pt x="0" y="14816"/>
                  <a:pt x="0" y="15651"/>
                </a:cubicBezTo>
                <a:lnTo>
                  <a:pt x="0" y="20093"/>
                </a:lnTo>
                <a:cubicBezTo>
                  <a:pt x="0" y="20928"/>
                  <a:pt x="207" y="21600"/>
                  <a:pt x="462" y="21600"/>
                </a:cubicBezTo>
                <a:lnTo>
                  <a:pt x="21138" y="21600"/>
                </a:lnTo>
                <a:cubicBezTo>
                  <a:pt x="21393" y="21600"/>
                  <a:pt x="21600" y="20928"/>
                  <a:pt x="21600" y="20093"/>
                </a:cubicBezTo>
                <a:lnTo>
                  <a:pt x="21600" y="15651"/>
                </a:lnTo>
                <a:cubicBezTo>
                  <a:pt x="21600" y="14816"/>
                  <a:pt x="21393" y="14137"/>
                  <a:pt x="21138" y="14137"/>
                </a:cubicBezTo>
                <a:lnTo>
                  <a:pt x="9998" y="14137"/>
                </a:lnTo>
                <a:lnTo>
                  <a:pt x="9077" y="0"/>
                </a:lnTo>
                <a:close/>
              </a:path>
            </a:pathLst>
          </a:cu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sz="1700"/>
            </a:lvl1pPr>
          </a:lstStyle>
          <a:p>
            <a:pPr/>
            <a:r>
              <a:t>Named imports go in curly braces{}</a:t>
            </a:r>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06" name="Modules"/>
          <p:cNvSpPr txBox="1"/>
          <p:nvPr>
            <p:ph type="title"/>
          </p:nvPr>
        </p:nvSpPr>
        <p:spPr>
          <a:prstGeom prst="rect">
            <a:avLst/>
          </a:prstGeom>
        </p:spPr>
        <p:txBody>
          <a:bodyPr/>
          <a:lstStyle>
            <a:lvl1pPr defTabSz="452627">
              <a:defRPr spc="79" sz="3959"/>
            </a:lvl1pPr>
          </a:lstStyle>
          <a:p>
            <a:pPr/>
            <a:r>
              <a:t>Modules</a:t>
            </a:r>
          </a:p>
        </p:txBody>
      </p:sp>
      <p:sp>
        <p:nvSpPr>
          <p:cNvPr id="307" name="Text"/>
          <p:cNvSpPr txBox="1"/>
          <p:nvPr/>
        </p:nvSpPr>
        <p:spPr>
          <a:xfrm>
            <a:off x="9867900" y="1136650"/>
            <a:ext cx="190500" cy="4572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algn="l">
              <a:lnSpc>
                <a:spcPts val="2800"/>
              </a:lnSpc>
              <a:defRPr sz="1200">
                <a:solidFill>
                  <a:srgbClr val="A9B7C6"/>
                </a:solidFill>
                <a:latin typeface="Times"/>
                <a:ea typeface="Times"/>
                <a:cs typeface="Times"/>
                <a:sym typeface="Times"/>
              </a:defRPr>
            </a:lvl1pPr>
          </a:lstStyle>
          <a:p>
            <a:pPr/>
            <a:r>
              <a:t> </a:t>
            </a:r>
          </a:p>
        </p:txBody>
      </p:sp>
      <p:sp>
        <p:nvSpPr>
          <p:cNvPr id="308" name="export default function(){}"/>
          <p:cNvSpPr txBox="1"/>
          <p:nvPr/>
        </p:nvSpPr>
        <p:spPr>
          <a:xfrm>
            <a:off x="1582126" y="2971800"/>
            <a:ext cx="3210949" cy="330200"/>
          </a:xfrm>
          <a:prstGeom prst="rect">
            <a:avLst/>
          </a:prstGeom>
          <a:solidFill>
            <a:srgbClr val="2B2B2B"/>
          </a:solidFill>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algn="l">
              <a:defRPr b="1" sz="1500">
                <a:solidFill>
                  <a:srgbClr val="CC7831"/>
                </a:solidFill>
                <a:latin typeface="Menlo"/>
                <a:ea typeface="Menlo"/>
                <a:cs typeface="Menlo"/>
                <a:sym typeface="Menlo"/>
              </a:defRPr>
            </a:pPr>
            <a:r>
              <a:t>export default function</a:t>
            </a:r>
            <a:r>
              <a:rPr b="0">
                <a:solidFill>
                  <a:srgbClr val="A9B7C6"/>
                </a:solidFill>
              </a:rPr>
              <a:t>(){}</a:t>
            </a:r>
          </a:p>
        </p:txBody>
      </p:sp>
      <p:sp>
        <p:nvSpPr>
          <p:cNvPr id="309" name="import foo from './module_one'"/>
          <p:cNvSpPr txBox="1"/>
          <p:nvPr/>
        </p:nvSpPr>
        <p:spPr>
          <a:xfrm>
            <a:off x="1587500" y="3721100"/>
            <a:ext cx="3555021" cy="330200"/>
          </a:xfrm>
          <a:prstGeom prst="rect">
            <a:avLst/>
          </a:prstGeom>
          <a:solidFill>
            <a:srgbClr val="2B2B2B"/>
          </a:solidFill>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algn="l">
              <a:defRPr sz="1500">
                <a:solidFill>
                  <a:srgbClr val="6A8759"/>
                </a:solidFill>
                <a:latin typeface="Menlo"/>
                <a:ea typeface="Menlo"/>
                <a:cs typeface="Menlo"/>
                <a:sym typeface="Menlo"/>
              </a:defRPr>
            </a:pPr>
            <a:r>
              <a:rPr b="1">
                <a:solidFill>
                  <a:srgbClr val="CC7831"/>
                </a:solidFill>
              </a:rPr>
              <a:t>import </a:t>
            </a:r>
            <a:r>
              <a:rPr>
                <a:solidFill>
                  <a:srgbClr val="A9B7C6"/>
                </a:solidFill>
              </a:rPr>
              <a:t>foo </a:t>
            </a:r>
            <a:r>
              <a:rPr b="1">
                <a:solidFill>
                  <a:srgbClr val="CC7831"/>
                </a:solidFill>
              </a:rPr>
              <a:t>from </a:t>
            </a:r>
            <a:r>
              <a:t>'./module_one'</a:t>
            </a:r>
          </a:p>
        </p:txBody>
      </p:sp>
      <p:sp>
        <p:nvSpPr>
          <p:cNvPr id="310" name="Import of default export can be renamed ANYTHING"/>
          <p:cNvSpPr/>
          <p:nvPr/>
        </p:nvSpPr>
        <p:spPr>
          <a:xfrm>
            <a:off x="4507915" y="3512343"/>
            <a:ext cx="6248004" cy="42822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681" y="0"/>
                </a:moveTo>
                <a:cubicBezTo>
                  <a:pt x="2521" y="0"/>
                  <a:pt x="2391" y="1895"/>
                  <a:pt x="2391" y="4224"/>
                </a:cubicBezTo>
                <a:lnTo>
                  <a:pt x="2391" y="7787"/>
                </a:lnTo>
                <a:lnTo>
                  <a:pt x="0" y="13933"/>
                </a:lnTo>
                <a:lnTo>
                  <a:pt x="2474" y="20299"/>
                </a:lnTo>
                <a:cubicBezTo>
                  <a:pt x="2526" y="21092"/>
                  <a:pt x="2599" y="21600"/>
                  <a:pt x="2681" y="21600"/>
                </a:cubicBezTo>
                <a:lnTo>
                  <a:pt x="21312" y="21600"/>
                </a:lnTo>
                <a:cubicBezTo>
                  <a:pt x="21471" y="21600"/>
                  <a:pt x="21600" y="19725"/>
                  <a:pt x="21600" y="17396"/>
                </a:cubicBezTo>
                <a:lnTo>
                  <a:pt x="21600" y="4224"/>
                </a:lnTo>
                <a:cubicBezTo>
                  <a:pt x="21600" y="1895"/>
                  <a:pt x="21471" y="0"/>
                  <a:pt x="21312" y="0"/>
                </a:cubicBezTo>
                <a:lnTo>
                  <a:pt x="2681" y="0"/>
                </a:lnTo>
                <a:close/>
              </a:path>
            </a:pathLst>
          </a:cu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sz="1700"/>
            </a:lvl1pPr>
          </a:lstStyle>
          <a:p>
            <a:pPr/>
            <a:r>
              <a:t>Import of default export can be renamed ANYTHING</a:t>
            </a:r>
          </a:p>
        </p:txBody>
      </p:sp>
      <p:sp>
        <p:nvSpPr>
          <p:cNvPr id="311" name="Default Export…"/>
          <p:cNvSpPr txBox="1"/>
          <p:nvPr/>
        </p:nvSpPr>
        <p:spPr>
          <a:xfrm>
            <a:off x="855054" y="1484631"/>
            <a:ext cx="5435949" cy="113283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marL="339089" indent="-339089" algn="l" defTabSz="406908">
              <a:spcBef>
                <a:spcPts val="1300"/>
              </a:spcBef>
              <a:buClr>
                <a:srgbClr val="9A958E"/>
              </a:buClr>
              <a:buSzPct val="104999"/>
              <a:buChar char="▸"/>
              <a:defRPr spc="49" sz="2492">
                <a:solidFill>
                  <a:srgbClr val="5B5854"/>
                </a:solidFill>
              </a:defRPr>
            </a:pPr>
            <a:r>
              <a:t>Default Export</a:t>
            </a:r>
          </a:p>
          <a:p>
            <a:pPr lvl="1" marL="678179" indent="-339089" algn="l" defTabSz="406908">
              <a:spcBef>
                <a:spcPts val="1300"/>
              </a:spcBef>
              <a:buClr>
                <a:srgbClr val="9A958E"/>
              </a:buClr>
              <a:buSzPct val="104999"/>
              <a:buChar char="▸"/>
              <a:defRPr spc="35" sz="1779">
                <a:solidFill>
                  <a:srgbClr val="5B5854"/>
                </a:solidFill>
              </a:defRPr>
            </a:pPr>
            <a:r>
              <a:t>Modules can only have </a:t>
            </a:r>
            <a:r>
              <a:rPr u="sng">
                <a:latin typeface="Avenir Heavy"/>
                <a:ea typeface="Avenir Heavy"/>
                <a:cs typeface="Avenir Heavy"/>
                <a:sym typeface="Avenir Heavy"/>
              </a:rPr>
              <a:t>ONE</a:t>
            </a:r>
            <a:r>
              <a:t> default export</a:t>
            </a:r>
          </a:p>
        </p:txBody>
      </p:sp>
      <p:grpSp>
        <p:nvGrpSpPr>
          <p:cNvPr id="314" name="Group"/>
          <p:cNvGrpSpPr/>
          <p:nvPr/>
        </p:nvGrpSpPr>
        <p:grpSpPr>
          <a:xfrm>
            <a:off x="1587500" y="4864516"/>
            <a:ext cx="8236047" cy="914401"/>
            <a:chOff x="0" y="-101600"/>
            <a:chExt cx="8236046" cy="914400"/>
          </a:xfrm>
        </p:grpSpPr>
        <p:sp>
          <p:nvSpPr>
            <p:cNvPr id="312" name="import foo, {square, squareRoot, diag} from './module_one'"/>
            <p:cNvSpPr txBox="1"/>
            <p:nvPr/>
          </p:nvSpPr>
          <p:spPr>
            <a:xfrm>
              <a:off x="0" y="-101600"/>
              <a:ext cx="6766360" cy="330200"/>
            </a:xfrm>
            <a:prstGeom prst="rect">
              <a:avLst/>
            </a:prstGeom>
            <a:solidFill>
              <a:srgbClr val="2B2B2B"/>
            </a:solid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t">
              <a:spAutoFit/>
            </a:bodyPr>
            <a:lstStyle/>
            <a:p>
              <a:pPr algn="l">
                <a:defRPr sz="1500">
                  <a:solidFill>
                    <a:srgbClr val="6A8759"/>
                  </a:solidFill>
                  <a:latin typeface="Menlo"/>
                  <a:ea typeface="Menlo"/>
                  <a:cs typeface="Menlo"/>
                  <a:sym typeface="Menlo"/>
                </a:defRPr>
              </a:pPr>
              <a:r>
                <a:rPr b="1">
                  <a:solidFill>
                    <a:srgbClr val="CC7831"/>
                  </a:solidFill>
                </a:rPr>
                <a:t>import </a:t>
              </a:r>
              <a:r>
                <a:rPr>
                  <a:solidFill>
                    <a:srgbClr val="A9B7C6"/>
                  </a:solidFill>
                </a:rPr>
                <a:t>foo</a:t>
              </a:r>
              <a:r>
                <a:rPr>
                  <a:solidFill>
                    <a:srgbClr val="CC7831"/>
                  </a:solidFill>
                </a:rPr>
                <a:t>, </a:t>
              </a:r>
              <a:r>
                <a:rPr>
                  <a:solidFill>
                    <a:srgbClr val="A9B7C6"/>
                  </a:solidFill>
                </a:rPr>
                <a:t>{square</a:t>
              </a:r>
              <a:r>
                <a:rPr>
                  <a:solidFill>
                    <a:srgbClr val="CC7831"/>
                  </a:solidFill>
                </a:rPr>
                <a:t>, </a:t>
              </a:r>
              <a:r>
                <a:rPr>
                  <a:solidFill>
                    <a:srgbClr val="A9B7C6"/>
                  </a:solidFill>
                </a:rPr>
                <a:t>squareRoot</a:t>
              </a:r>
              <a:r>
                <a:rPr>
                  <a:solidFill>
                    <a:srgbClr val="CC7831"/>
                  </a:solidFill>
                </a:rPr>
                <a:t>, </a:t>
              </a:r>
              <a:r>
                <a:rPr>
                  <a:solidFill>
                    <a:srgbClr val="A9B7C6"/>
                  </a:solidFill>
                </a:rPr>
                <a:t>diag} </a:t>
              </a:r>
              <a:r>
                <a:rPr b="1">
                  <a:solidFill>
                    <a:srgbClr val="CC7831"/>
                  </a:solidFill>
                </a:rPr>
                <a:t>from </a:t>
              </a:r>
              <a:r>
                <a:t>'./module_one'</a:t>
              </a:r>
            </a:p>
          </p:txBody>
        </p:sp>
        <p:sp>
          <p:nvSpPr>
            <p:cNvPr id="313" name="Mixed import of default and named exports"/>
            <p:cNvSpPr/>
            <p:nvPr/>
          </p:nvSpPr>
          <p:spPr>
            <a:xfrm>
              <a:off x="2388092" y="263128"/>
              <a:ext cx="5847955" cy="54967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4692" y="11775"/>
                  </a:lnTo>
                  <a:lnTo>
                    <a:pt x="4692" y="18309"/>
                  </a:lnTo>
                  <a:cubicBezTo>
                    <a:pt x="4692" y="20123"/>
                    <a:pt x="4831" y="21600"/>
                    <a:pt x="5002" y="21600"/>
                  </a:cubicBezTo>
                  <a:lnTo>
                    <a:pt x="21291" y="21600"/>
                  </a:lnTo>
                  <a:cubicBezTo>
                    <a:pt x="21461" y="21600"/>
                    <a:pt x="21600" y="20123"/>
                    <a:pt x="21600" y="18309"/>
                  </a:cubicBezTo>
                  <a:lnTo>
                    <a:pt x="21600" y="6924"/>
                  </a:lnTo>
                  <a:cubicBezTo>
                    <a:pt x="21600" y="5110"/>
                    <a:pt x="21461" y="3634"/>
                    <a:pt x="21291" y="3634"/>
                  </a:cubicBezTo>
                  <a:lnTo>
                    <a:pt x="12511" y="3634"/>
                  </a:lnTo>
                  <a:lnTo>
                    <a:pt x="0" y="0"/>
                  </a:lnTo>
                  <a:close/>
                </a:path>
              </a:pathLst>
            </a:custGeom>
            <a:blipFill rotWithShape="1">
              <a:blip r:embed="rId3"/>
              <a:srcRect l="0" t="0" r="0" b="0"/>
              <a:tile tx="0" ty="0" sx="100000" sy="100000" flip="none" algn="tl"/>
            </a:blip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1700"/>
              </a:lvl1pPr>
            </a:lstStyle>
            <a:p>
              <a:pPr/>
              <a:r>
                <a:t>Mixed import of default and named exports</a:t>
              </a:r>
            </a:p>
          </p:txBody>
        </p:sp>
      </p:grpSp>
      <p:pic>
        <p:nvPicPr>
          <p:cNvPr id="315" name="page6image1528.png" descr="page6image1528.png"/>
          <p:cNvPicPr>
            <a:picLocks noChangeAspect="1"/>
          </p:cNvPicPr>
          <p:nvPr/>
        </p:nvPicPr>
        <p:blipFill>
          <a:blip r:embed="rId4">
            <a:extLst/>
          </a:blip>
          <a:stretch>
            <a:fillRect/>
          </a:stretch>
        </p:blipFill>
        <p:spPr>
          <a:xfrm>
            <a:off x="11175176" y="700086"/>
            <a:ext cx="966025" cy="974728"/>
          </a:xfrm>
          <a:prstGeom prst="rect">
            <a:avLst/>
          </a:prstGeom>
          <a:ln w="12700">
            <a:miter lim="400000"/>
          </a:ln>
          <a:effectLst>
            <a:outerShdw sx="100000" sy="100000" kx="0" ky="0" algn="b" rotWithShape="0" blurRad="190500" dist="8455" dir="5400000">
              <a:srgbClr val="000000"/>
            </a:outerShdw>
          </a:effectLst>
        </p:spPr>
      </p:pic>
      <p:grpSp>
        <p:nvGrpSpPr>
          <p:cNvPr id="318" name="Group"/>
          <p:cNvGrpSpPr/>
          <p:nvPr/>
        </p:nvGrpSpPr>
        <p:grpSpPr>
          <a:xfrm>
            <a:off x="850900" y="6120131"/>
            <a:ext cx="9802989" cy="2191587"/>
            <a:chOff x="0" y="0"/>
            <a:chExt cx="9802988" cy="2191585"/>
          </a:xfrm>
        </p:grpSpPr>
        <p:sp>
          <p:nvSpPr>
            <p:cNvPr id="316" name="import React, { Component } from ‘react’…"/>
            <p:cNvSpPr txBox="1"/>
            <p:nvPr/>
          </p:nvSpPr>
          <p:spPr>
            <a:xfrm>
              <a:off x="736600" y="1404185"/>
              <a:ext cx="4816618" cy="787401"/>
            </a:xfrm>
            <a:prstGeom prst="rect">
              <a:avLst/>
            </a:prstGeom>
            <a:solidFill>
              <a:srgbClr val="2B2B2B"/>
            </a:solid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t">
              <a:spAutoFit/>
            </a:bodyPr>
            <a:lstStyle/>
            <a:p>
              <a:pPr algn="l">
                <a:defRPr sz="1500">
                  <a:solidFill>
                    <a:srgbClr val="A9B7C6"/>
                  </a:solidFill>
                  <a:latin typeface="Menlo"/>
                  <a:ea typeface="Menlo"/>
                  <a:cs typeface="Menlo"/>
                  <a:sym typeface="Menlo"/>
                </a:defRPr>
              </a:pPr>
              <a:r>
                <a:rPr b="1">
                  <a:solidFill>
                    <a:srgbClr val="CC7831"/>
                  </a:solidFill>
                </a:rPr>
                <a:t>import </a:t>
              </a:r>
              <a:r>
                <a:t>React</a:t>
              </a:r>
              <a:r>
                <a:rPr>
                  <a:solidFill>
                    <a:srgbClr val="CC7831"/>
                  </a:solidFill>
                </a:rPr>
                <a:t>, </a:t>
              </a:r>
              <a:r>
                <a:t>{ Component } </a:t>
              </a:r>
              <a:r>
                <a:rPr b="1">
                  <a:solidFill>
                    <a:srgbClr val="CC7831"/>
                  </a:solidFill>
                </a:rPr>
                <a:t>from </a:t>
              </a:r>
              <a:r>
                <a:t>‘react’</a:t>
              </a:r>
            </a:p>
            <a:p>
              <a:pPr algn="l">
                <a:defRPr sz="1500">
                  <a:solidFill>
                    <a:srgbClr val="A9B7C6"/>
                  </a:solidFill>
                  <a:latin typeface="Menlo"/>
                  <a:ea typeface="Menlo"/>
                  <a:cs typeface="Menlo"/>
                  <a:sym typeface="Menlo"/>
                </a:defRPr>
              </a:pPr>
              <a:r>
                <a:rPr b="1">
                  <a:solidFill>
                    <a:srgbClr val="CC7831"/>
                  </a:solidFill>
                </a:rPr>
                <a:t>import </a:t>
              </a:r>
              <a:r>
                <a:t>{connect} </a:t>
              </a:r>
              <a:r>
                <a:rPr b="1">
                  <a:solidFill>
                    <a:srgbClr val="CC7831"/>
                  </a:solidFill>
                </a:rPr>
                <a:t>from </a:t>
              </a:r>
              <a:r>
                <a:rPr>
                  <a:solidFill>
                    <a:srgbClr val="6A8759"/>
                  </a:solidFill>
                </a:rPr>
                <a:t>'redux'</a:t>
              </a:r>
              <a:endParaRPr>
                <a:solidFill>
                  <a:srgbClr val="6A8759"/>
                </a:solidFill>
              </a:endParaRPr>
            </a:p>
            <a:p>
              <a:pPr algn="l">
                <a:defRPr sz="1500">
                  <a:solidFill>
                    <a:srgbClr val="6A8759"/>
                  </a:solidFill>
                  <a:latin typeface="Menlo"/>
                  <a:ea typeface="Menlo"/>
                  <a:cs typeface="Menlo"/>
                  <a:sym typeface="Menlo"/>
                </a:defRPr>
              </a:pPr>
              <a:r>
                <a:rPr b="1">
                  <a:solidFill>
                    <a:srgbClr val="CC7831"/>
                  </a:solidFill>
                </a:rPr>
                <a:t>import </a:t>
              </a:r>
              <a:r>
                <a:rPr>
                  <a:solidFill>
                    <a:srgbClr val="A9B7C6"/>
                  </a:solidFill>
                </a:rPr>
                <a:t>axios </a:t>
              </a:r>
              <a:r>
                <a:rPr b="1">
                  <a:solidFill>
                    <a:srgbClr val="CC7831"/>
                  </a:solidFill>
                </a:rPr>
                <a:t>from </a:t>
              </a:r>
              <a:r>
                <a:t>'axios'</a:t>
              </a:r>
            </a:p>
          </p:txBody>
        </p:sp>
        <p:sp>
          <p:nvSpPr>
            <p:cNvPr id="317" name="Node Modules…"/>
            <p:cNvSpPr txBox="1"/>
            <p:nvPr/>
          </p:nvSpPr>
          <p:spPr>
            <a:xfrm>
              <a:off x="0" y="0"/>
              <a:ext cx="9802989" cy="11328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t">
              <a:normAutofit fontScale="100000" lnSpcReduction="0"/>
            </a:bodyPr>
            <a:lstStyle/>
            <a:p>
              <a:pPr marL="381000" indent="-381000" algn="l">
                <a:spcBef>
                  <a:spcPts val="1100"/>
                </a:spcBef>
                <a:buClr>
                  <a:srgbClr val="9A958E"/>
                </a:buClr>
                <a:buSzPct val="104999"/>
                <a:buChar char="▸"/>
                <a:defRPr spc="56" sz="2800">
                  <a:solidFill>
                    <a:srgbClr val="5B5854"/>
                  </a:solidFill>
                </a:defRPr>
              </a:pPr>
              <a:r>
                <a:t>Node Modules</a:t>
              </a:r>
            </a:p>
            <a:p>
              <a:pPr lvl="1" marL="762000" indent="-381000" algn="l">
                <a:spcBef>
                  <a:spcPts val="1100"/>
                </a:spcBef>
                <a:buClr>
                  <a:srgbClr val="9A958E"/>
                </a:buClr>
                <a:buSzPct val="104999"/>
                <a:buChar char="▸"/>
                <a:defRPr spc="39" sz="2000">
                  <a:solidFill>
                    <a:srgbClr val="5B5854"/>
                  </a:solidFill>
                </a:defRPr>
              </a:pPr>
              <a:r>
                <a:t>Node modules are referenced by the module name (like </a:t>
              </a:r>
              <a:r>
                <a:rPr>
                  <a:latin typeface="Avenir Heavy"/>
                  <a:ea typeface="Avenir Heavy"/>
                  <a:cs typeface="Avenir Heavy"/>
                  <a:sym typeface="Avenir Heavy"/>
                </a:rPr>
                <a:t>‘react’</a:t>
              </a:r>
              <a:r>
                <a:t>)</a:t>
              </a:r>
            </a:p>
          </p:txBody>
        </p:sp>
      </p:gr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3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31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14" grpId="1"/>
      <p:bldP build="whole" bldLvl="1" animBg="1" rev="0" advAuto="0" spid="318" grpId="2"/>
    </p:bldLst>
  </p:timing>
</p:sld>
</file>

<file path=ppt/slides/slide1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22" name="Babel"/>
          <p:cNvSpPr txBox="1"/>
          <p:nvPr>
            <p:ph type="title"/>
          </p:nvPr>
        </p:nvSpPr>
        <p:spPr>
          <a:prstGeom prst="rect">
            <a:avLst/>
          </a:prstGeom>
        </p:spPr>
        <p:txBody>
          <a:bodyPr/>
          <a:lstStyle>
            <a:lvl1pPr defTabSz="452627">
              <a:defRPr spc="79" sz="3959"/>
            </a:lvl1pPr>
          </a:lstStyle>
          <a:p>
            <a:pPr/>
            <a:r>
              <a:t>Babel</a:t>
            </a:r>
          </a:p>
        </p:txBody>
      </p:sp>
      <p:sp>
        <p:nvSpPr>
          <p:cNvPr id="323" name="JavaScript Compiler — Use next generation JavaScript, today…"/>
          <p:cNvSpPr txBox="1"/>
          <p:nvPr>
            <p:ph type="body" idx="1"/>
          </p:nvPr>
        </p:nvSpPr>
        <p:spPr>
          <a:prstGeom prst="rect">
            <a:avLst/>
          </a:prstGeom>
        </p:spPr>
        <p:txBody>
          <a:bodyPr/>
          <a:lstStyle/>
          <a:p>
            <a:pPr/>
            <a:r>
              <a:t>JavaScript Compiler — </a:t>
            </a:r>
            <a:r>
              <a:rPr>
                <a:latin typeface="Avenir Book Oblique"/>
                <a:ea typeface="Avenir Book Oblique"/>
                <a:cs typeface="Avenir Book Oblique"/>
                <a:sym typeface="Avenir Book Oblique"/>
              </a:rPr>
              <a:t>Use next generation JavaScript, today</a:t>
            </a:r>
            <a:endParaRPr>
              <a:latin typeface="Avenir Book Oblique"/>
              <a:ea typeface="Avenir Book Oblique"/>
              <a:cs typeface="Avenir Book Oblique"/>
              <a:sym typeface="Avenir Book Oblique"/>
            </a:endParaRPr>
          </a:p>
          <a:p>
            <a:pPr/>
            <a:r>
              <a:t>Allows you </a:t>
            </a:r>
            <a:r>
              <a:rPr i="1">
                <a:latin typeface="Avenir Heavy"/>
                <a:ea typeface="Avenir Heavy"/>
                <a:cs typeface="Avenir Heavy"/>
                <a:sym typeface="Avenir Heavy"/>
              </a:rPr>
              <a:t>transpile</a:t>
            </a:r>
            <a:r>
              <a:t> different source codes </a:t>
            </a:r>
            <a:r>
              <a:rPr u="sng"/>
              <a:t>into JavaScript</a:t>
            </a:r>
          </a:p>
          <a:p>
            <a:pPr lvl="1"/>
            <a:r>
              <a:t>ES6/ES.Next —&gt; ES5</a:t>
            </a:r>
          </a:p>
          <a:p>
            <a:pPr lvl="1"/>
            <a:r>
              <a:t>JSX —&gt; ES5</a:t>
            </a:r>
          </a:p>
          <a:p>
            <a:pPr lvl="1"/>
            <a:r>
              <a:t> Flow —&gt; ES5</a:t>
            </a:r>
          </a:p>
          <a:p>
            <a:pPr lvl="1"/>
            <a:r>
              <a:rPr u="sng">
                <a:hlinkClick r:id="rId3" invalidUrl="" action="" tgtFrame="" tooltip="" history="1" highlightClick="0" endSnd="0"/>
              </a:rPr>
              <a:t>https://babeljs.io/repl/</a:t>
            </a:r>
          </a:p>
        </p:txBody>
      </p:sp>
      <p:pic>
        <p:nvPicPr>
          <p:cNvPr id="324" name="Image" descr="Image"/>
          <p:cNvPicPr>
            <a:picLocks noChangeAspect="1"/>
          </p:cNvPicPr>
          <p:nvPr/>
        </p:nvPicPr>
        <p:blipFill>
          <a:blip r:embed="rId4">
            <a:extLst/>
          </a:blip>
          <a:stretch>
            <a:fillRect/>
          </a:stretch>
        </p:blipFill>
        <p:spPr>
          <a:xfrm>
            <a:off x="10164941" y="611840"/>
            <a:ext cx="2158942" cy="980619"/>
          </a:xfrm>
          <a:prstGeom prst="rect">
            <a:avLst/>
          </a:prstGeom>
          <a:ln w="12700">
            <a:miter lim="400000"/>
          </a:ln>
          <a:effectLst>
            <a:outerShdw sx="100000" sy="100000" kx="0" ky="0" algn="b" rotWithShape="0" blurRad="190500" dist="8455" dir="5400000">
              <a:srgbClr val="000000"/>
            </a:outerShdw>
          </a:effectLst>
        </p:spPr>
      </p:pic>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28" name="NPM/Yarn"/>
          <p:cNvSpPr txBox="1"/>
          <p:nvPr>
            <p:ph type="title"/>
          </p:nvPr>
        </p:nvSpPr>
        <p:spPr>
          <a:prstGeom prst="rect">
            <a:avLst/>
          </a:prstGeom>
        </p:spPr>
        <p:txBody>
          <a:bodyPr/>
          <a:lstStyle>
            <a:lvl1pPr defTabSz="452627">
              <a:defRPr spc="79" sz="3959"/>
            </a:lvl1pPr>
          </a:lstStyle>
          <a:p>
            <a:pPr/>
            <a:r>
              <a:t>NPM/Yarn</a:t>
            </a:r>
          </a:p>
        </p:txBody>
      </p:sp>
      <p:sp>
        <p:nvSpPr>
          <p:cNvPr id="329" name="JavaScript Package Managers — register of node_modules…"/>
          <p:cNvSpPr txBox="1"/>
          <p:nvPr>
            <p:ph type="body" idx="1"/>
          </p:nvPr>
        </p:nvSpPr>
        <p:spPr>
          <a:prstGeom prst="rect">
            <a:avLst/>
          </a:prstGeom>
        </p:spPr>
        <p:txBody>
          <a:bodyPr/>
          <a:lstStyle/>
          <a:p>
            <a:pPr/>
            <a:r>
              <a:rPr>
                <a:latin typeface="Avenir Heavy"/>
                <a:ea typeface="Avenir Heavy"/>
                <a:cs typeface="Avenir Heavy"/>
                <a:sym typeface="Avenir Heavy"/>
              </a:rPr>
              <a:t>JavaScript Package Managers</a:t>
            </a:r>
            <a:r>
              <a:t> — register of node_modules</a:t>
            </a:r>
          </a:p>
          <a:p>
            <a:pPr lvl="1" marL="825500" indent="-444500"/>
            <a:r>
              <a:rPr>
                <a:latin typeface="Avenir Heavy"/>
                <a:ea typeface="Avenir Heavy"/>
                <a:cs typeface="Avenir Heavy"/>
                <a:sym typeface="Avenir Heavy"/>
              </a:rPr>
              <a:t>NPM</a:t>
            </a:r>
            <a:r>
              <a:t> (Node Package Manager)</a:t>
            </a:r>
          </a:p>
          <a:p>
            <a:pPr lvl="1" marL="825500" indent="-444500"/>
            <a:r>
              <a:rPr>
                <a:latin typeface="Avenir Heavy"/>
                <a:ea typeface="Avenir Heavy"/>
                <a:cs typeface="Avenir Heavy"/>
                <a:sym typeface="Avenir Heavy"/>
              </a:rPr>
              <a:t>Yarn</a:t>
            </a:r>
            <a:r>
              <a:t> — build by Facebook, Google, etc… to solve commonly faced problem with NPM </a:t>
            </a:r>
          </a:p>
          <a:p>
            <a:pPr lvl="3" marL="1587500" indent="-444500">
              <a:spcBef>
                <a:spcPts val="2600"/>
              </a:spcBef>
              <a:defRPr spc="50" sz="2500"/>
            </a:pPr>
            <a:r>
              <a:t>Introduced the ‘</a:t>
            </a:r>
            <a:r>
              <a:rPr>
                <a:latin typeface="Avenir Book Oblique"/>
                <a:ea typeface="Avenir Book Oblique"/>
                <a:cs typeface="Avenir Book Oblique"/>
                <a:sym typeface="Avenir Book Oblique"/>
              </a:rPr>
              <a:t>lock</a:t>
            </a:r>
            <a:r>
              <a:t>’ file </a:t>
            </a:r>
          </a:p>
          <a:p>
            <a:pPr lvl="3" marL="1587500" indent="-444500">
              <a:spcBef>
                <a:spcPts val="2600"/>
              </a:spcBef>
              <a:defRPr spc="50" sz="2500"/>
            </a:pPr>
            <a:r>
              <a:t>Same packages as NPM</a:t>
            </a:r>
          </a:p>
          <a:p>
            <a:pPr lvl="1" marL="825500" indent="-444500">
              <a:defRPr spc="50" sz="2500"/>
            </a:pPr>
            <a:r>
              <a:rPr>
                <a:latin typeface="Avenir Heavy"/>
                <a:ea typeface="Avenir Heavy"/>
                <a:cs typeface="Avenir Heavy"/>
                <a:sym typeface="Avenir Heavy"/>
              </a:rPr>
              <a:t>package.json </a:t>
            </a:r>
            <a:r>
              <a:t>— contains all of a project dependencies</a:t>
            </a:r>
          </a:p>
        </p:txBody>
      </p:sp>
      <p:pic>
        <p:nvPicPr>
          <p:cNvPr id="330" name="Image" descr="Image"/>
          <p:cNvPicPr>
            <a:picLocks noChangeAspect="1"/>
          </p:cNvPicPr>
          <p:nvPr/>
        </p:nvPicPr>
        <p:blipFill>
          <a:blip r:embed="rId3">
            <a:extLst/>
          </a:blip>
          <a:stretch>
            <a:fillRect/>
          </a:stretch>
        </p:blipFill>
        <p:spPr>
          <a:xfrm>
            <a:off x="9432573" y="566625"/>
            <a:ext cx="975078" cy="975078"/>
          </a:xfrm>
          <a:prstGeom prst="rect">
            <a:avLst/>
          </a:prstGeom>
          <a:ln w="12700">
            <a:miter lim="400000"/>
          </a:ln>
          <a:effectLst>
            <a:outerShdw sx="100000" sy="100000" kx="0" ky="0" algn="b" rotWithShape="0" blurRad="190500" dist="8455" dir="5400000">
              <a:srgbClr val="000000"/>
            </a:outerShdw>
          </a:effectLst>
        </p:spPr>
      </p:pic>
      <p:pic>
        <p:nvPicPr>
          <p:cNvPr id="331" name="Image" descr="Image"/>
          <p:cNvPicPr>
            <a:picLocks noChangeAspect="1"/>
          </p:cNvPicPr>
          <p:nvPr/>
        </p:nvPicPr>
        <p:blipFill>
          <a:blip r:embed="rId4">
            <a:extLst/>
          </a:blip>
          <a:stretch>
            <a:fillRect/>
          </a:stretch>
        </p:blipFill>
        <p:spPr>
          <a:xfrm>
            <a:off x="10750697" y="582704"/>
            <a:ext cx="1804351" cy="942920"/>
          </a:xfrm>
          <a:prstGeom prst="rect">
            <a:avLst/>
          </a:prstGeom>
          <a:ln w="12700">
            <a:miter lim="400000"/>
          </a:ln>
          <a:effectLst>
            <a:outerShdw sx="100000" sy="100000" kx="0" ky="0" algn="b" rotWithShape="0" blurRad="190500" dist="8455" dir="5400000">
              <a:srgbClr val="000000"/>
            </a:outerShdw>
          </a:effectLst>
        </p:spPr>
      </p:pic>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35" name="Package.json"/>
          <p:cNvSpPr txBox="1"/>
          <p:nvPr>
            <p:ph type="title"/>
          </p:nvPr>
        </p:nvSpPr>
        <p:spPr>
          <a:prstGeom prst="rect">
            <a:avLst/>
          </a:prstGeom>
        </p:spPr>
        <p:txBody>
          <a:bodyPr/>
          <a:lstStyle>
            <a:lvl1pPr defTabSz="452627">
              <a:defRPr spc="79" sz="3959"/>
            </a:lvl1pPr>
          </a:lstStyle>
          <a:p>
            <a:pPr/>
            <a:r>
              <a:t>Package.json</a:t>
            </a:r>
          </a:p>
        </p:txBody>
      </p:sp>
      <p:sp>
        <p:nvSpPr>
          <p:cNvPr id="336" name="{…"/>
          <p:cNvSpPr txBox="1"/>
          <p:nvPr/>
        </p:nvSpPr>
        <p:spPr>
          <a:xfrm>
            <a:off x="4304357" y="1342429"/>
            <a:ext cx="4396086" cy="7759701"/>
          </a:xfrm>
          <a:prstGeom prst="rect">
            <a:avLst/>
          </a:prstGeom>
          <a:solidFill>
            <a:srgbClr val="2B2B2B"/>
          </a:solidFill>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algn="l">
              <a:defRPr sz="800">
                <a:solidFill>
                  <a:srgbClr val="A9B7C6"/>
                </a:solidFill>
                <a:latin typeface="Menlo"/>
                <a:ea typeface="Menlo"/>
                <a:cs typeface="Menlo"/>
                <a:sym typeface="Menlo"/>
              </a:defRPr>
            </a:pPr>
          </a:p>
          <a:p>
            <a:pPr algn="l">
              <a:defRPr sz="800">
                <a:solidFill>
                  <a:srgbClr val="A9B7C6"/>
                </a:solidFill>
                <a:latin typeface="Menlo"/>
                <a:ea typeface="Menlo"/>
                <a:cs typeface="Menlo"/>
                <a:sym typeface="Menlo"/>
              </a:defRPr>
            </a:pPr>
            <a:r>
              <a:t>{</a:t>
            </a:r>
          </a:p>
          <a:p>
            <a:pPr algn="l">
              <a:defRPr sz="800">
                <a:solidFill>
                  <a:srgbClr val="6A8759"/>
                </a:solidFill>
                <a:latin typeface="Menlo"/>
                <a:ea typeface="Menlo"/>
                <a:cs typeface="Menlo"/>
                <a:sym typeface="Menlo"/>
              </a:defRPr>
            </a:pPr>
            <a:r>
              <a:rPr>
                <a:solidFill>
                  <a:srgbClr val="A9B7C6"/>
                </a:solidFill>
              </a:rPr>
              <a:t>  </a:t>
            </a:r>
            <a:r>
              <a:rPr>
                <a:solidFill>
                  <a:srgbClr val="9876AA"/>
                </a:solidFill>
              </a:rPr>
              <a:t>"name"</a:t>
            </a:r>
            <a:r>
              <a:rPr>
                <a:solidFill>
                  <a:srgbClr val="CC7831"/>
                </a:solidFill>
              </a:rPr>
              <a:t>: </a:t>
            </a:r>
            <a:r>
              <a:t>"react-example"</a:t>
            </a:r>
            <a:r>
              <a:rPr>
                <a:solidFill>
                  <a:srgbClr val="CC7831"/>
                </a:solidFill>
              </a:rPr>
              <a:t>,</a:t>
            </a:r>
            <a:endParaRPr>
              <a:solidFill>
                <a:srgbClr val="CC7831"/>
              </a:solidFill>
            </a:endParaRPr>
          </a:p>
          <a:p>
            <a:pPr algn="l">
              <a:defRPr sz="800">
                <a:solidFill>
                  <a:srgbClr val="9876AA"/>
                </a:solidFill>
                <a:latin typeface="Menlo"/>
                <a:ea typeface="Menlo"/>
                <a:cs typeface="Menlo"/>
                <a:sym typeface="Menlo"/>
              </a:defRPr>
            </a:pPr>
            <a:r>
              <a:rPr>
                <a:solidFill>
                  <a:srgbClr val="CC7831"/>
                </a:solidFill>
              </a:rPr>
              <a:t>  </a:t>
            </a:r>
            <a:r>
              <a:t>"version"</a:t>
            </a:r>
            <a:r>
              <a:rPr>
                <a:solidFill>
                  <a:srgbClr val="CC7831"/>
                </a:solidFill>
              </a:rPr>
              <a:t>: </a:t>
            </a:r>
            <a:r>
              <a:rPr>
                <a:solidFill>
                  <a:srgbClr val="6A8759"/>
                </a:solidFill>
              </a:rPr>
              <a:t>"1.0.0"</a:t>
            </a:r>
            <a:r>
              <a:rPr>
                <a:solidFill>
                  <a:srgbClr val="CC7831"/>
                </a:solidFill>
              </a:rPr>
              <a:t>,</a:t>
            </a:r>
            <a:endParaRPr>
              <a:solidFill>
                <a:srgbClr val="CC7831"/>
              </a:solidFill>
            </a:endParaRPr>
          </a:p>
          <a:p>
            <a:pPr algn="l">
              <a:defRPr sz="800">
                <a:solidFill>
                  <a:srgbClr val="6A8759"/>
                </a:solidFill>
                <a:latin typeface="Menlo"/>
                <a:ea typeface="Menlo"/>
                <a:cs typeface="Menlo"/>
                <a:sym typeface="Menlo"/>
              </a:defRPr>
            </a:pPr>
            <a:r>
              <a:rPr>
                <a:solidFill>
                  <a:srgbClr val="CC7831"/>
                </a:solidFill>
              </a:rPr>
              <a:t>  </a:t>
            </a:r>
            <a:r>
              <a:rPr>
                <a:solidFill>
                  <a:srgbClr val="9876AA"/>
                </a:solidFill>
              </a:rPr>
              <a:t>"description"</a:t>
            </a:r>
            <a:r>
              <a:rPr>
                <a:solidFill>
                  <a:srgbClr val="CC7831"/>
                </a:solidFill>
              </a:rPr>
              <a:t>: </a:t>
            </a:r>
            <a:r>
              <a:t>"Simple React example app"</a:t>
            </a:r>
            <a:r>
              <a:rPr>
                <a:solidFill>
                  <a:srgbClr val="CC7831"/>
                </a:solidFill>
              </a:rPr>
              <a:t>,</a:t>
            </a:r>
            <a:endParaRPr>
              <a:solidFill>
                <a:srgbClr val="CC7831"/>
              </a:solidFill>
            </a:endParaRPr>
          </a:p>
          <a:p>
            <a:pPr algn="l">
              <a:defRPr sz="800">
                <a:solidFill>
                  <a:srgbClr val="6A8759"/>
                </a:solidFill>
                <a:latin typeface="Menlo"/>
                <a:ea typeface="Menlo"/>
                <a:cs typeface="Menlo"/>
                <a:sym typeface="Menlo"/>
              </a:defRPr>
            </a:pPr>
            <a:r>
              <a:rPr>
                <a:solidFill>
                  <a:srgbClr val="CC7831"/>
                </a:solidFill>
              </a:rPr>
              <a:t>  </a:t>
            </a:r>
            <a:r>
              <a:rPr>
                <a:solidFill>
                  <a:srgbClr val="9876AA"/>
                </a:solidFill>
              </a:rPr>
              <a:t>"main"</a:t>
            </a:r>
            <a:r>
              <a:rPr>
                <a:solidFill>
                  <a:srgbClr val="CC7831"/>
                </a:solidFill>
              </a:rPr>
              <a:t>: </a:t>
            </a:r>
            <a:r>
              <a:t>"index.js"</a:t>
            </a:r>
            <a:r>
              <a:rPr>
                <a:solidFill>
                  <a:srgbClr val="CC7831"/>
                </a:solidFill>
              </a:rPr>
              <a:t>,</a:t>
            </a:r>
            <a:endParaRPr>
              <a:solidFill>
                <a:srgbClr val="CC7831"/>
              </a:solidFill>
            </a:endParaRPr>
          </a:p>
          <a:p>
            <a:pPr algn="l">
              <a:defRPr sz="800">
                <a:solidFill>
                  <a:srgbClr val="9876AA"/>
                </a:solidFill>
                <a:latin typeface="Menlo"/>
                <a:ea typeface="Menlo"/>
                <a:cs typeface="Menlo"/>
                <a:sym typeface="Menlo"/>
              </a:defRPr>
            </a:pPr>
            <a:r>
              <a:rPr>
                <a:solidFill>
                  <a:srgbClr val="CC7831"/>
                </a:solidFill>
              </a:rPr>
              <a:t>  </a:t>
            </a:r>
            <a:r>
              <a:t>"scripts"</a:t>
            </a:r>
            <a:r>
              <a:rPr>
                <a:solidFill>
                  <a:srgbClr val="CC7831"/>
                </a:solidFill>
              </a:rPr>
              <a:t>: </a:t>
            </a:r>
            <a:r>
              <a:rPr>
                <a:solidFill>
                  <a:srgbClr val="A9B7C6"/>
                </a:solidFill>
              </a:rPr>
              <a:t>{</a:t>
            </a:r>
            <a:endParaRPr>
              <a:solidFill>
                <a:srgbClr val="A9B7C6"/>
              </a:solidFill>
            </a:endParaRPr>
          </a:p>
          <a:p>
            <a:pPr algn="l">
              <a:defRPr sz="800">
                <a:solidFill>
                  <a:srgbClr val="6A8759"/>
                </a:solidFill>
                <a:latin typeface="Menlo"/>
                <a:ea typeface="Menlo"/>
                <a:cs typeface="Menlo"/>
                <a:sym typeface="Menlo"/>
              </a:defRPr>
            </a:pPr>
            <a:r>
              <a:rPr>
                <a:solidFill>
                  <a:srgbClr val="A9B7C6"/>
                </a:solidFill>
              </a:rPr>
              <a:t>    </a:t>
            </a:r>
            <a:r>
              <a:rPr>
                <a:solidFill>
                  <a:srgbClr val="9876AA"/>
                </a:solidFill>
              </a:rPr>
              <a:t>"dev"</a:t>
            </a:r>
            <a:r>
              <a:rPr>
                <a:solidFill>
                  <a:srgbClr val="CC7831"/>
                </a:solidFill>
              </a:rPr>
              <a:t>: </a:t>
            </a:r>
            <a:r>
              <a:t>"webpack-dev-server --inline --content-base ./ --env.dev"</a:t>
            </a:r>
            <a:r>
              <a:rPr>
                <a:solidFill>
                  <a:srgbClr val="CC7831"/>
                </a:solidFill>
              </a:rPr>
              <a:t>,</a:t>
            </a:r>
            <a:endParaRPr>
              <a:solidFill>
                <a:srgbClr val="CC7831"/>
              </a:solidFill>
            </a:endParaRPr>
          </a:p>
          <a:p>
            <a:pPr algn="l">
              <a:defRPr sz="800">
                <a:solidFill>
                  <a:srgbClr val="6A8759"/>
                </a:solidFill>
                <a:latin typeface="Menlo"/>
                <a:ea typeface="Menlo"/>
                <a:cs typeface="Menlo"/>
                <a:sym typeface="Menlo"/>
              </a:defRPr>
            </a:pPr>
            <a:r>
              <a:rPr>
                <a:solidFill>
                  <a:srgbClr val="CC7831"/>
                </a:solidFill>
              </a:rPr>
              <a:t>    </a:t>
            </a:r>
            <a:r>
              <a:rPr>
                <a:solidFill>
                  <a:srgbClr val="9876AA"/>
                </a:solidFill>
              </a:rPr>
              <a:t>"build"</a:t>
            </a:r>
            <a:r>
              <a:rPr>
                <a:solidFill>
                  <a:srgbClr val="CC7831"/>
                </a:solidFill>
              </a:rPr>
              <a:t>: </a:t>
            </a:r>
            <a:r>
              <a:t>"webpack --env.prod"</a:t>
            </a:r>
            <a:r>
              <a:rPr>
                <a:solidFill>
                  <a:srgbClr val="CC7831"/>
                </a:solidFill>
              </a:rPr>
              <a:t>,</a:t>
            </a:r>
            <a:endParaRPr>
              <a:solidFill>
                <a:srgbClr val="CC7831"/>
              </a:solidFill>
            </a:endParaRPr>
          </a:p>
          <a:p>
            <a:pPr algn="l">
              <a:defRPr sz="800">
                <a:solidFill>
                  <a:srgbClr val="6A8759"/>
                </a:solidFill>
                <a:latin typeface="Menlo"/>
                <a:ea typeface="Menlo"/>
                <a:cs typeface="Menlo"/>
                <a:sym typeface="Menlo"/>
              </a:defRPr>
            </a:pPr>
            <a:r>
              <a:rPr>
                <a:solidFill>
                  <a:srgbClr val="CC7831"/>
                </a:solidFill>
              </a:rPr>
              <a:t>    </a:t>
            </a:r>
            <a:r>
              <a:rPr>
                <a:solidFill>
                  <a:srgbClr val="9876AA"/>
                </a:solidFill>
              </a:rPr>
              <a:t>"lint"</a:t>
            </a:r>
            <a:r>
              <a:rPr>
                <a:solidFill>
                  <a:srgbClr val="CC7831"/>
                </a:solidFill>
              </a:rPr>
              <a:t>: </a:t>
            </a:r>
            <a:r>
              <a:t>"eslint app test"</a:t>
            </a:r>
            <a:r>
              <a:rPr>
                <a:solidFill>
                  <a:srgbClr val="CC7831"/>
                </a:solidFill>
              </a:rPr>
              <a:t>,</a:t>
            </a:r>
            <a:endParaRPr>
              <a:solidFill>
                <a:srgbClr val="CC7831"/>
              </a:solidFill>
            </a:endParaRPr>
          </a:p>
          <a:p>
            <a:pPr algn="l">
              <a:defRPr sz="800">
                <a:solidFill>
                  <a:srgbClr val="6A8759"/>
                </a:solidFill>
                <a:latin typeface="Menlo"/>
                <a:ea typeface="Menlo"/>
                <a:cs typeface="Menlo"/>
                <a:sym typeface="Menlo"/>
              </a:defRPr>
            </a:pPr>
            <a:r>
              <a:rPr>
                <a:solidFill>
                  <a:srgbClr val="CC7831"/>
                </a:solidFill>
              </a:rPr>
              <a:t>    </a:t>
            </a:r>
            <a:r>
              <a:rPr>
                <a:solidFill>
                  <a:srgbClr val="9876AA"/>
                </a:solidFill>
              </a:rPr>
              <a:t>"test"</a:t>
            </a:r>
            <a:r>
              <a:rPr>
                <a:solidFill>
                  <a:srgbClr val="CC7831"/>
                </a:solidFill>
              </a:rPr>
              <a:t>: </a:t>
            </a:r>
            <a:r>
              <a:t>"cross-env NODE_ENV=test nyc mocha"</a:t>
            </a:r>
            <a:r>
              <a:rPr>
                <a:solidFill>
                  <a:srgbClr val="CC7831"/>
                </a:solidFill>
              </a:rPr>
              <a:t>,</a:t>
            </a:r>
            <a:endParaRPr>
              <a:solidFill>
                <a:srgbClr val="CC7831"/>
              </a:solidFill>
            </a:endParaRPr>
          </a:p>
          <a:p>
            <a:pPr algn="l">
              <a:defRPr sz="800">
                <a:solidFill>
                  <a:srgbClr val="6A8759"/>
                </a:solidFill>
                <a:latin typeface="Menlo"/>
                <a:ea typeface="Menlo"/>
                <a:cs typeface="Menlo"/>
                <a:sym typeface="Menlo"/>
              </a:defRPr>
            </a:pPr>
            <a:r>
              <a:rPr>
                <a:solidFill>
                  <a:srgbClr val="CC7831"/>
                </a:solidFill>
              </a:rPr>
              <a:t>    </a:t>
            </a:r>
            <a:r>
              <a:rPr>
                <a:solidFill>
                  <a:srgbClr val="9876AA"/>
                </a:solidFill>
              </a:rPr>
              <a:t>"watch:test"</a:t>
            </a:r>
            <a:r>
              <a:rPr>
                <a:solidFill>
                  <a:srgbClr val="CC7831"/>
                </a:solidFill>
              </a:rPr>
              <a:t>: </a:t>
            </a:r>
            <a:r>
              <a:t>"mocha --watch --compilers js:babel-register"</a:t>
            </a:r>
            <a:r>
              <a:rPr>
                <a:solidFill>
                  <a:srgbClr val="CC7831"/>
                </a:solidFill>
              </a:rPr>
              <a:t>,</a:t>
            </a:r>
            <a:endParaRPr>
              <a:solidFill>
                <a:srgbClr val="CC7831"/>
              </a:solidFill>
            </a:endParaRPr>
          </a:p>
          <a:p>
            <a:pPr algn="l">
              <a:defRPr sz="800">
                <a:solidFill>
                  <a:srgbClr val="6A8759"/>
                </a:solidFill>
                <a:latin typeface="Menlo"/>
                <a:ea typeface="Menlo"/>
                <a:cs typeface="Menlo"/>
                <a:sym typeface="Menlo"/>
              </a:defRPr>
            </a:pPr>
            <a:r>
              <a:rPr>
                <a:solidFill>
                  <a:srgbClr val="CC7831"/>
                </a:solidFill>
              </a:rPr>
              <a:t>    </a:t>
            </a:r>
            <a:r>
              <a:rPr>
                <a:solidFill>
                  <a:srgbClr val="9876AA"/>
                </a:solidFill>
              </a:rPr>
              <a:t>"start"</a:t>
            </a:r>
            <a:r>
              <a:rPr>
                <a:solidFill>
                  <a:srgbClr val="CC7831"/>
                </a:solidFill>
              </a:rPr>
              <a:t>: </a:t>
            </a:r>
            <a:r>
              <a:t>"http-server"</a:t>
            </a:r>
            <a:r>
              <a:rPr>
                <a:solidFill>
                  <a:srgbClr val="CC7831"/>
                </a:solidFill>
              </a:rPr>
              <a:t>,</a:t>
            </a:r>
            <a:endParaRPr>
              <a:solidFill>
                <a:srgbClr val="CC7831"/>
              </a:solidFill>
            </a:endParaRPr>
          </a:p>
          <a:p>
            <a:pPr algn="l">
              <a:defRPr sz="800">
                <a:solidFill>
                  <a:srgbClr val="6A8759"/>
                </a:solidFill>
                <a:latin typeface="Menlo"/>
                <a:ea typeface="Menlo"/>
                <a:cs typeface="Menlo"/>
                <a:sym typeface="Menlo"/>
              </a:defRPr>
            </a:pPr>
            <a:r>
              <a:rPr>
                <a:solidFill>
                  <a:srgbClr val="CC7831"/>
                </a:solidFill>
              </a:rPr>
              <a:t>    </a:t>
            </a:r>
            <a:r>
              <a:rPr>
                <a:solidFill>
                  <a:srgbClr val="9876AA"/>
                </a:solidFill>
              </a:rPr>
              <a:t>"setup"</a:t>
            </a:r>
            <a:r>
              <a:rPr>
                <a:solidFill>
                  <a:srgbClr val="CC7831"/>
                </a:solidFill>
              </a:rPr>
              <a:t>: </a:t>
            </a:r>
            <a:r>
              <a:t>"npm install &amp;&amp; npm run validate"</a:t>
            </a:r>
            <a:r>
              <a:rPr>
                <a:solidFill>
                  <a:srgbClr val="CC7831"/>
                </a:solidFill>
              </a:rPr>
              <a:t>,</a:t>
            </a:r>
            <a:endParaRPr>
              <a:solidFill>
                <a:srgbClr val="CC7831"/>
              </a:solidFill>
            </a:endParaRPr>
          </a:p>
          <a:p>
            <a:pPr algn="l">
              <a:defRPr sz="800">
                <a:solidFill>
                  <a:srgbClr val="6A8759"/>
                </a:solidFill>
                <a:latin typeface="Menlo"/>
                <a:ea typeface="Menlo"/>
                <a:cs typeface="Menlo"/>
                <a:sym typeface="Menlo"/>
              </a:defRPr>
            </a:pPr>
            <a:r>
              <a:rPr>
                <a:solidFill>
                  <a:srgbClr val="CC7831"/>
                </a:solidFill>
              </a:rPr>
              <a:t>    </a:t>
            </a:r>
            <a:r>
              <a:rPr>
                <a:solidFill>
                  <a:srgbClr val="9876AA"/>
                </a:solidFill>
              </a:rPr>
              <a:t>"validate"</a:t>
            </a:r>
            <a:r>
              <a:rPr>
                <a:solidFill>
                  <a:srgbClr val="CC7831"/>
                </a:solidFill>
              </a:rPr>
              <a:t>: </a:t>
            </a:r>
            <a:r>
              <a:t>"npm-run-all lint test build"</a:t>
            </a:r>
          </a:p>
          <a:p>
            <a:pPr algn="l">
              <a:defRPr sz="800">
                <a:solidFill>
                  <a:srgbClr val="6A8759"/>
                </a:solidFill>
                <a:latin typeface="Menlo"/>
                <a:ea typeface="Menlo"/>
                <a:cs typeface="Menlo"/>
                <a:sym typeface="Menlo"/>
              </a:defRPr>
            </a:pPr>
            <a:r>
              <a:t>  </a:t>
            </a:r>
            <a:r>
              <a:rPr>
                <a:solidFill>
                  <a:srgbClr val="A9B7C6"/>
                </a:solidFill>
              </a:rPr>
              <a:t>}</a:t>
            </a:r>
            <a:r>
              <a:rPr>
                <a:solidFill>
                  <a:srgbClr val="CC7831"/>
                </a:solidFill>
              </a:rPr>
              <a:t>,</a:t>
            </a:r>
            <a:endParaRPr>
              <a:solidFill>
                <a:srgbClr val="CC7831"/>
              </a:solidFill>
            </a:endParaRPr>
          </a:p>
          <a:p>
            <a:pPr algn="l">
              <a:defRPr sz="800">
                <a:solidFill>
                  <a:srgbClr val="9876AA"/>
                </a:solidFill>
                <a:latin typeface="Menlo"/>
                <a:ea typeface="Menlo"/>
                <a:cs typeface="Menlo"/>
                <a:sym typeface="Menlo"/>
              </a:defRPr>
            </a:pPr>
            <a:r>
              <a:rPr>
                <a:solidFill>
                  <a:srgbClr val="CC7831"/>
                </a:solidFill>
              </a:rPr>
              <a:t>  </a:t>
            </a:r>
            <a:r>
              <a:t>"repository"</a:t>
            </a:r>
            <a:r>
              <a:rPr>
                <a:solidFill>
                  <a:srgbClr val="CC7831"/>
                </a:solidFill>
              </a:rPr>
              <a:t>: </a:t>
            </a:r>
            <a:r>
              <a:rPr>
                <a:solidFill>
                  <a:srgbClr val="A9B7C6"/>
                </a:solidFill>
              </a:rPr>
              <a:t>{</a:t>
            </a:r>
            <a:endParaRPr>
              <a:solidFill>
                <a:srgbClr val="A9B7C6"/>
              </a:solidFill>
            </a:endParaRPr>
          </a:p>
          <a:p>
            <a:pPr algn="l">
              <a:defRPr sz="800">
                <a:solidFill>
                  <a:srgbClr val="9876AA"/>
                </a:solidFill>
                <a:latin typeface="Menlo"/>
                <a:ea typeface="Menlo"/>
                <a:cs typeface="Menlo"/>
                <a:sym typeface="Menlo"/>
              </a:defRPr>
            </a:pPr>
            <a:r>
              <a:rPr>
                <a:solidFill>
                  <a:srgbClr val="A9B7C6"/>
                </a:solidFill>
              </a:rPr>
              <a:t>    </a:t>
            </a:r>
            <a:r>
              <a:t>"type"</a:t>
            </a:r>
            <a:r>
              <a:rPr>
                <a:solidFill>
                  <a:srgbClr val="CC7831"/>
                </a:solidFill>
              </a:rPr>
              <a:t>: </a:t>
            </a:r>
            <a:r>
              <a:rPr>
                <a:solidFill>
                  <a:srgbClr val="6A8759"/>
                </a:solidFill>
              </a:rPr>
              <a:t>"git"</a:t>
            </a:r>
            <a:r>
              <a:rPr>
                <a:solidFill>
                  <a:srgbClr val="CC7831"/>
                </a:solidFill>
              </a:rPr>
              <a:t>,</a:t>
            </a:r>
            <a:endParaRPr>
              <a:solidFill>
                <a:srgbClr val="CC7831"/>
              </a:solidFill>
            </a:endParaRPr>
          </a:p>
          <a:p>
            <a:pPr algn="l">
              <a:defRPr sz="800">
                <a:solidFill>
                  <a:srgbClr val="6A8759"/>
                </a:solidFill>
                <a:latin typeface="Menlo"/>
                <a:ea typeface="Menlo"/>
                <a:cs typeface="Menlo"/>
                <a:sym typeface="Menlo"/>
              </a:defRPr>
            </a:pPr>
            <a:r>
              <a:rPr>
                <a:solidFill>
                  <a:srgbClr val="CC7831"/>
                </a:solidFill>
              </a:rPr>
              <a:t>    </a:t>
            </a:r>
            <a:r>
              <a:rPr>
                <a:solidFill>
                  <a:srgbClr val="9876AA"/>
                </a:solidFill>
              </a:rPr>
              <a:t>"url"</a:t>
            </a:r>
            <a:r>
              <a:rPr>
                <a:solidFill>
                  <a:srgbClr val="CC7831"/>
                </a:solidFill>
              </a:rPr>
              <a:t>: </a:t>
            </a:r>
            <a:r>
              <a:t>"https://github.com/mzabriskie/react-example"</a:t>
            </a:r>
          </a:p>
          <a:p>
            <a:pPr algn="l">
              <a:defRPr sz="800">
                <a:solidFill>
                  <a:srgbClr val="6A8759"/>
                </a:solidFill>
                <a:latin typeface="Menlo"/>
                <a:ea typeface="Menlo"/>
                <a:cs typeface="Menlo"/>
                <a:sym typeface="Menlo"/>
              </a:defRPr>
            </a:pPr>
            <a:r>
              <a:t>  </a:t>
            </a:r>
            <a:r>
              <a:rPr>
                <a:solidFill>
                  <a:srgbClr val="A9B7C6"/>
                </a:solidFill>
              </a:rPr>
              <a:t>}</a:t>
            </a:r>
            <a:r>
              <a:rPr>
                <a:solidFill>
                  <a:srgbClr val="CC7831"/>
                </a:solidFill>
              </a:rPr>
              <a:t>,</a:t>
            </a:r>
            <a:endParaRPr>
              <a:solidFill>
                <a:srgbClr val="CC7831"/>
              </a:solidFill>
            </a:endParaRPr>
          </a:p>
          <a:p>
            <a:pPr algn="l">
              <a:defRPr sz="800">
                <a:solidFill>
                  <a:srgbClr val="6A8759"/>
                </a:solidFill>
                <a:latin typeface="Menlo"/>
                <a:ea typeface="Menlo"/>
                <a:cs typeface="Menlo"/>
                <a:sym typeface="Menlo"/>
              </a:defRPr>
            </a:pPr>
            <a:r>
              <a:rPr>
                <a:solidFill>
                  <a:srgbClr val="CC7831"/>
                </a:solidFill>
              </a:rPr>
              <a:t>  </a:t>
            </a:r>
            <a:r>
              <a:rPr>
                <a:solidFill>
                  <a:srgbClr val="9876AA"/>
                </a:solidFill>
              </a:rPr>
              <a:t>"author"</a:t>
            </a:r>
            <a:r>
              <a:rPr>
                <a:solidFill>
                  <a:srgbClr val="CC7831"/>
                </a:solidFill>
              </a:rPr>
              <a:t>: </a:t>
            </a:r>
            <a:r>
              <a:t>"Matt Zabriskie"</a:t>
            </a:r>
            <a:r>
              <a:rPr>
                <a:solidFill>
                  <a:srgbClr val="CC7831"/>
                </a:solidFill>
              </a:rPr>
              <a:t>,</a:t>
            </a:r>
            <a:endParaRPr>
              <a:solidFill>
                <a:srgbClr val="CC7831"/>
              </a:solidFill>
            </a:endParaRPr>
          </a:p>
          <a:p>
            <a:pPr algn="l">
              <a:defRPr sz="800">
                <a:solidFill>
                  <a:srgbClr val="9876AA"/>
                </a:solidFill>
                <a:latin typeface="Menlo"/>
                <a:ea typeface="Menlo"/>
                <a:cs typeface="Menlo"/>
                <a:sym typeface="Menlo"/>
              </a:defRPr>
            </a:pPr>
            <a:r>
              <a:rPr>
                <a:solidFill>
                  <a:srgbClr val="CC7831"/>
                </a:solidFill>
              </a:rPr>
              <a:t>  </a:t>
            </a:r>
            <a:r>
              <a:t>"license"</a:t>
            </a:r>
            <a:r>
              <a:rPr>
                <a:solidFill>
                  <a:srgbClr val="CC7831"/>
                </a:solidFill>
              </a:rPr>
              <a:t>: </a:t>
            </a:r>
            <a:r>
              <a:rPr>
                <a:solidFill>
                  <a:srgbClr val="6A8759"/>
                </a:solidFill>
              </a:rPr>
              <a:t>"MIT"</a:t>
            </a:r>
            <a:r>
              <a:rPr>
                <a:solidFill>
                  <a:srgbClr val="CC7831"/>
                </a:solidFill>
              </a:rPr>
              <a:t>,</a:t>
            </a:r>
            <a:endParaRPr>
              <a:solidFill>
                <a:srgbClr val="CC7831"/>
              </a:solidFill>
            </a:endParaRPr>
          </a:p>
          <a:p>
            <a:pPr algn="l">
              <a:defRPr sz="800">
                <a:solidFill>
                  <a:srgbClr val="9876AA"/>
                </a:solidFill>
                <a:latin typeface="Menlo"/>
                <a:ea typeface="Menlo"/>
                <a:cs typeface="Menlo"/>
                <a:sym typeface="Menlo"/>
              </a:defRPr>
            </a:pPr>
            <a:r>
              <a:rPr>
                <a:solidFill>
                  <a:srgbClr val="CC7831"/>
                </a:solidFill>
              </a:rPr>
              <a:t>  </a:t>
            </a:r>
            <a:r>
              <a:t>"bugs"</a:t>
            </a:r>
            <a:r>
              <a:rPr>
                <a:solidFill>
                  <a:srgbClr val="CC7831"/>
                </a:solidFill>
              </a:rPr>
              <a:t>: </a:t>
            </a:r>
            <a:r>
              <a:rPr>
                <a:solidFill>
                  <a:srgbClr val="A9B7C6"/>
                </a:solidFill>
              </a:rPr>
              <a:t>{</a:t>
            </a:r>
            <a:endParaRPr>
              <a:solidFill>
                <a:srgbClr val="A9B7C6"/>
              </a:solidFill>
            </a:endParaRPr>
          </a:p>
          <a:p>
            <a:pPr algn="l">
              <a:defRPr sz="800">
                <a:solidFill>
                  <a:srgbClr val="6A8759"/>
                </a:solidFill>
                <a:latin typeface="Menlo"/>
                <a:ea typeface="Menlo"/>
                <a:cs typeface="Menlo"/>
                <a:sym typeface="Menlo"/>
              </a:defRPr>
            </a:pPr>
            <a:r>
              <a:rPr>
                <a:solidFill>
                  <a:srgbClr val="A9B7C6"/>
                </a:solidFill>
              </a:rPr>
              <a:t>    </a:t>
            </a:r>
            <a:r>
              <a:rPr>
                <a:solidFill>
                  <a:srgbClr val="9876AA"/>
                </a:solidFill>
              </a:rPr>
              <a:t>"url"</a:t>
            </a:r>
            <a:r>
              <a:rPr>
                <a:solidFill>
                  <a:srgbClr val="CC7831"/>
                </a:solidFill>
              </a:rPr>
              <a:t>: </a:t>
            </a:r>
            <a:r>
              <a:t>"https://github.com/mzabriskie/react-example/issues"</a:t>
            </a:r>
          </a:p>
          <a:p>
            <a:pPr algn="l">
              <a:defRPr sz="800">
                <a:solidFill>
                  <a:srgbClr val="6A8759"/>
                </a:solidFill>
                <a:latin typeface="Menlo"/>
                <a:ea typeface="Menlo"/>
                <a:cs typeface="Menlo"/>
                <a:sym typeface="Menlo"/>
              </a:defRPr>
            </a:pPr>
            <a:r>
              <a:t>  </a:t>
            </a:r>
            <a:r>
              <a:rPr>
                <a:solidFill>
                  <a:srgbClr val="A9B7C6"/>
                </a:solidFill>
              </a:rPr>
              <a:t>}</a:t>
            </a:r>
            <a:r>
              <a:rPr>
                <a:solidFill>
                  <a:srgbClr val="CC7831"/>
                </a:solidFill>
              </a:rPr>
              <a:t>,</a:t>
            </a:r>
            <a:endParaRPr>
              <a:solidFill>
                <a:srgbClr val="CC7831"/>
              </a:solidFill>
            </a:endParaRPr>
          </a:p>
          <a:p>
            <a:pPr algn="l">
              <a:defRPr sz="800">
                <a:solidFill>
                  <a:srgbClr val="6A8759"/>
                </a:solidFill>
                <a:latin typeface="Menlo"/>
                <a:ea typeface="Menlo"/>
                <a:cs typeface="Menlo"/>
                <a:sym typeface="Menlo"/>
              </a:defRPr>
            </a:pPr>
            <a:r>
              <a:rPr>
                <a:solidFill>
                  <a:srgbClr val="CC7831"/>
                </a:solidFill>
              </a:rPr>
              <a:t>  </a:t>
            </a:r>
            <a:r>
              <a:rPr>
                <a:solidFill>
                  <a:srgbClr val="9876AA"/>
                </a:solidFill>
              </a:rPr>
              <a:t>"homepage"</a:t>
            </a:r>
            <a:r>
              <a:rPr>
                <a:solidFill>
                  <a:srgbClr val="CC7831"/>
                </a:solidFill>
              </a:rPr>
              <a:t>: </a:t>
            </a:r>
            <a:r>
              <a:t>"https://github.com/mzabriskie/react-example"</a:t>
            </a:r>
            <a:r>
              <a:rPr>
                <a:solidFill>
                  <a:srgbClr val="CC7831"/>
                </a:solidFill>
              </a:rPr>
              <a:t>,</a:t>
            </a:r>
            <a:endParaRPr>
              <a:solidFill>
                <a:srgbClr val="CC7831"/>
              </a:solidFill>
            </a:endParaRPr>
          </a:p>
          <a:p>
            <a:pPr algn="l">
              <a:defRPr sz="800">
                <a:solidFill>
                  <a:srgbClr val="9876AA"/>
                </a:solidFill>
                <a:latin typeface="Menlo"/>
                <a:ea typeface="Menlo"/>
                <a:cs typeface="Menlo"/>
                <a:sym typeface="Menlo"/>
              </a:defRPr>
            </a:pPr>
            <a:r>
              <a:rPr>
                <a:solidFill>
                  <a:srgbClr val="CC7831"/>
                </a:solidFill>
              </a:rPr>
              <a:t>  </a:t>
            </a:r>
            <a:r>
              <a:t>"dependencies"</a:t>
            </a:r>
            <a:r>
              <a:rPr>
                <a:solidFill>
                  <a:srgbClr val="CC7831"/>
                </a:solidFill>
              </a:rPr>
              <a:t>: </a:t>
            </a:r>
            <a:r>
              <a:rPr>
                <a:solidFill>
                  <a:srgbClr val="A9B7C6"/>
                </a:solidFill>
              </a:rPr>
              <a:t>{</a:t>
            </a:r>
            <a:endParaRPr>
              <a:solidFill>
                <a:srgbClr val="A9B7C6"/>
              </a:solidFill>
            </a:endParaRPr>
          </a:p>
          <a:p>
            <a:pPr algn="l">
              <a:defRPr sz="800">
                <a:solidFill>
                  <a:srgbClr val="6A8759"/>
                </a:solidFill>
                <a:latin typeface="Menlo"/>
                <a:ea typeface="Menlo"/>
                <a:cs typeface="Menlo"/>
                <a:sym typeface="Menlo"/>
              </a:defRPr>
            </a:pPr>
            <a:r>
              <a:rPr>
                <a:solidFill>
                  <a:srgbClr val="A9B7C6"/>
                </a:solidFill>
              </a:rPr>
              <a:t>    </a:t>
            </a:r>
            <a:r>
              <a:rPr>
                <a:solidFill>
                  <a:srgbClr val="9876AA"/>
                </a:solidFill>
              </a:rPr>
              <a:t>"axios"</a:t>
            </a:r>
            <a:r>
              <a:rPr>
                <a:solidFill>
                  <a:srgbClr val="CC7831"/>
                </a:solidFill>
              </a:rPr>
              <a:t>: </a:t>
            </a:r>
            <a:r>
              <a:t>"0.13.1"</a:t>
            </a:r>
            <a:r>
              <a:rPr>
                <a:solidFill>
                  <a:srgbClr val="CC7831"/>
                </a:solidFill>
              </a:rPr>
              <a:t>,</a:t>
            </a:r>
            <a:endParaRPr>
              <a:solidFill>
                <a:srgbClr val="CC7831"/>
              </a:solidFill>
            </a:endParaRPr>
          </a:p>
          <a:p>
            <a:pPr algn="l">
              <a:defRPr sz="800">
                <a:solidFill>
                  <a:srgbClr val="9876AA"/>
                </a:solidFill>
                <a:latin typeface="Menlo"/>
                <a:ea typeface="Menlo"/>
                <a:cs typeface="Menlo"/>
                <a:sym typeface="Menlo"/>
              </a:defRPr>
            </a:pPr>
            <a:r>
              <a:rPr>
                <a:solidFill>
                  <a:srgbClr val="CC7831"/>
                </a:solidFill>
              </a:rPr>
              <a:t>    </a:t>
            </a:r>
            <a:r>
              <a:t>"bootstrap"</a:t>
            </a:r>
            <a:r>
              <a:rPr>
                <a:solidFill>
                  <a:srgbClr val="CC7831"/>
                </a:solidFill>
              </a:rPr>
              <a:t>: </a:t>
            </a:r>
            <a:r>
              <a:rPr>
                <a:solidFill>
                  <a:srgbClr val="6A8759"/>
                </a:solidFill>
              </a:rPr>
              <a:t>"^3.3.5"</a:t>
            </a:r>
            <a:r>
              <a:rPr>
                <a:solidFill>
                  <a:srgbClr val="CC7831"/>
                </a:solidFill>
              </a:rPr>
              <a:t>,</a:t>
            </a:r>
            <a:endParaRPr>
              <a:solidFill>
                <a:srgbClr val="CC7831"/>
              </a:solidFill>
            </a:endParaRPr>
          </a:p>
          <a:p>
            <a:pPr algn="l">
              <a:defRPr sz="800">
                <a:solidFill>
                  <a:srgbClr val="9876AA"/>
                </a:solidFill>
                <a:latin typeface="Menlo"/>
                <a:ea typeface="Menlo"/>
                <a:cs typeface="Menlo"/>
                <a:sym typeface="Menlo"/>
              </a:defRPr>
            </a:pPr>
            <a:r>
              <a:rPr>
                <a:solidFill>
                  <a:srgbClr val="CC7831"/>
                </a:solidFill>
              </a:rPr>
              <a:t>    </a:t>
            </a:r>
            <a:r>
              <a:t>"history"</a:t>
            </a:r>
            <a:r>
              <a:rPr>
                <a:solidFill>
                  <a:srgbClr val="CC7831"/>
                </a:solidFill>
              </a:rPr>
              <a:t>: </a:t>
            </a:r>
            <a:r>
              <a:rPr>
                <a:solidFill>
                  <a:srgbClr val="6A8759"/>
                </a:solidFill>
              </a:rPr>
              <a:t>"^3.0.0"</a:t>
            </a:r>
            <a:r>
              <a:rPr>
                <a:solidFill>
                  <a:srgbClr val="CC7831"/>
                </a:solidFill>
              </a:rPr>
              <a:t>,</a:t>
            </a:r>
            <a:endParaRPr>
              <a:solidFill>
                <a:srgbClr val="CC7831"/>
              </a:solidFill>
            </a:endParaRPr>
          </a:p>
          <a:p>
            <a:pPr algn="l">
              <a:defRPr sz="800">
                <a:solidFill>
                  <a:srgbClr val="6A8759"/>
                </a:solidFill>
                <a:latin typeface="Menlo"/>
                <a:ea typeface="Menlo"/>
                <a:cs typeface="Menlo"/>
                <a:sym typeface="Menlo"/>
              </a:defRPr>
            </a:pPr>
            <a:r>
              <a:rPr>
                <a:solidFill>
                  <a:srgbClr val="CC7831"/>
                </a:solidFill>
              </a:rPr>
              <a:t>    </a:t>
            </a:r>
            <a:r>
              <a:rPr>
                <a:solidFill>
                  <a:srgbClr val="9876AA"/>
                </a:solidFill>
              </a:rPr>
              <a:t>"moment"</a:t>
            </a:r>
            <a:r>
              <a:rPr>
                <a:solidFill>
                  <a:srgbClr val="CC7831"/>
                </a:solidFill>
              </a:rPr>
              <a:t>: </a:t>
            </a:r>
            <a:r>
              <a:t>"^2.10.6"</a:t>
            </a:r>
            <a:r>
              <a:rPr>
                <a:solidFill>
                  <a:srgbClr val="CC7831"/>
                </a:solidFill>
              </a:rPr>
              <a:t>,</a:t>
            </a:r>
            <a:endParaRPr>
              <a:solidFill>
                <a:srgbClr val="CC7831"/>
              </a:solidFill>
            </a:endParaRPr>
          </a:p>
          <a:p>
            <a:pPr algn="l">
              <a:defRPr sz="800">
                <a:solidFill>
                  <a:srgbClr val="6A8759"/>
                </a:solidFill>
                <a:latin typeface="Menlo"/>
                <a:ea typeface="Menlo"/>
                <a:cs typeface="Menlo"/>
                <a:sym typeface="Menlo"/>
              </a:defRPr>
            </a:pPr>
            <a:r>
              <a:rPr>
                <a:solidFill>
                  <a:srgbClr val="CC7831"/>
                </a:solidFill>
              </a:rPr>
              <a:t>    </a:t>
            </a:r>
            <a:r>
              <a:rPr>
                <a:solidFill>
                  <a:srgbClr val="9876AA"/>
                </a:solidFill>
              </a:rPr>
              <a:t>"react"</a:t>
            </a:r>
            <a:r>
              <a:rPr>
                <a:solidFill>
                  <a:srgbClr val="CC7831"/>
                </a:solidFill>
              </a:rPr>
              <a:t>: </a:t>
            </a:r>
            <a:r>
              <a:t>"15.3.0"</a:t>
            </a:r>
            <a:r>
              <a:rPr>
                <a:solidFill>
                  <a:srgbClr val="CC7831"/>
                </a:solidFill>
              </a:rPr>
              <a:t>,</a:t>
            </a:r>
            <a:endParaRPr>
              <a:solidFill>
                <a:srgbClr val="CC7831"/>
              </a:solidFill>
            </a:endParaRPr>
          </a:p>
          <a:p>
            <a:pPr algn="l">
              <a:defRPr sz="800">
                <a:solidFill>
                  <a:srgbClr val="9876AA"/>
                </a:solidFill>
                <a:latin typeface="Menlo"/>
                <a:ea typeface="Menlo"/>
                <a:cs typeface="Menlo"/>
                <a:sym typeface="Menlo"/>
              </a:defRPr>
            </a:pPr>
            <a:r>
              <a:rPr>
                <a:solidFill>
                  <a:srgbClr val="CC7831"/>
                </a:solidFill>
              </a:rPr>
              <a:t>    </a:t>
            </a:r>
            <a:r>
              <a:t>"react-dom"</a:t>
            </a:r>
            <a:r>
              <a:rPr>
                <a:solidFill>
                  <a:srgbClr val="CC7831"/>
                </a:solidFill>
              </a:rPr>
              <a:t>: </a:t>
            </a:r>
            <a:r>
              <a:rPr>
                <a:solidFill>
                  <a:srgbClr val="6A8759"/>
                </a:solidFill>
              </a:rPr>
              <a:t>"15.3.0"</a:t>
            </a:r>
            <a:r>
              <a:rPr>
                <a:solidFill>
                  <a:srgbClr val="CC7831"/>
                </a:solidFill>
              </a:rPr>
              <a:t>,</a:t>
            </a:r>
            <a:endParaRPr>
              <a:solidFill>
                <a:srgbClr val="CC7831"/>
              </a:solidFill>
            </a:endParaRPr>
          </a:p>
          <a:p>
            <a:pPr algn="l">
              <a:defRPr sz="800">
                <a:solidFill>
                  <a:srgbClr val="9876AA"/>
                </a:solidFill>
                <a:latin typeface="Menlo"/>
                <a:ea typeface="Menlo"/>
                <a:cs typeface="Menlo"/>
                <a:sym typeface="Menlo"/>
              </a:defRPr>
            </a:pPr>
            <a:r>
              <a:rPr>
                <a:solidFill>
                  <a:srgbClr val="CC7831"/>
                </a:solidFill>
              </a:rPr>
              <a:t>    </a:t>
            </a:r>
            <a:r>
              <a:t>"react-router"</a:t>
            </a:r>
            <a:r>
              <a:rPr>
                <a:solidFill>
                  <a:srgbClr val="CC7831"/>
                </a:solidFill>
              </a:rPr>
              <a:t>: </a:t>
            </a:r>
            <a:r>
              <a:rPr>
                <a:solidFill>
                  <a:srgbClr val="6A8759"/>
                </a:solidFill>
              </a:rPr>
              <a:t>"2.6.1"</a:t>
            </a:r>
            <a:r>
              <a:rPr>
                <a:solidFill>
                  <a:srgbClr val="CC7831"/>
                </a:solidFill>
              </a:rPr>
              <a:t>,</a:t>
            </a:r>
            <a:endParaRPr>
              <a:solidFill>
                <a:srgbClr val="CC7831"/>
              </a:solidFill>
            </a:endParaRPr>
          </a:p>
          <a:p>
            <a:pPr algn="l">
              <a:defRPr sz="800">
                <a:solidFill>
                  <a:srgbClr val="CC7831"/>
                </a:solidFill>
                <a:latin typeface="Menlo"/>
                <a:ea typeface="Menlo"/>
                <a:cs typeface="Menlo"/>
                <a:sym typeface="Menlo"/>
              </a:defRPr>
            </a:pPr>
            <a:r>
              <a:t>  </a:t>
            </a:r>
            <a:r>
              <a:rPr>
                <a:solidFill>
                  <a:srgbClr val="A9B7C6"/>
                </a:solidFill>
              </a:rPr>
              <a:t>}</a:t>
            </a:r>
            <a:r>
              <a:t>,</a:t>
            </a:r>
          </a:p>
          <a:p>
            <a:pPr algn="l">
              <a:defRPr sz="800">
                <a:solidFill>
                  <a:srgbClr val="9876AA"/>
                </a:solidFill>
                <a:latin typeface="Menlo"/>
                <a:ea typeface="Menlo"/>
                <a:cs typeface="Menlo"/>
                <a:sym typeface="Menlo"/>
              </a:defRPr>
            </a:pPr>
            <a:r>
              <a:rPr>
                <a:solidFill>
                  <a:srgbClr val="CC7831"/>
                </a:solidFill>
              </a:rPr>
              <a:t>  </a:t>
            </a:r>
            <a:r>
              <a:t>"devDependencies"</a:t>
            </a:r>
            <a:r>
              <a:rPr>
                <a:solidFill>
                  <a:srgbClr val="CC7831"/>
                </a:solidFill>
              </a:rPr>
              <a:t>: </a:t>
            </a:r>
            <a:r>
              <a:rPr>
                <a:solidFill>
                  <a:srgbClr val="A9B7C6"/>
                </a:solidFill>
              </a:rPr>
              <a:t>{</a:t>
            </a:r>
            <a:endParaRPr>
              <a:solidFill>
                <a:srgbClr val="A9B7C6"/>
              </a:solidFill>
            </a:endParaRPr>
          </a:p>
          <a:p>
            <a:pPr algn="l">
              <a:defRPr sz="800">
                <a:solidFill>
                  <a:srgbClr val="9876AA"/>
                </a:solidFill>
                <a:latin typeface="Menlo"/>
                <a:ea typeface="Menlo"/>
                <a:cs typeface="Menlo"/>
                <a:sym typeface="Menlo"/>
              </a:defRPr>
            </a:pPr>
            <a:r>
              <a:rPr>
                <a:solidFill>
                  <a:srgbClr val="A9B7C6"/>
                </a:solidFill>
              </a:rPr>
              <a:t>    </a:t>
            </a:r>
            <a:r>
              <a:t>"babel-core"</a:t>
            </a:r>
            <a:r>
              <a:rPr>
                <a:solidFill>
                  <a:srgbClr val="CC7831"/>
                </a:solidFill>
              </a:rPr>
              <a:t>: </a:t>
            </a:r>
            <a:r>
              <a:rPr>
                <a:solidFill>
                  <a:srgbClr val="6A8759"/>
                </a:solidFill>
              </a:rPr>
              <a:t>"6.13.2"</a:t>
            </a:r>
            <a:r>
              <a:rPr>
                <a:solidFill>
                  <a:srgbClr val="CC7831"/>
                </a:solidFill>
              </a:rPr>
              <a:t>,</a:t>
            </a:r>
            <a:endParaRPr>
              <a:solidFill>
                <a:srgbClr val="CC7831"/>
              </a:solidFill>
            </a:endParaRPr>
          </a:p>
          <a:p>
            <a:pPr algn="l">
              <a:defRPr sz="800">
                <a:solidFill>
                  <a:srgbClr val="9876AA"/>
                </a:solidFill>
                <a:latin typeface="Menlo"/>
                <a:ea typeface="Menlo"/>
                <a:cs typeface="Menlo"/>
                <a:sym typeface="Menlo"/>
              </a:defRPr>
            </a:pPr>
            <a:r>
              <a:rPr>
                <a:solidFill>
                  <a:srgbClr val="CC7831"/>
                </a:solidFill>
              </a:rPr>
              <a:t>    </a:t>
            </a:r>
            <a:r>
              <a:t>"babel-loader"</a:t>
            </a:r>
            <a:r>
              <a:rPr>
                <a:solidFill>
                  <a:srgbClr val="CC7831"/>
                </a:solidFill>
              </a:rPr>
              <a:t>: </a:t>
            </a:r>
            <a:r>
              <a:rPr>
                <a:solidFill>
                  <a:srgbClr val="6A8759"/>
                </a:solidFill>
              </a:rPr>
              <a:t>"6.2.4"</a:t>
            </a:r>
            <a:r>
              <a:rPr>
                <a:solidFill>
                  <a:srgbClr val="CC7831"/>
                </a:solidFill>
              </a:rPr>
              <a:t>,</a:t>
            </a:r>
            <a:endParaRPr>
              <a:solidFill>
                <a:srgbClr val="CC7831"/>
              </a:solidFill>
            </a:endParaRPr>
          </a:p>
          <a:p>
            <a:pPr algn="l">
              <a:defRPr sz="800">
                <a:solidFill>
                  <a:srgbClr val="9876AA"/>
                </a:solidFill>
                <a:latin typeface="Menlo"/>
                <a:ea typeface="Menlo"/>
                <a:cs typeface="Menlo"/>
                <a:sym typeface="Menlo"/>
              </a:defRPr>
            </a:pPr>
            <a:r>
              <a:rPr>
                <a:solidFill>
                  <a:srgbClr val="CC7831"/>
                </a:solidFill>
              </a:rPr>
              <a:t>    </a:t>
            </a:r>
            <a:r>
              <a:t>"babel-plugin-istanbul"</a:t>
            </a:r>
            <a:r>
              <a:rPr>
                <a:solidFill>
                  <a:srgbClr val="CC7831"/>
                </a:solidFill>
              </a:rPr>
              <a:t>: </a:t>
            </a:r>
            <a:r>
              <a:rPr>
                <a:solidFill>
                  <a:srgbClr val="6A8759"/>
                </a:solidFill>
              </a:rPr>
              <a:t>"1.0.3"</a:t>
            </a:r>
            <a:r>
              <a:rPr>
                <a:solidFill>
                  <a:srgbClr val="CC7831"/>
                </a:solidFill>
              </a:rPr>
              <a:t>,</a:t>
            </a:r>
            <a:endParaRPr>
              <a:solidFill>
                <a:srgbClr val="CC7831"/>
              </a:solidFill>
            </a:endParaRPr>
          </a:p>
          <a:p>
            <a:pPr algn="l">
              <a:defRPr sz="800">
                <a:solidFill>
                  <a:srgbClr val="9876AA"/>
                </a:solidFill>
                <a:latin typeface="Menlo"/>
                <a:ea typeface="Menlo"/>
                <a:cs typeface="Menlo"/>
                <a:sym typeface="Menlo"/>
              </a:defRPr>
            </a:pPr>
            <a:r>
              <a:rPr>
                <a:solidFill>
                  <a:srgbClr val="CC7831"/>
                </a:solidFill>
              </a:rPr>
              <a:t>    </a:t>
            </a:r>
            <a:r>
              <a:t>"babel-preset-es2015"</a:t>
            </a:r>
            <a:r>
              <a:rPr>
                <a:solidFill>
                  <a:srgbClr val="CC7831"/>
                </a:solidFill>
              </a:rPr>
              <a:t>: </a:t>
            </a:r>
            <a:r>
              <a:rPr>
                <a:solidFill>
                  <a:srgbClr val="6A8759"/>
                </a:solidFill>
              </a:rPr>
              <a:t>"6.13.2"</a:t>
            </a:r>
            <a:r>
              <a:rPr>
                <a:solidFill>
                  <a:srgbClr val="CC7831"/>
                </a:solidFill>
              </a:rPr>
              <a:t>,</a:t>
            </a:r>
            <a:endParaRPr>
              <a:solidFill>
                <a:srgbClr val="CC7831"/>
              </a:solidFill>
            </a:endParaRPr>
          </a:p>
          <a:p>
            <a:pPr algn="l">
              <a:defRPr sz="800">
                <a:solidFill>
                  <a:srgbClr val="9876AA"/>
                </a:solidFill>
                <a:latin typeface="Menlo"/>
                <a:ea typeface="Menlo"/>
                <a:cs typeface="Menlo"/>
                <a:sym typeface="Menlo"/>
              </a:defRPr>
            </a:pPr>
            <a:r>
              <a:rPr>
                <a:solidFill>
                  <a:srgbClr val="CC7831"/>
                </a:solidFill>
              </a:rPr>
              <a:t>    </a:t>
            </a:r>
            <a:r>
              <a:t>"babel-preset-react"</a:t>
            </a:r>
            <a:r>
              <a:rPr>
                <a:solidFill>
                  <a:srgbClr val="CC7831"/>
                </a:solidFill>
              </a:rPr>
              <a:t>: </a:t>
            </a:r>
            <a:r>
              <a:rPr>
                <a:solidFill>
                  <a:srgbClr val="6A8759"/>
                </a:solidFill>
              </a:rPr>
              <a:t>"6.11.1"</a:t>
            </a:r>
            <a:r>
              <a:rPr>
                <a:solidFill>
                  <a:srgbClr val="CC7831"/>
                </a:solidFill>
              </a:rPr>
              <a:t>,</a:t>
            </a:r>
            <a:endParaRPr>
              <a:solidFill>
                <a:srgbClr val="CC7831"/>
              </a:solidFill>
            </a:endParaRPr>
          </a:p>
          <a:p>
            <a:pPr algn="l">
              <a:defRPr sz="800">
                <a:solidFill>
                  <a:srgbClr val="9876AA"/>
                </a:solidFill>
                <a:latin typeface="Menlo"/>
                <a:ea typeface="Menlo"/>
                <a:cs typeface="Menlo"/>
                <a:sym typeface="Menlo"/>
              </a:defRPr>
            </a:pPr>
            <a:r>
              <a:rPr>
                <a:solidFill>
                  <a:srgbClr val="CC7831"/>
                </a:solidFill>
              </a:rPr>
              <a:t>    </a:t>
            </a:r>
            <a:r>
              <a:t>"babel-preset-stage-2"</a:t>
            </a:r>
            <a:r>
              <a:rPr>
                <a:solidFill>
                  <a:srgbClr val="CC7831"/>
                </a:solidFill>
              </a:rPr>
              <a:t>: </a:t>
            </a:r>
            <a:r>
              <a:rPr>
                <a:solidFill>
                  <a:srgbClr val="6A8759"/>
                </a:solidFill>
              </a:rPr>
              <a:t>"6.13.0"</a:t>
            </a:r>
            <a:r>
              <a:rPr>
                <a:solidFill>
                  <a:srgbClr val="CC7831"/>
                </a:solidFill>
              </a:rPr>
              <a:t>,</a:t>
            </a:r>
            <a:endParaRPr>
              <a:solidFill>
                <a:srgbClr val="CC7831"/>
              </a:solidFill>
            </a:endParaRPr>
          </a:p>
          <a:p>
            <a:pPr algn="l">
              <a:defRPr sz="800">
                <a:solidFill>
                  <a:srgbClr val="9876AA"/>
                </a:solidFill>
                <a:latin typeface="Menlo"/>
                <a:ea typeface="Menlo"/>
                <a:cs typeface="Menlo"/>
                <a:sym typeface="Menlo"/>
              </a:defRPr>
            </a:pPr>
            <a:r>
              <a:rPr>
                <a:solidFill>
                  <a:srgbClr val="CC7831"/>
                </a:solidFill>
              </a:rPr>
              <a:t>    </a:t>
            </a:r>
            <a:r>
              <a:t>"babel-register"</a:t>
            </a:r>
            <a:r>
              <a:rPr>
                <a:solidFill>
                  <a:srgbClr val="CC7831"/>
                </a:solidFill>
              </a:rPr>
              <a:t>: </a:t>
            </a:r>
            <a:r>
              <a:rPr>
                <a:solidFill>
                  <a:srgbClr val="6A8759"/>
                </a:solidFill>
              </a:rPr>
              <a:t>"6.11.6"</a:t>
            </a:r>
            <a:r>
              <a:rPr>
                <a:solidFill>
                  <a:srgbClr val="CC7831"/>
                </a:solidFill>
              </a:rPr>
              <a:t>,</a:t>
            </a:r>
            <a:endParaRPr>
              <a:solidFill>
                <a:srgbClr val="CC7831"/>
              </a:solidFill>
            </a:endParaRPr>
          </a:p>
          <a:p>
            <a:pPr algn="l">
              <a:defRPr sz="800">
                <a:solidFill>
                  <a:srgbClr val="6A8759"/>
                </a:solidFill>
                <a:latin typeface="Menlo"/>
                <a:ea typeface="Menlo"/>
                <a:cs typeface="Menlo"/>
                <a:sym typeface="Menlo"/>
              </a:defRPr>
            </a:pPr>
            <a:r>
              <a:rPr>
                <a:solidFill>
                  <a:srgbClr val="CC7831"/>
                </a:solidFill>
              </a:rPr>
              <a:t>    </a:t>
            </a:r>
            <a:r>
              <a:rPr>
                <a:solidFill>
                  <a:srgbClr val="9876AA"/>
                </a:solidFill>
              </a:rPr>
              <a:t>"chai"</a:t>
            </a:r>
            <a:r>
              <a:rPr>
                <a:solidFill>
                  <a:srgbClr val="CC7831"/>
                </a:solidFill>
              </a:rPr>
              <a:t>: </a:t>
            </a:r>
            <a:r>
              <a:t>"3.5.0"</a:t>
            </a:r>
            <a:r>
              <a:rPr>
                <a:solidFill>
                  <a:srgbClr val="CC7831"/>
                </a:solidFill>
              </a:rPr>
              <a:t>,</a:t>
            </a:r>
            <a:endParaRPr>
              <a:solidFill>
                <a:srgbClr val="CC7831"/>
              </a:solidFill>
            </a:endParaRPr>
          </a:p>
          <a:p>
            <a:pPr algn="l">
              <a:defRPr sz="800">
                <a:solidFill>
                  <a:srgbClr val="9876AA"/>
                </a:solidFill>
                <a:latin typeface="Menlo"/>
                <a:ea typeface="Menlo"/>
                <a:cs typeface="Menlo"/>
                <a:sym typeface="Menlo"/>
              </a:defRPr>
            </a:pPr>
            <a:r>
              <a:rPr>
                <a:solidFill>
                  <a:srgbClr val="CC7831"/>
                </a:solidFill>
              </a:rPr>
              <a:t>    </a:t>
            </a:r>
            <a:r>
              <a:t>"chai-enzyme"</a:t>
            </a:r>
            <a:r>
              <a:rPr>
                <a:solidFill>
                  <a:srgbClr val="CC7831"/>
                </a:solidFill>
              </a:rPr>
              <a:t>: </a:t>
            </a:r>
            <a:r>
              <a:rPr>
                <a:solidFill>
                  <a:srgbClr val="6A8759"/>
                </a:solidFill>
              </a:rPr>
              <a:t>"0.5.0"</a:t>
            </a:r>
            <a:r>
              <a:rPr>
                <a:solidFill>
                  <a:srgbClr val="CC7831"/>
                </a:solidFill>
              </a:rPr>
              <a:t>,</a:t>
            </a:r>
            <a:endParaRPr>
              <a:solidFill>
                <a:srgbClr val="CC7831"/>
              </a:solidFill>
            </a:endParaRPr>
          </a:p>
          <a:p>
            <a:pPr algn="l">
              <a:defRPr sz="800">
                <a:solidFill>
                  <a:srgbClr val="9876AA"/>
                </a:solidFill>
                <a:latin typeface="Menlo"/>
                <a:ea typeface="Menlo"/>
                <a:cs typeface="Menlo"/>
                <a:sym typeface="Menlo"/>
              </a:defRPr>
            </a:pPr>
            <a:r>
              <a:rPr>
                <a:solidFill>
                  <a:srgbClr val="CC7831"/>
                </a:solidFill>
              </a:rPr>
              <a:t>    </a:t>
            </a:r>
            <a:r>
              <a:t>"css-loader"</a:t>
            </a:r>
            <a:r>
              <a:rPr>
                <a:solidFill>
                  <a:srgbClr val="CC7831"/>
                </a:solidFill>
              </a:rPr>
              <a:t>: </a:t>
            </a:r>
            <a:r>
              <a:rPr>
                <a:solidFill>
                  <a:srgbClr val="6A8759"/>
                </a:solidFill>
              </a:rPr>
              <a:t>"0.23.1"</a:t>
            </a:r>
            <a:r>
              <a:rPr>
                <a:solidFill>
                  <a:srgbClr val="CC7831"/>
                </a:solidFill>
              </a:rPr>
              <a:t>,</a:t>
            </a:r>
            <a:endParaRPr>
              <a:solidFill>
                <a:srgbClr val="CC7831"/>
              </a:solidFill>
            </a:endParaRPr>
          </a:p>
          <a:p>
            <a:pPr algn="l">
              <a:defRPr sz="800">
                <a:solidFill>
                  <a:srgbClr val="9876AA"/>
                </a:solidFill>
                <a:latin typeface="Menlo"/>
                <a:ea typeface="Menlo"/>
                <a:cs typeface="Menlo"/>
                <a:sym typeface="Menlo"/>
              </a:defRPr>
            </a:pPr>
            <a:r>
              <a:rPr>
                <a:solidFill>
                  <a:srgbClr val="CC7831"/>
                </a:solidFill>
              </a:rPr>
              <a:t>    </a:t>
            </a:r>
            <a:r>
              <a:t>"enzyme"</a:t>
            </a:r>
            <a:r>
              <a:rPr>
                <a:solidFill>
                  <a:srgbClr val="CC7831"/>
                </a:solidFill>
              </a:rPr>
              <a:t>: </a:t>
            </a:r>
            <a:r>
              <a:rPr>
                <a:solidFill>
                  <a:srgbClr val="6A8759"/>
                </a:solidFill>
              </a:rPr>
              <a:t>"2.4.1"</a:t>
            </a:r>
            <a:r>
              <a:rPr>
                <a:solidFill>
                  <a:srgbClr val="CC7831"/>
                </a:solidFill>
              </a:rPr>
              <a:t>,</a:t>
            </a:r>
            <a:endParaRPr>
              <a:solidFill>
                <a:srgbClr val="CC7831"/>
              </a:solidFill>
            </a:endParaRPr>
          </a:p>
          <a:p>
            <a:pPr algn="l">
              <a:defRPr sz="800">
                <a:solidFill>
                  <a:srgbClr val="9876AA"/>
                </a:solidFill>
                <a:latin typeface="Menlo"/>
                <a:ea typeface="Menlo"/>
                <a:cs typeface="Menlo"/>
                <a:sym typeface="Menlo"/>
              </a:defRPr>
            </a:pPr>
            <a:r>
              <a:rPr>
                <a:solidFill>
                  <a:srgbClr val="CC7831"/>
                </a:solidFill>
              </a:rPr>
              <a:t>    </a:t>
            </a:r>
            <a:r>
              <a:t>"eslint"</a:t>
            </a:r>
            <a:r>
              <a:rPr>
                <a:solidFill>
                  <a:srgbClr val="CC7831"/>
                </a:solidFill>
              </a:rPr>
              <a:t>: </a:t>
            </a:r>
            <a:r>
              <a:rPr>
                <a:solidFill>
                  <a:srgbClr val="6A8759"/>
                </a:solidFill>
              </a:rPr>
              <a:t>"3.2.2"</a:t>
            </a:r>
            <a:r>
              <a:rPr>
                <a:solidFill>
                  <a:srgbClr val="CC7831"/>
                </a:solidFill>
              </a:rPr>
              <a:t>,</a:t>
            </a:r>
            <a:endParaRPr>
              <a:solidFill>
                <a:srgbClr val="CC7831"/>
              </a:solidFill>
            </a:endParaRPr>
          </a:p>
          <a:p>
            <a:pPr algn="l">
              <a:defRPr sz="800">
                <a:solidFill>
                  <a:srgbClr val="9876AA"/>
                </a:solidFill>
                <a:latin typeface="Menlo"/>
                <a:ea typeface="Menlo"/>
                <a:cs typeface="Menlo"/>
                <a:sym typeface="Menlo"/>
              </a:defRPr>
            </a:pPr>
            <a:r>
              <a:rPr>
                <a:solidFill>
                  <a:srgbClr val="CC7831"/>
                </a:solidFill>
              </a:rPr>
              <a:t>    </a:t>
            </a:r>
            <a:r>
              <a:t>"eslint-config-kentcdodds"</a:t>
            </a:r>
            <a:r>
              <a:rPr>
                <a:solidFill>
                  <a:srgbClr val="CC7831"/>
                </a:solidFill>
              </a:rPr>
              <a:t>: </a:t>
            </a:r>
            <a:r>
              <a:rPr>
                <a:solidFill>
                  <a:srgbClr val="6A8759"/>
                </a:solidFill>
              </a:rPr>
              <a:t>"^9.0.2"</a:t>
            </a:r>
            <a:r>
              <a:rPr>
                <a:solidFill>
                  <a:srgbClr val="CC7831"/>
                </a:solidFill>
              </a:rPr>
              <a:t>,</a:t>
            </a:r>
            <a:endParaRPr>
              <a:solidFill>
                <a:srgbClr val="CC7831"/>
              </a:solidFill>
            </a:endParaRPr>
          </a:p>
          <a:p>
            <a:pPr algn="l">
              <a:defRPr sz="800">
                <a:solidFill>
                  <a:srgbClr val="9876AA"/>
                </a:solidFill>
                <a:latin typeface="Menlo"/>
                <a:ea typeface="Menlo"/>
                <a:cs typeface="Menlo"/>
                <a:sym typeface="Menlo"/>
              </a:defRPr>
            </a:pPr>
            <a:r>
              <a:rPr>
                <a:solidFill>
                  <a:srgbClr val="CC7831"/>
                </a:solidFill>
              </a:rPr>
              <a:t>    </a:t>
            </a:r>
            <a:r>
              <a:t>"file-loader"</a:t>
            </a:r>
            <a:r>
              <a:rPr>
                <a:solidFill>
                  <a:srgbClr val="CC7831"/>
                </a:solidFill>
              </a:rPr>
              <a:t>: </a:t>
            </a:r>
            <a:r>
              <a:rPr>
                <a:solidFill>
                  <a:srgbClr val="6A8759"/>
                </a:solidFill>
              </a:rPr>
              <a:t>"0.9.0"</a:t>
            </a:r>
            <a:r>
              <a:rPr>
                <a:solidFill>
                  <a:srgbClr val="CC7831"/>
                </a:solidFill>
              </a:rPr>
              <a:t>,</a:t>
            </a:r>
            <a:endParaRPr>
              <a:solidFill>
                <a:srgbClr val="CC7831"/>
              </a:solidFill>
            </a:endParaRPr>
          </a:p>
          <a:p>
            <a:pPr algn="l">
              <a:defRPr sz="800">
                <a:solidFill>
                  <a:srgbClr val="9876AA"/>
                </a:solidFill>
                <a:latin typeface="Menlo"/>
                <a:ea typeface="Menlo"/>
                <a:cs typeface="Menlo"/>
                <a:sym typeface="Menlo"/>
              </a:defRPr>
            </a:pPr>
            <a:r>
              <a:rPr>
                <a:solidFill>
                  <a:srgbClr val="CC7831"/>
                </a:solidFill>
              </a:rPr>
              <a:t>    </a:t>
            </a:r>
            <a:r>
              <a:t>"http-server"</a:t>
            </a:r>
            <a:r>
              <a:rPr>
                <a:solidFill>
                  <a:srgbClr val="CC7831"/>
                </a:solidFill>
              </a:rPr>
              <a:t>: </a:t>
            </a:r>
            <a:r>
              <a:rPr>
                <a:solidFill>
                  <a:srgbClr val="6A8759"/>
                </a:solidFill>
              </a:rPr>
              <a:t>"0.9.0"</a:t>
            </a:r>
            <a:r>
              <a:rPr>
                <a:solidFill>
                  <a:srgbClr val="CC7831"/>
                </a:solidFill>
              </a:rPr>
              <a:t>,</a:t>
            </a:r>
            <a:endParaRPr>
              <a:solidFill>
                <a:srgbClr val="CC7831"/>
              </a:solidFill>
            </a:endParaRPr>
          </a:p>
          <a:p>
            <a:pPr algn="l">
              <a:defRPr sz="800">
                <a:solidFill>
                  <a:srgbClr val="9876AA"/>
                </a:solidFill>
                <a:latin typeface="Menlo"/>
                <a:ea typeface="Menlo"/>
                <a:cs typeface="Menlo"/>
                <a:sym typeface="Menlo"/>
              </a:defRPr>
            </a:pPr>
            <a:r>
              <a:rPr>
                <a:solidFill>
                  <a:srgbClr val="CC7831"/>
                </a:solidFill>
              </a:rPr>
              <a:t>    </a:t>
            </a:r>
            <a:r>
              <a:t>"jsdom"</a:t>
            </a:r>
            <a:r>
              <a:rPr>
                <a:solidFill>
                  <a:srgbClr val="CC7831"/>
                </a:solidFill>
              </a:rPr>
              <a:t>: </a:t>
            </a:r>
            <a:r>
              <a:rPr>
                <a:solidFill>
                  <a:srgbClr val="6A8759"/>
                </a:solidFill>
              </a:rPr>
              <a:t>"9.4.1"</a:t>
            </a:r>
            <a:r>
              <a:rPr>
                <a:solidFill>
                  <a:srgbClr val="CC7831"/>
                </a:solidFill>
              </a:rPr>
              <a:t>,</a:t>
            </a:r>
            <a:endParaRPr>
              <a:solidFill>
                <a:srgbClr val="CC7831"/>
              </a:solidFill>
            </a:endParaRPr>
          </a:p>
          <a:p>
            <a:pPr algn="l">
              <a:defRPr sz="800">
                <a:solidFill>
                  <a:srgbClr val="9876AA"/>
                </a:solidFill>
                <a:latin typeface="Menlo"/>
                <a:ea typeface="Menlo"/>
                <a:cs typeface="Menlo"/>
                <a:sym typeface="Menlo"/>
              </a:defRPr>
            </a:pPr>
            <a:r>
              <a:rPr>
                <a:solidFill>
                  <a:srgbClr val="CC7831"/>
                </a:solidFill>
              </a:rPr>
              <a:t>    </a:t>
            </a:r>
            <a:r>
              <a:t>"lodash"</a:t>
            </a:r>
            <a:r>
              <a:rPr>
                <a:solidFill>
                  <a:srgbClr val="CC7831"/>
                </a:solidFill>
              </a:rPr>
              <a:t>: </a:t>
            </a:r>
            <a:r>
              <a:rPr>
                <a:solidFill>
                  <a:srgbClr val="6A8759"/>
                </a:solidFill>
              </a:rPr>
              <a:t>"4.14.2"</a:t>
            </a:r>
            <a:r>
              <a:rPr>
                <a:solidFill>
                  <a:srgbClr val="CC7831"/>
                </a:solidFill>
              </a:rPr>
              <a:t>,</a:t>
            </a:r>
            <a:endParaRPr>
              <a:solidFill>
                <a:srgbClr val="CC7831"/>
              </a:solidFill>
            </a:endParaRPr>
          </a:p>
          <a:p>
            <a:pPr algn="l">
              <a:defRPr sz="800">
                <a:solidFill>
                  <a:srgbClr val="9876AA"/>
                </a:solidFill>
                <a:latin typeface="Menlo"/>
                <a:ea typeface="Menlo"/>
                <a:cs typeface="Menlo"/>
                <a:sym typeface="Menlo"/>
              </a:defRPr>
            </a:pPr>
            <a:r>
              <a:rPr>
                <a:solidFill>
                  <a:srgbClr val="CC7831"/>
                </a:solidFill>
              </a:rPr>
              <a:t>    </a:t>
            </a:r>
            <a:r>
              <a:t>"mocha"</a:t>
            </a:r>
            <a:r>
              <a:rPr>
                <a:solidFill>
                  <a:srgbClr val="CC7831"/>
                </a:solidFill>
              </a:rPr>
              <a:t>: </a:t>
            </a:r>
            <a:r>
              <a:rPr>
                <a:solidFill>
                  <a:srgbClr val="6A8759"/>
                </a:solidFill>
              </a:rPr>
              <a:t>"3.0.2"</a:t>
            </a:r>
            <a:r>
              <a:rPr>
                <a:solidFill>
                  <a:srgbClr val="CC7831"/>
                </a:solidFill>
              </a:rPr>
              <a:t>,</a:t>
            </a:r>
            <a:endParaRPr>
              <a:solidFill>
                <a:srgbClr val="CC7831"/>
              </a:solidFill>
            </a:endParaRPr>
          </a:p>
          <a:p>
            <a:pPr algn="l">
              <a:defRPr sz="800">
                <a:solidFill>
                  <a:srgbClr val="9876AA"/>
                </a:solidFill>
                <a:latin typeface="Menlo"/>
                <a:ea typeface="Menlo"/>
                <a:cs typeface="Menlo"/>
                <a:sym typeface="Menlo"/>
              </a:defRPr>
            </a:pPr>
            <a:r>
              <a:rPr>
                <a:solidFill>
                  <a:srgbClr val="CC7831"/>
                </a:solidFill>
              </a:rPr>
              <a:t>    </a:t>
            </a:r>
            <a:r>
              <a:t>"moxios"</a:t>
            </a:r>
            <a:r>
              <a:rPr>
                <a:solidFill>
                  <a:srgbClr val="CC7831"/>
                </a:solidFill>
              </a:rPr>
              <a:t>: </a:t>
            </a:r>
            <a:r>
              <a:rPr>
                <a:solidFill>
                  <a:srgbClr val="6A8759"/>
                </a:solidFill>
              </a:rPr>
              <a:t>"0.3.0"</a:t>
            </a:r>
            <a:r>
              <a:rPr>
                <a:solidFill>
                  <a:srgbClr val="CC7831"/>
                </a:solidFill>
              </a:rPr>
              <a:t>,</a:t>
            </a:r>
            <a:endParaRPr>
              <a:solidFill>
                <a:srgbClr val="CC7831"/>
              </a:solidFill>
            </a:endParaRPr>
          </a:p>
          <a:p>
            <a:pPr algn="l">
              <a:defRPr sz="800">
                <a:solidFill>
                  <a:srgbClr val="9876AA"/>
                </a:solidFill>
                <a:latin typeface="Menlo"/>
                <a:ea typeface="Menlo"/>
                <a:cs typeface="Menlo"/>
                <a:sym typeface="Menlo"/>
              </a:defRPr>
            </a:pPr>
            <a:r>
              <a:rPr>
                <a:solidFill>
                  <a:srgbClr val="CC7831"/>
                </a:solidFill>
              </a:rPr>
              <a:t>    </a:t>
            </a:r>
            <a:r>
              <a:t>"npm-run-all"</a:t>
            </a:r>
            <a:r>
              <a:rPr>
                <a:solidFill>
                  <a:srgbClr val="CC7831"/>
                </a:solidFill>
              </a:rPr>
              <a:t>: </a:t>
            </a:r>
            <a:r>
              <a:rPr>
                <a:solidFill>
                  <a:srgbClr val="6A8759"/>
                </a:solidFill>
              </a:rPr>
              <a:t>"2.3.0"</a:t>
            </a:r>
            <a:r>
              <a:rPr>
                <a:solidFill>
                  <a:srgbClr val="CC7831"/>
                </a:solidFill>
              </a:rPr>
              <a:t>,</a:t>
            </a:r>
            <a:endParaRPr>
              <a:solidFill>
                <a:srgbClr val="CC7831"/>
              </a:solidFill>
            </a:endParaRPr>
          </a:p>
          <a:p>
            <a:pPr algn="l">
              <a:defRPr sz="800">
                <a:solidFill>
                  <a:srgbClr val="6A8759"/>
                </a:solidFill>
                <a:latin typeface="Menlo"/>
                <a:ea typeface="Menlo"/>
                <a:cs typeface="Menlo"/>
                <a:sym typeface="Menlo"/>
              </a:defRPr>
            </a:pPr>
            <a:r>
              <a:rPr>
                <a:solidFill>
                  <a:srgbClr val="CC7831"/>
                </a:solidFill>
              </a:rPr>
              <a:t>    </a:t>
            </a:r>
            <a:r>
              <a:rPr>
                <a:solidFill>
                  <a:srgbClr val="9876AA"/>
                </a:solidFill>
              </a:rPr>
              <a:t>"nyc"</a:t>
            </a:r>
            <a:r>
              <a:rPr>
                <a:solidFill>
                  <a:srgbClr val="CC7831"/>
                </a:solidFill>
              </a:rPr>
              <a:t>: </a:t>
            </a:r>
            <a:r>
              <a:t>"7.1.0"</a:t>
            </a:r>
            <a:r>
              <a:rPr>
                <a:solidFill>
                  <a:srgbClr val="CC7831"/>
                </a:solidFill>
              </a:rPr>
              <a:t>,</a:t>
            </a:r>
            <a:endParaRPr>
              <a:solidFill>
                <a:srgbClr val="CC7831"/>
              </a:solidFill>
            </a:endParaRPr>
          </a:p>
          <a:p>
            <a:pPr algn="l">
              <a:defRPr sz="800">
                <a:solidFill>
                  <a:srgbClr val="9876AA"/>
                </a:solidFill>
                <a:latin typeface="Menlo"/>
                <a:ea typeface="Menlo"/>
                <a:cs typeface="Menlo"/>
                <a:sym typeface="Menlo"/>
              </a:defRPr>
            </a:pPr>
            <a:r>
              <a:rPr>
                <a:solidFill>
                  <a:srgbClr val="CC7831"/>
                </a:solidFill>
              </a:rPr>
              <a:t>    </a:t>
            </a:r>
            <a:r>
              <a:t>"react-addons-test-utils"</a:t>
            </a:r>
            <a:r>
              <a:rPr>
                <a:solidFill>
                  <a:srgbClr val="CC7831"/>
                </a:solidFill>
              </a:rPr>
              <a:t>: </a:t>
            </a:r>
            <a:r>
              <a:rPr>
                <a:solidFill>
                  <a:srgbClr val="6A8759"/>
                </a:solidFill>
              </a:rPr>
              <a:t>"15.3.0"</a:t>
            </a:r>
            <a:r>
              <a:rPr>
                <a:solidFill>
                  <a:srgbClr val="CC7831"/>
                </a:solidFill>
              </a:rPr>
              <a:t>,</a:t>
            </a:r>
            <a:endParaRPr>
              <a:solidFill>
                <a:srgbClr val="CC7831"/>
              </a:solidFill>
            </a:endParaRPr>
          </a:p>
          <a:p>
            <a:pPr algn="l">
              <a:defRPr sz="800">
                <a:solidFill>
                  <a:srgbClr val="6A8759"/>
                </a:solidFill>
                <a:latin typeface="Menlo"/>
                <a:ea typeface="Menlo"/>
                <a:cs typeface="Menlo"/>
                <a:sym typeface="Menlo"/>
              </a:defRPr>
            </a:pPr>
            <a:r>
              <a:rPr>
                <a:solidFill>
                  <a:srgbClr val="CC7831"/>
                </a:solidFill>
              </a:rPr>
              <a:t>    </a:t>
            </a:r>
            <a:r>
              <a:rPr>
                <a:solidFill>
                  <a:srgbClr val="9876AA"/>
                </a:solidFill>
              </a:rPr>
              <a:t>"sinon"</a:t>
            </a:r>
            <a:r>
              <a:rPr>
                <a:solidFill>
                  <a:srgbClr val="CC7831"/>
                </a:solidFill>
              </a:rPr>
              <a:t>: </a:t>
            </a:r>
            <a:r>
              <a:t>"1.17.5"</a:t>
            </a:r>
            <a:r>
              <a:rPr>
                <a:solidFill>
                  <a:srgbClr val="CC7831"/>
                </a:solidFill>
              </a:rPr>
              <a:t>,</a:t>
            </a:r>
            <a:endParaRPr>
              <a:solidFill>
                <a:srgbClr val="CC7831"/>
              </a:solidFill>
            </a:endParaRPr>
          </a:p>
          <a:p>
            <a:pPr algn="l">
              <a:defRPr sz="800">
                <a:solidFill>
                  <a:srgbClr val="6A8759"/>
                </a:solidFill>
                <a:latin typeface="Menlo"/>
                <a:ea typeface="Menlo"/>
                <a:cs typeface="Menlo"/>
                <a:sym typeface="Menlo"/>
              </a:defRPr>
            </a:pPr>
            <a:r>
              <a:rPr>
                <a:solidFill>
                  <a:srgbClr val="CC7831"/>
                </a:solidFill>
              </a:rPr>
              <a:t>    </a:t>
            </a:r>
            <a:r>
              <a:rPr>
                <a:solidFill>
                  <a:srgbClr val="9876AA"/>
                </a:solidFill>
              </a:rPr>
              <a:t>"webpack"</a:t>
            </a:r>
            <a:r>
              <a:rPr>
                <a:solidFill>
                  <a:srgbClr val="CC7831"/>
                </a:solidFill>
              </a:rPr>
              <a:t>: </a:t>
            </a:r>
            <a:r>
              <a:t>"2.1.0-beta.20"</a:t>
            </a:r>
            <a:r>
              <a:rPr>
                <a:solidFill>
                  <a:srgbClr val="CC7831"/>
                </a:solidFill>
              </a:rPr>
              <a:t>,</a:t>
            </a:r>
            <a:endParaRPr>
              <a:solidFill>
                <a:srgbClr val="CC7831"/>
              </a:solidFill>
            </a:endParaRPr>
          </a:p>
          <a:p>
            <a:pPr algn="l">
              <a:defRPr sz="800">
                <a:solidFill>
                  <a:srgbClr val="9876AA"/>
                </a:solidFill>
                <a:latin typeface="Menlo"/>
                <a:ea typeface="Menlo"/>
                <a:cs typeface="Menlo"/>
                <a:sym typeface="Menlo"/>
              </a:defRPr>
            </a:pPr>
            <a:r>
              <a:rPr>
                <a:solidFill>
                  <a:srgbClr val="CC7831"/>
                </a:solidFill>
              </a:rPr>
              <a:t>    </a:t>
            </a:r>
            <a:r>
              <a:t>"webpack-config-utils"</a:t>
            </a:r>
            <a:r>
              <a:rPr>
                <a:solidFill>
                  <a:srgbClr val="CC7831"/>
                </a:solidFill>
              </a:rPr>
              <a:t>: </a:t>
            </a:r>
            <a:r>
              <a:rPr>
                <a:solidFill>
                  <a:srgbClr val="6A8759"/>
                </a:solidFill>
              </a:rPr>
              <a:t>"2.0.0"</a:t>
            </a:r>
            <a:r>
              <a:rPr>
                <a:solidFill>
                  <a:srgbClr val="CC7831"/>
                </a:solidFill>
              </a:rPr>
              <a:t>,</a:t>
            </a:r>
            <a:endParaRPr>
              <a:solidFill>
                <a:srgbClr val="CC7831"/>
              </a:solidFill>
            </a:endParaRPr>
          </a:p>
          <a:p>
            <a:pPr algn="l">
              <a:defRPr sz="800">
                <a:solidFill>
                  <a:srgbClr val="9876AA"/>
                </a:solidFill>
                <a:latin typeface="Menlo"/>
                <a:ea typeface="Menlo"/>
                <a:cs typeface="Menlo"/>
                <a:sym typeface="Menlo"/>
              </a:defRPr>
            </a:pPr>
            <a:r>
              <a:rPr>
                <a:solidFill>
                  <a:srgbClr val="CC7831"/>
                </a:solidFill>
              </a:rPr>
              <a:t>    </a:t>
            </a:r>
            <a:r>
              <a:t>"webpack-dev-server"</a:t>
            </a:r>
            <a:r>
              <a:rPr>
                <a:solidFill>
                  <a:srgbClr val="CC7831"/>
                </a:solidFill>
              </a:rPr>
              <a:t>: </a:t>
            </a:r>
            <a:r>
              <a:rPr>
                <a:solidFill>
                  <a:srgbClr val="6A8759"/>
                </a:solidFill>
              </a:rPr>
              <a:t>"2.1.0-beta.0"</a:t>
            </a:r>
            <a:r>
              <a:rPr>
                <a:solidFill>
                  <a:srgbClr val="CC7831"/>
                </a:solidFill>
              </a:rPr>
              <a:t>,</a:t>
            </a:r>
            <a:endParaRPr>
              <a:solidFill>
                <a:srgbClr val="CC7831"/>
              </a:solidFill>
            </a:endParaRPr>
          </a:p>
          <a:p>
            <a:pPr algn="l">
              <a:defRPr sz="800">
                <a:solidFill>
                  <a:srgbClr val="9876AA"/>
                </a:solidFill>
                <a:latin typeface="Menlo"/>
                <a:ea typeface="Menlo"/>
                <a:cs typeface="Menlo"/>
                <a:sym typeface="Menlo"/>
              </a:defRPr>
            </a:pPr>
            <a:r>
              <a:rPr>
                <a:solidFill>
                  <a:srgbClr val="CC7831"/>
                </a:solidFill>
              </a:rPr>
              <a:t>    </a:t>
            </a:r>
            <a:r>
              <a:t>"webpack-validator"</a:t>
            </a:r>
            <a:r>
              <a:rPr>
                <a:solidFill>
                  <a:srgbClr val="CC7831"/>
                </a:solidFill>
              </a:rPr>
              <a:t>: </a:t>
            </a:r>
            <a:r>
              <a:rPr>
                <a:solidFill>
                  <a:srgbClr val="6A8759"/>
                </a:solidFill>
              </a:rPr>
              <a:t>"2.2.7"</a:t>
            </a:r>
            <a:endParaRPr>
              <a:solidFill>
                <a:srgbClr val="6A8759"/>
              </a:solidFill>
            </a:endParaRPr>
          </a:p>
          <a:p>
            <a:pPr algn="l">
              <a:defRPr sz="800">
                <a:solidFill>
                  <a:srgbClr val="6A8759"/>
                </a:solidFill>
                <a:latin typeface="Menlo"/>
                <a:ea typeface="Menlo"/>
                <a:cs typeface="Menlo"/>
                <a:sym typeface="Menlo"/>
              </a:defRPr>
            </a:pPr>
            <a:r>
              <a:t>  </a:t>
            </a:r>
            <a:r>
              <a:rPr>
                <a:solidFill>
                  <a:srgbClr val="A9B7C6"/>
                </a:solidFill>
              </a:rPr>
              <a:t>}</a:t>
            </a:r>
            <a:endParaRPr>
              <a:solidFill>
                <a:srgbClr val="A9B7C6"/>
              </a:solidFill>
            </a:endParaRPr>
          </a:p>
          <a:p>
            <a:pPr algn="l">
              <a:defRPr sz="800">
                <a:solidFill>
                  <a:srgbClr val="A9B7C6"/>
                </a:solidFill>
                <a:latin typeface="Menlo"/>
                <a:ea typeface="Menlo"/>
                <a:cs typeface="Menlo"/>
                <a:sym typeface="Menlo"/>
              </a:defRPr>
            </a:pPr>
            <a:r>
              <a:t>}</a:t>
            </a:r>
          </a:p>
          <a:p>
            <a:pPr algn="l">
              <a:defRPr sz="800">
                <a:solidFill>
                  <a:srgbClr val="A9B7C6"/>
                </a:solidFill>
                <a:latin typeface="Menlo"/>
                <a:ea typeface="Menlo"/>
                <a:cs typeface="Menlo"/>
                <a:sym typeface="Menlo"/>
              </a:defRPr>
            </a:pPr>
          </a:p>
        </p:txBody>
      </p:sp>
      <p:sp>
        <p:nvSpPr>
          <p:cNvPr id="337" name="Development Dependencies…"/>
          <p:cNvSpPr/>
          <p:nvPr/>
        </p:nvSpPr>
        <p:spPr>
          <a:xfrm>
            <a:off x="5872978" y="5270103"/>
            <a:ext cx="6644879" cy="77271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1411" y="0"/>
                </a:moveTo>
                <a:cubicBezTo>
                  <a:pt x="11342" y="0"/>
                  <a:pt x="11283" y="231"/>
                  <a:pt x="11232" y="555"/>
                </a:cubicBezTo>
                <a:lnTo>
                  <a:pt x="0" y="4848"/>
                </a:lnTo>
                <a:lnTo>
                  <a:pt x="11103" y="9108"/>
                </a:lnTo>
                <a:lnTo>
                  <a:pt x="11103" y="18949"/>
                </a:lnTo>
                <a:cubicBezTo>
                  <a:pt x="11103" y="20413"/>
                  <a:pt x="11241" y="21600"/>
                  <a:pt x="11411" y="21600"/>
                </a:cubicBezTo>
                <a:lnTo>
                  <a:pt x="21292" y="21600"/>
                </a:lnTo>
                <a:cubicBezTo>
                  <a:pt x="21462" y="21600"/>
                  <a:pt x="21600" y="20413"/>
                  <a:pt x="21600" y="18949"/>
                </a:cubicBezTo>
                <a:lnTo>
                  <a:pt x="21600" y="2651"/>
                </a:lnTo>
                <a:cubicBezTo>
                  <a:pt x="21600" y="1187"/>
                  <a:pt x="21462" y="0"/>
                  <a:pt x="21292" y="0"/>
                </a:cubicBezTo>
                <a:lnTo>
                  <a:pt x="11411" y="0"/>
                </a:lnTo>
                <a:close/>
              </a:path>
            </a:pathLst>
          </a:cu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p>
            <a:pPr>
              <a:defRPr sz="1700"/>
            </a:pPr>
            <a:r>
              <a:t>Development Dependencies</a:t>
            </a:r>
          </a:p>
          <a:p>
            <a:pPr>
              <a:defRPr sz="1700"/>
            </a:pPr>
            <a:r>
              <a:t>(testing and building)</a:t>
            </a:r>
          </a:p>
        </p:txBody>
      </p:sp>
      <p:sp>
        <p:nvSpPr>
          <p:cNvPr id="338" name="Production Dependencies"/>
          <p:cNvSpPr/>
          <p:nvPr/>
        </p:nvSpPr>
        <p:spPr>
          <a:xfrm>
            <a:off x="508347" y="4332882"/>
            <a:ext cx="3876676" cy="39846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11" y="0"/>
                </a:moveTo>
                <a:cubicBezTo>
                  <a:pt x="229" y="0"/>
                  <a:pt x="0" y="2225"/>
                  <a:pt x="0" y="4970"/>
                </a:cubicBezTo>
                <a:lnTo>
                  <a:pt x="0" y="16630"/>
                </a:lnTo>
                <a:cubicBezTo>
                  <a:pt x="0" y="19375"/>
                  <a:pt x="229" y="21600"/>
                  <a:pt x="511" y="21600"/>
                </a:cubicBezTo>
                <a:lnTo>
                  <a:pt x="18486" y="21600"/>
                </a:lnTo>
                <a:cubicBezTo>
                  <a:pt x="18769" y="21600"/>
                  <a:pt x="18997" y="19375"/>
                  <a:pt x="18997" y="16630"/>
                </a:cubicBezTo>
                <a:lnTo>
                  <a:pt x="18997" y="8520"/>
                </a:lnTo>
                <a:lnTo>
                  <a:pt x="21600" y="3378"/>
                </a:lnTo>
                <a:lnTo>
                  <a:pt x="18734" y="710"/>
                </a:lnTo>
                <a:cubicBezTo>
                  <a:pt x="18660" y="300"/>
                  <a:pt x="18578" y="0"/>
                  <a:pt x="18486" y="0"/>
                </a:cubicBezTo>
                <a:lnTo>
                  <a:pt x="511" y="0"/>
                </a:lnTo>
                <a:close/>
              </a:path>
            </a:pathLst>
          </a:cu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sz="1700"/>
            </a:lvl1pPr>
          </a:lstStyle>
          <a:p>
            <a:pPr/>
            <a:r>
              <a:t>Production Dependencies</a:t>
            </a:r>
          </a:p>
        </p:txBody>
      </p:sp>
      <p:sp>
        <p:nvSpPr>
          <p:cNvPr id="339" name="Project metadata"/>
          <p:cNvSpPr/>
          <p:nvPr/>
        </p:nvSpPr>
        <p:spPr>
          <a:xfrm>
            <a:off x="8318720" y="3206671"/>
            <a:ext cx="2745583" cy="39846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7103" y="0"/>
                </a:moveTo>
                <a:cubicBezTo>
                  <a:pt x="6705" y="0"/>
                  <a:pt x="6382" y="2225"/>
                  <a:pt x="6382" y="4970"/>
                </a:cubicBezTo>
                <a:lnTo>
                  <a:pt x="6382" y="6304"/>
                </a:lnTo>
                <a:lnTo>
                  <a:pt x="0" y="13145"/>
                </a:lnTo>
                <a:lnTo>
                  <a:pt x="6610" y="20223"/>
                </a:lnTo>
                <a:cubicBezTo>
                  <a:pt x="6739" y="21070"/>
                  <a:pt x="6911" y="21600"/>
                  <a:pt x="7103" y="21600"/>
                </a:cubicBezTo>
                <a:lnTo>
                  <a:pt x="20879" y="21600"/>
                </a:lnTo>
                <a:cubicBezTo>
                  <a:pt x="21277" y="21600"/>
                  <a:pt x="21600" y="19375"/>
                  <a:pt x="21600" y="16630"/>
                </a:cubicBezTo>
                <a:lnTo>
                  <a:pt x="21600" y="4970"/>
                </a:lnTo>
                <a:cubicBezTo>
                  <a:pt x="21600" y="2225"/>
                  <a:pt x="21277" y="0"/>
                  <a:pt x="20879" y="0"/>
                </a:cubicBezTo>
                <a:lnTo>
                  <a:pt x="7103" y="0"/>
                </a:lnTo>
                <a:close/>
              </a:path>
            </a:pathLst>
          </a:cu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sz="1700"/>
            </a:lvl1pPr>
          </a:lstStyle>
          <a:p>
            <a:pPr/>
            <a:r>
              <a:t>Project metadata</a:t>
            </a:r>
          </a:p>
        </p:txBody>
      </p:sp>
      <p:sp>
        <p:nvSpPr>
          <p:cNvPr id="340" name="Build/Test/Run/Lint Scripts"/>
          <p:cNvSpPr/>
          <p:nvPr/>
        </p:nvSpPr>
        <p:spPr>
          <a:xfrm>
            <a:off x="440481" y="2016477"/>
            <a:ext cx="3840164" cy="39846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16" y="0"/>
                </a:moveTo>
                <a:cubicBezTo>
                  <a:pt x="231" y="0"/>
                  <a:pt x="0" y="2225"/>
                  <a:pt x="0" y="4970"/>
                </a:cubicBezTo>
                <a:lnTo>
                  <a:pt x="0" y="16630"/>
                </a:lnTo>
                <a:cubicBezTo>
                  <a:pt x="0" y="19375"/>
                  <a:pt x="231" y="21600"/>
                  <a:pt x="516" y="21600"/>
                </a:cubicBezTo>
                <a:lnTo>
                  <a:pt x="15756" y="21600"/>
                </a:lnTo>
                <a:cubicBezTo>
                  <a:pt x="16041" y="21600"/>
                  <a:pt x="16269" y="19375"/>
                  <a:pt x="16269" y="16630"/>
                </a:cubicBezTo>
                <a:lnTo>
                  <a:pt x="16269" y="9036"/>
                </a:lnTo>
                <a:lnTo>
                  <a:pt x="21600" y="4819"/>
                </a:lnTo>
                <a:lnTo>
                  <a:pt x="16001" y="688"/>
                </a:lnTo>
                <a:cubicBezTo>
                  <a:pt x="15927" y="287"/>
                  <a:pt x="15847" y="0"/>
                  <a:pt x="15756" y="0"/>
                </a:cubicBezTo>
                <a:lnTo>
                  <a:pt x="516" y="0"/>
                </a:lnTo>
                <a:close/>
              </a:path>
            </a:pathLst>
          </a:cu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sz="1700"/>
            </a:lvl1pPr>
          </a:lstStyle>
          <a:p>
            <a:pPr/>
            <a:r>
              <a:t>Build/Test/Run/Lint Scripts</a:t>
            </a:r>
          </a:p>
        </p:txBody>
      </p:sp>
      <p:pic>
        <p:nvPicPr>
          <p:cNvPr id="341" name="Image" descr="Image"/>
          <p:cNvPicPr>
            <a:picLocks noChangeAspect="1"/>
          </p:cNvPicPr>
          <p:nvPr/>
        </p:nvPicPr>
        <p:blipFill>
          <a:blip r:embed="rId4">
            <a:extLst/>
          </a:blip>
          <a:stretch>
            <a:fillRect/>
          </a:stretch>
        </p:blipFill>
        <p:spPr>
          <a:xfrm>
            <a:off x="9432573" y="566625"/>
            <a:ext cx="975078" cy="975078"/>
          </a:xfrm>
          <a:prstGeom prst="rect">
            <a:avLst/>
          </a:prstGeom>
          <a:ln w="12700">
            <a:miter lim="400000"/>
          </a:ln>
          <a:effectLst>
            <a:outerShdw sx="100000" sy="100000" kx="0" ky="0" algn="b" rotWithShape="0" blurRad="190500" dist="8455" dir="5400000">
              <a:srgbClr val="000000"/>
            </a:outerShdw>
          </a:effectLst>
        </p:spPr>
      </p:pic>
      <p:pic>
        <p:nvPicPr>
          <p:cNvPr id="342" name="Image" descr="Image"/>
          <p:cNvPicPr>
            <a:picLocks noChangeAspect="1"/>
          </p:cNvPicPr>
          <p:nvPr/>
        </p:nvPicPr>
        <p:blipFill>
          <a:blip r:embed="rId5">
            <a:extLst/>
          </a:blip>
          <a:stretch>
            <a:fillRect/>
          </a:stretch>
        </p:blipFill>
        <p:spPr>
          <a:xfrm>
            <a:off x="10750697" y="582704"/>
            <a:ext cx="1804351" cy="942920"/>
          </a:xfrm>
          <a:prstGeom prst="rect">
            <a:avLst/>
          </a:prstGeom>
          <a:ln w="12700">
            <a:miter lim="400000"/>
          </a:ln>
          <a:effectLst>
            <a:outerShdw sx="100000" sy="100000" kx="0" ky="0" algn="b" rotWithShape="0" blurRad="190500" dist="8455" dir="5400000">
              <a:srgbClr val="000000"/>
            </a:outerShdw>
          </a:effectLst>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34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33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0" presetID="1" grpId="3" fill="hold">
                                  <p:stCondLst>
                                    <p:cond delay="0"/>
                                  </p:stCondLst>
                                  <p:iterate type="el" backwards="0">
                                    <p:tmAbs val="0"/>
                                  </p:iterate>
                                  <p:childTnLst>
                                    <p:set>
                                      <p:cBhvr>
                                        <p:cTn id="14" fill="hold"/>
                                        <p:tgtEl>
                                          <p:spTgt spid="33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0" presetID="1" grpId="4" fill="hold">
                                  <p:stCondLst>
                                    <p:cond delay="0"/>
                                  </p:stCondLst>
                                  <p:iterate type="el" backwards="0">
                                    <p:tmAbs val="0"/>
                                  </p:iterate>
                                  <p:childTnLst>
                                    <p:set>
                                      <p:cBhvr>
                                        <p:cTn id="18" fill="hold"/>
                                        <p:tgtEl>
                                          <p:spTgt spid="33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38" grpId="3"/>
      <p:bldP build="whole" bldLvl="1" animBg="1" rev="0" advAuto="0" spid="337" grpId="4"/>
      <p:bldP build="whole" bldLvl="1" animBg="1" rev="0" advAuto="0" spid="340" grpId="1"/>
      <p:bldP build="whole" bldLvl="1" animBg="1" rev="0" advAuto="0" spid="339" grpId="2"/>
    </p:bldLst>
  </p:timing>
</p:sld>
</file>

<file path=ppt/slides/slide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2" name="ES6"/>
          <p:cNvSpPr txBox="1"/>
          <p:nvPr>
            <p:ph type="ctrTitle"/>
          </p:nvPr>
        </p:nvSpPr>
        <p:spPr>
          <a:prstGeom prst="rect">
            <a:avLst/>
          </a:prstGeom>
        </p:spPr>
        <p:txBody>
          <a:bodyPr/>
          <a:lstStyle/>
          <a:p>
            <a:pPr/>
            <a:r>
              <a:t>ES6</a:t>
            </a:r>
          </a:p>
        </p:txBody>
      </p:sp>
      <p:pic>
        <p:nvPicPr>
          <p:cNvPr id="163" name="page6image1528.png" descr="page6image1528.png"/>
          <p:cNvPicPr>
            <a:picLocks noChangeAspect="1"/>
          </p:cNvPicPr>
          <p:nvPr/>
        </p:nvPicPr>
        <p:blipFill>
          <a:blip r:embed="rId3">
            <a:extLst/>
          </a:blip>
          <a:stretch>
            <a:fillRect/>
          </a:stretch>
        </p:blipFill>
        <p:spPr>
          <a:xfrm>
            <a:off x="10261457" y="996950"/>
            <a:ext cx="1450833" cy="1463903"/>
          </a:xfrm>
          <a:prstGeom prst="rect">
            <a:avLst/>
          </a:prstGeom>
          <a:ln w="12700">
            <a:miter lim="400000"/>
          </a:ln>
          <a:effectLst>
            <a:outerShdw sx="100000" sy="100000" kx="0" ky="0" algn="b" rotWithShape="0" blurRad="190500" dist="8455" dir="5400000">
              <a:srgbClr val="000000"/>
            </a:outerShdw>
          </a:effectLst>
        </p:spPr>
      </p:pic>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46" name="Webpack"/>
          <p:cNvSpPr txBox="1"/>
          <p:nvPr>
            <p:ph type="title"/>
          </p:nvPr>
        </p:nvSpPr>
        <p:spPr>
          <a:prstGeom prst="rect">
            <a:avLst/>
          </a:prstGeom>
        </p:spPr>
        <p:txBody>
          <a:bodyPr/>
          <a:lstStyle>
            <a:lvl1pPr defTabSz="452627">
              <a:defRPr spc="79" sz="3959"/>
            </a:lvl1pPr>
          </a:lstStyle>
          <a:p>
            <a:pPr/>
            <a:r>
              <a:t>Webpack</a:t>
            </a:r>
          </a:p>
        </p:txBody>
      </p:sp>
      <p:sp>
        <p:nvSpPr>
          <p:cNvPr id="347" name="Modular Bundler for JavaScript…"/>
          <p:cNvSpPr txBox="1"/>
          <p:nvPr>
            <p:ph type="body" sz="quarter" idx="1"/>
          </p:nvPr>
        </p:nvSpPr>
        <p:spPr>
          <a:xfrm>
            <a:off x="673100" y="1708546"/>
            <a:ext cx="11658600" cy="1850484"/>
          </a:xfrm>
          <a:prstGeom prst="rect">
            <a:avLst/>
          </a:prstGeom>
        </p:spPr>
        <p:txBody>
          <a:bodyPr/>
          <a:lstStyle/>
          <a:p>
            <a:pPr marL="335279" indent="-335279" defTabSz="402336">
              <a:spcBef>
                <a:spcPts val="2900"/>
              </a:spcBef>
              <a:defRPr spc="58" sz="2904"/>
            </a:pPr>
            <a:r>
              <a:rPr>
                <a:latin typeface="Avenir Heavy"/>
                <a:ea typeface="Avenir Heavy"/>
                <a:cs typeface="Avenir Heavy"/>
                <a:sym typeface="Avenir Heavy"/>
              </a:rPr>
              <a:t>Modular Bundler</a:t>
            </a:r>
            <a:r>
              <a:t> for JavaScript</a:t>
            </a:r>
          </a:p>
          <a:p>
            <a:pPr lvl="1" marL="670559" indent="-335279" defTabSz="402336">
              <a:spcBef>
                <a:spcPts val="1000"/>
              </a:spcBef>
              <a:defRPr spc="49" sz="2464"/>
            </a:pPr>
            <a:r>
              <a:t>Bundles all your files (javascript, images, styles, …) and their dependencies into a few static files using a series of </a:t>
            </a:r>
            <a:r>
              <a:rPr>
                <a:latin typeface="Avenir Heavy"/>
                <a:ea typeface="Avenir Heavy"/>
                <a:cs typeface="Avenir Heavy"/>
                <a:sym typeface="Avenir Heavy"/>
              </a:rPr>
              <a:t>Plugins</a:t>
            </a:r>
            <a:r>
              <a:t> and </a:t>
            </a:r>
            <a:r>
              <a:rPr>
                <a:latin typeface="Avenir Heavy"/>
                <a:ea typeface="Avenir Heavy"/>
                <a:cs typeface="Avenir Heavy"/>
                <a:sym typeface="Avenir Heavy"/>
              </a:rPr>
              <a:t>Loaders</a:t>
            </a:r>
          </a:p>
        </p:txBody>
      </p:sp>
      <p:pic>
        <p:nvPicPr>
          <p:cNvPr id="348" name="Image" descr="Image"/>
          <p:cNvPicPr>
            <a:picLocks noChangeAspect="1"/>
          </p:cNvPicPr>
          <p:nvPr/>
        </p:nvPicPr>
        <p:blipFill>
          <a:blip r:embed="rId3">
            <a:extLst/>
          </a:blip>
          <a:stretch>
            <a:fillRect/>
          </a:stretch>
        </p:blipFill>
        <p:spPr>
          <a:xfrm>
            <a:off x="10714037" y="386383"/>
            <a:ext cx="1711326" cy="1711326"/>
          </a:xfrm>
          <a:prstGeom prst="rect">
            <a:avLst/>
          </a:prstGeom>
          <a:ln w="12700">
            <a:miter lim="400000"/>
          </a:ln>
          <a:effectLst>
            <a:outerShdw sx="100000" sy="100000" kx="0" ky="0" algn="b" rotWithShape="0" blurRad="190500" dist="8455" dir="5400000">
              <a:srgbClr val="000000"/>
            </a:outerShdw>
          </a:effectLst>
        </p:spPr>
      </p:pic>
      <p:pic>
        <p:nvPicPr>
          <p:cNvPr id="349" name="Screen Shot 2017-12-05 at 10.34.21 PM.png" descr="Screen Shot 2017-12-05 at 10.34.21 PM.png"/>
          <p:cNvPicPr>
            <a:picLocks noChangeAspect="1"/>
          </p:cNvPicPr>
          <p:nvPr/>
        </p:nvPicPr>
        <p:blipFill>
          <a:blip r:embed="rId4">
            <a:extLst/>
          </a:blip>
          <a:stretch>
            <a:fillRect/>
          </a:stretch>
        </p:blipFill>
        <p:spPr>
          <a:xfrm>
            <a:off x="3643784" y="3548554"/>
            <a:ext cx="5717232" cy="2656492"/>
          </a:xfrm>
          <a:prstGeom prst="rect">
            <a:avLst/>
          </a:prstGeom>
          <a:ln w="12700">
            <a:miter lim="400000"/>
          </a:ln>
          <a:effectLst>
            <a:outerShdw sx="100000" sy="100000" kx="0" ky="0" algn="b" rotWithShape="0" blurRad="190500" dist="8455" dir="5400000">
              <a:srgbClr val="000000"/>
            </a:outerShdw>
          </a:effectLst>
        </p:spPr>
      </p:pic>
      <p:sp>
        <p:nvSpPr>
          <p:cNvPr id="350" name="Loaders: Preprocess files before bundling (example babel-loader for JavaScript transpiling, SASS/Less loader for CSS compiling,…"/>
          <p:cNvSpPr txBox="1"/>
          <p:nvPr/>
        </p:nvSpPr>
        <p:spPr>
          <a:xfrm>
            <a:off x="800100" y="6521846"/>
            <a:ext cx="11658600" cy="274722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lvl="1" marL="624840" indent="-312420" algn="l" defTabSz="374904">
              <a:spcBef>
                <a:spcPts val="2200"/>
              </a:spcBef>
              <a:buClr>
                <a:srgbClr val="9A958E"/>
              </a:buClr>
              <a:buSzPct val="75000"/>
              <a:buChar char="•"/>
              <a:defRPr spc="45" sz="2296">
                <a:solidFill>
                  <a:srgbClr val="5B5854"/>
                </a:solidFill>
              </a:defRPr>
            </a:pPr>
            <a:r>
              <a:rPr>
                <a:latin typeface="Avenir Heavy"/>
                <a:ea typeface="Avenir Heavy"/>
                <a:cs typeface="Avenir Heavy"/>
                <a:sym typeface="Avenir Heavy"/>
              </a:rPr>
              <a:t>Loaders</a:t>
            </a:r>
            <a:r>
              <a:t>: Preprocess files before bundling (example babel-loader for JavaScript transpiling, SASS/Less loader for CSS compiling,  </a:t>
            </a:r>
          </a:p>
          <a:p>
            <a:pPr lvl="1" marL="624840" indent="-312420" algn="l" defTabSz="374904">
              <a:spcBef>
                <a:spcPts val="2200"/>
              </a:spcBef>
              <a:buClr>
                <a:srgbClr val="9A958E"/>
              </a:buClr>
              <a:buSzPct val="75000"/>
              <a:buChar char="•"/>
              <a:defRPr spc="45" sz="2296">
                <a:solidFill>
                  <a:srgbClr val="5B5854"/>
                </a:solidFill>
              </a:defRPr>
            </a:pPr>
            <a:r>
              <a:t>Optimizations:</a:t>
            </a:r>
          </a:p>
          <a:p>
            <a:pPr lvl="2" marL="989330" indent="-364489" algn="l" defTabSz="374904">
              <a:spcBef>
                <a:spcPts val="800"/>
              </a:spcBef>
              <a:buClr>
                <a:srgbClr val="9A958E"/>
              </a:buClr>
              <a:buSzPct val="75000"/>
              <a:buChar char="•"/>
              <a:defRPr spc="32" sz="1640">
                <a:solidFill>
                  <a:srgbClr val="5B5854"/>
                </a:solidFill>
              </a:defRPr>
            </a:pPr>
            <a:r>
              <a:t>Minimize/Uglify</a:t>
            </a:r>
          </a:p>
          <a:p>
            <a:pPr lvl="2" marL="989330" indent="-364489" algn="l" defTabSz="374904">
              <a:spcBef>
                <a:spcPts val="800"/>
              </a:spcBef>
              <a:buClr>
                <a:srgbClr val="9A958E"/>
              </a:buClr>
              <a:buSzPct val="75000"/>
              <a:buChar char="•"/>
              <a:defRPr spc="32" sz="1640">
                <a:solidFill>
                  <a:srgbClr val="5B5854"/>
                </a:solidFill>
              </a:defRPr>
            </a:pPr>
            <a:r>
              <a:t>Tree Shaking (dead-code elimination)</a:t>
            </a:r>
          </a:p>
          <a:p>
            <a:pPr lvl="2" marL="989330" indent="-364489" algn="l" defTabSz="374904">
              <a:spcBef>
                <a:spcPts val="800"/>
              </a:spcBef>
              <a:buClr>
                <a:srgbClr val="9A958E"/>
              </a:buClr>
              <a:buSzPct val="75000"/>
              <a:buChar char="•"/>
              <a:defRPr spc="32" sz="1640">
                <a:solidFill>
                  <a:srgbClr val="5B5854"/>
                </a:solidFill>
              </a:defRPr>
            </a:pPr>
            <a:r>
              <a:t>Code Splitting</a:t>
            </a:r>
          </a:p>
        </p:txBody>
      </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54" name="Webpack config"/>
          <p:cNvSpPr txBox="1"/>
          <p:nvPr>
            <p:ph type="title"/>
          </p:nvPr>
        </p:nvSpPr>
        <p:spPr>
          <a:prstGeom prst="rect">
            <a:avLst/>
          </a:prstGeom>
        </p:spPr>
        <p:txBody>
          <a:bodyPr/>
          <a:lstStyle>
            <a:lvl1pPr defTabSz="452627">
              <a:defRPr spc="79" sz="3959"/>
            </a:lvl1pPr>
          </a:lstStyle>
          <a:p>
            <a:pPr/>
            <a:r>
              <a:t>Webpack config</a:t>
            </a:r>
          </a:p>
        </p:txBody>
      </p:sp>
      <p:pic>
        <p:nvPicPr>
          <p:cNvPr id="355" name="terinjokes.png.jpg" descr="terinjokes.png.jpg"/>
          <p:cNvPicPr>
            <a:picLocks noChangeAspect="1"/>
          </p:cNvPicPr>
          <p:nvPr/>
        </p:nvPicPr>
        <p:blipFill>
          <a:blip r:embed="rId3">
            <a:extLst/>
          </a:blip>
          <a:stretch>
            <a:fillRect/>
          </a:stretch>
        </p:blipFill>
        <p:spPr>
          <a:xfrm>
            <a:off x="3731232" y="19913598"/>
            <a:ext cx="1143001" cy="1143001"/>
          </a:xfrm>
          <a:prstGeom prst="rect">
            <a:avLst/>
          </a:prstGeom>
          <a:ln w="12700">
            <a:miter lim="400000"/>
          </a:ln>
          <a:effectLst>
            <a:outerShdw sx="100000" sy="100000" kx="0" ky="0" algn="b" rotWithShape="0" blurRad="190500" dist="8455" dir="5400000">
              <a:srgbClr val="000000"/>
            </a:outerShdw>
          </a:effectLst>
        </p:spPr>
      </p:pic>
      <p:pic>
        <p:nvPicPr>
          <p:cNvPr id="356" name="sterlingvix.png.jpg" descr="sterlingvix.png.jpg"/>
          <p:cNvPicPr>
            <a:picLocks noChangeAspect="1"/>
          </p:cNvPicPr>
          <p:nvPr/>
        </p:nvPicPr>
        <p:blipFill>
          <a:blip r:embed="rId4">
            <a:extLst/>
          </a:blip>
          <a:stretch>
            <a:fillRect/>
          </a:stretch>
        </p:blipFill>
        <p:spPr>
          <a:xfrm>
            <a:off x="3731232" y="19913598"/>
            <a:ext cx="1143001" cy="1143001"/>
          </a:xfrm>
          <a:prstGeom prst="rect">
            <a:avLst/>
          </a:prstGeom>
          <a:ln w="12700">
            <a:miter lim="400000"/>
          </a:ln>
          <a:effectLst>
            <a:outerShdw sx="100000" sy="100000" kx="0" ky="0" algn="b" rotWithShape="0" blurRad="190500" dist="8455" dir="5400000">
              <a:srgbClr val="000000"/>
            </a:outerShdw>
          </a:effectLst>
        </p:spPr>
      </p:pic>
      <p:pic>
        <p:nvPicPr>
          <p:cNvPr id="357" name="sricc.png.jpg" descr="sricc.png.jpg"/>
          <p:cNvPicPr>
            <a:picLocks noChangeAspect="1"/>
          </p:cNvPicPr>
          <p:nvPr/>
        </p:nvPicPr>
        <p:blipFill>
          <a:blip r:embed="rId5">
            <a:extLst/>
          </a:blip>
          <a:stretch>
            <a:fillRect/>
          </a:stretch>
        </p:blipFill>
        <p:spPr>
          <a:xfrm>
            <a:off x="3731232" y="19913598"/>
            <a:ext cx="1143001" cy="1143001"/>
          </a:xfrm>
          <a:prstGeom prst="rect">
            <a:avLst/>
          </a:prstGeom>
          <a:ln w="12700">
            <a:miter lim="400000"/>
          </a:ln>
          <a:effectLst>
            <a:outerShdw sx="100000" sy="100000" kx="0" ky="0" algn="b" rotWithShape="0" blurRad="190500" dist="8455" dir="5400000">
              <a:srgbClr val="000000"/>
            </a:outerShdw>
          </a:effectLst>
        </p:spPr>
      </p:pic>
      <p:pic>
        <p:nvPicPr>
          <p:cNvPr id="358" name="sokra.png" descr="sokra.png"/>
          <p:cNvPicPr>
            <a:picLocks noChangeAspect="1"/>
          </p:cNvPicPr>
          <p:nvPr/>
        </p:nvPicPr>
        <p:blipFill>
          <a:blip r:embed="rId6">
            <a:extLst/>
          </a:blip>
          <a:stretch>
            <a:fillRect/>
          </a:stretch>
        </p:blipFill>
        <p:spPr>
          <a:xfrm>
            <a:off x="3731232" y="19913598"/>
            <a:ext cx="1143001" cy="1143001"/>
          </a:xfrm>
          <a:prstGeom prst="rect">
            <a:avLst/>
          </a:prstGeom>
          <a:ln w="12700">
            <a:miter lim="400000"/>
          </a:ln>
          <a:effectLst>
            <a:outerShdw sx="100000" sy="100000" kx="0" ky="0" algn="b" rotWithShape="0" blurRad="190500" dist="8455" dir="5400000">
              <a:srgbClr val="000000"/>
            </a:outerShdw>
          </a:effectLst>
        </p:spPr>
      </p:pic>
      <p:pic>
        <p:nvPicPr>
          <p:cNvPr id="359" name="skipjack.png.jpg" descr="skipjack.png.jpg"/>
          <p:cNvPicPr>
            <a:picLocks noChangeAspect="1"/>
          </p:cNvPicPr>
          <p:nvPr/>
        </p:nvPicPr>
        <p:blipFill>
          <a:blip r:embed="rId7">
            <a:extLst/>
          </a:blip>
          <a:stretch>
            <a:fillRect/>
          </a:stretch>
        </p:blipFill>
        <p:spPr>
          <a:xfrm>
            <a:off x="3731232" y="19913598"/>
            <a:ext cx="1143001" cy="1143001"/>
          </a:xfrm>
          <a:prstGeom prst="rect">
            <a:avLst/>
          </a:prstGeom>
          <a:ln w="12700">
            <a:miter lim="400000"/>
          </a:ln>
          <a:effectLst>
            <a:outerShdw sx="100000" sy="100000" kx="0" ky="0" algn="b" rotWithShape="0" blurRad="190500" dist="8455" dir="5400000">
              <a:srgbClr val="000000"/>
            </a:outerShdw>
          </a:effectLst>
        </p:spPr>
      </p:pic>
      <p:pic>
        <p:nvPicPr>
          <p:cNvPr id="360" name="mattce.png" descr="mattce.png"/>
          <p:cNvPicPr>
            <a:picLocks noChangeAspect="1"/>
          </p:cNvPicPr>
          <p:nvPr/>
        </p:nvPicPr>
        <p:blipFill>
          <a:blip r:embed="rId8">
            <a:extLst/>
          </a:blip>
          <a:stretch>
            <a:fillRect/>
          </a:stretch>
        </p:blipFill>
        <p:spPr>
          <a:xfrm>
            <a:off x="3731232" y="19913598"/>
            <a:ext cx="1143001" cy="1143001"/>
          </a:xfrm>
          <a:prstGeom prst="rect">
            <a:avLst/>
          </a:prstGeom>
          <a:ln w="12700">
            <a:miter lim="400000"/>
          </a:ln>
          <a:effectLst>
            <a:outerShdw sx="100000" sy="100000" kx="0" ky="0" algn="b" rotWithShape="0" blurRad="190500" dist="8455" dir="5400000">
              <a:srgbClr val="000000"/>
            </a:outerShdw>
          </a:effectLst>
        </p:spPr>
      </p:pic>
      <p:pic>
        <p:nvPicPr>
          <p:cNvPr id="361" name="kbariotis.png.jpg" descr="kbariotis.png.jpg"/>
          <p:cNvPicPr>
            <a:picLocks noChangeAspect="1"/>
          </p:cNvPicPr>
          <p:nvPr/>
        </p:nvPicPr>
        <p:blipFill>
          <a:blip r:embed="rId9">
            <a:extLst/>
          </a:blip>
          <a:stretch>
            <a:fillRect/>
          </a:stretch>
        </p:blipFill>
        <p:spPr>
          <a:xfrm>
            <a:off x="3731232" y="19913598"/>
            <a:ext cx="1143001" cy="1143001"/>
          </a:xfrm>
          <a:prstGeom prst="rect">
            <a:avLst/>
          </a:prstGeom>
          <a:ln w="12700">
            <a:miter lim="400000"/>
          </a:ln>
          <a:effectLst>
            <a:outerShdw sx="100000" sy="100000" kx="0" ky="0" algn="b" rotWithShape="0" blurRad="190500" dist="8455" dir="5400000">
              <a:srgbClr val="000000"/>
            </a:outerShdw>
          </a:effectLst>
        </p:spPr>
      </p:pic>
      <p:pic>
        <p:nvPicPr>
          <p:cNvPr id="362" name="grgur.png.jpg" descr="grgur.png.jpg"/>
          <p:cNvPicPr>
            <a:picLocks noChangeAspect="1"/>
          </p:cNvPicPr>
          <p:nvPr/>
        </p:nvPicPr>
        <p:blipFill>
          <a:blip r:embed="rId10">
            <a:extLst/>
          </a:blip>
          <a:stretch>
            <a:fillRect/>
          </a:stretch>
        </p:blipFill>
        <p:spPr>
          <a:xfrm>
            <a:off x="3731232" y="19913598"/>
            <a:ext cx="1143001" cy="1143001"/>
          </a:xfrm>
          <a:prstGeom prst="rect">
            <a:avLst/>
          </a:prstGeom>
          <a:ln w="12700">
            <a:miter lim="400000"/>
          </a:ln>
          <a:effectLst>
            <a:outerShdw sx="100000" sy="100000" kx="0" ky="0" algn="b" rotWithShape="0" blurRad="190500" dist="8455" dir="5400000">
              <a:srgbClr val="000000"/>
            </a:outerShdw>
          </a:effectLst>
        </p:spPr>
      </p:pic>
      <p:pic>
        <p:nvPicPr>
          <p:cNvPr id="363" name="bondz.png" descr="bondz.png"/>
          <p:cNvPicPr>
            <a:picLocks noChangeAspect="1"/>
          </p:cNvPicPr>
          <p:nvPr/>
        </p:nvPicPr>
        <p:blipFill>
          <a:blip r:embed="rId11">
            <a:extLst/>
          </a:blip>
          <a:stretch>
            <a:fillRect/>
          </a:stretch>
        </p:blipFill>
        <p:spPr>
          <a:xfrm>
            <a:off x="3731232" y="19913598"/>
            <a:ext cx="1143001" cy="1143001"/>
          </a:xfrm>
          <a:prstGeom prst="rect">
            <a:avLst/>
          </a:prstGeom>
          <a:ln w="12700">
            <a:miter lim="400000"/>
          </a:ln>
          <a:effectLst>
            <a:outerShdw sx="100000" sy="100000" kx="0" ky="0" algn="b" rotWithShape="0" blurRad="190500" dist="8455" dir="5400000">
              <a:srgbClr val="000000"/>
            </a:outerShdw>
          </a:effectLst>
        </p:spPr>
      </p:pic>
      <p:sp>
        <p:nvSpPr>
          <p:cNvPr id="364" name="import path from 'path';…"/>
          <p:cNvSpPr txBox="1"/>
          <p:nvPr/>
        </p:nvSpPr>
        <p:spPr>
          <a:xfrm>
            <a:off x="3342679" y="1536700"/>
            <a:ext cx="6319442" cy="7747000"/>
          </a:xfrm>
          <a:prstGeom prst="rect">
            <a:avLst/>
          </a:prstGeom>
          <a:solidFill>
            <a:srgbClr val="2B2B2B"/>
          </a:solidFill>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lgn="l">
              <a:defRPr sz="1200">
                <a:solidFill>
                  <a:srgbClr val="CC7831"/>
                </a:solidFill>
                <a:latin typeface="Menlo"/>
                <a:ea typeface="Menlo"/>
                <a:cs typeface="Menlo"/>
                <a:sym typeface="Menlo"/>
              </a:defRPr>
            </a:pPr>
            <a:r>
              <a:rPr b="1"/>
              <a:t>import </a:t>
            </a:r>
            <a:r>
              <a:rPr>
                <a:solidFill>
                  <a:srgbClr val="A9B7C6"/>
                </a:solidFill>
              </a:rPr>
              <a:t>path </a:t>
            </a:r>
            <a:r>
              <a:rPr b="1"/>
              <a:t>from </a:t>
            </a:r>
            <a:r>
              <a:rPr>
                <a:solidFill>
                  <a:srgbClr val="6A8759"/>
                </a:solidFill>
              </a:rPr>
              <a:t>'path'</a:t>
            </a:r>
            <a:r>
              <a:t>;</a:t>
            </a:r>
          </a:p>
          <a:p>
            <a:pPr algn="l">
              <a:defRPr sz="1200">
                <a:solidFill>
                  <a:srgbClr val="6A8759"/>
                </a:solidFill>
                <a:latin typeface="Menlo"/>
                <a:ea typeface="Menlo"/>
                <a:cs typeface="Menlo"/>
                <a:sym typeface="Menlo"/>
              </a:defRPr>
            </a:pPr>
            <a:r>
              <a:rPr b="1">
                <a:solidFill>
                  <a:srgbClr val="CC7831"/>
                </a:solidFill>
              </a:rPr>
              <a:t>import </a:t>
            </a:r>
            <a:r>
              <a:rPr>
                <a:solidFill>
                  <a:srgbClr val="A9B7C6"/>
                </a:solidFill>
              </a:rPr>
              <a:t>HtmlWebpackPlugin </a:t>
            </a:r>
            <a:r>
              <a:rPr b="1">
                <a:solidFill>
                  <a:srgbClr val="CC7831"/>
                </a:solidFill>
              </a:rPr>
              <a:t>from </a:t>
            </a:r>
            <a:r>
              <a:t>'html-webpack-plugin'</a:t>
            </a:r>
            <a:r>
              <a:rPr>
                <a:solidFill>
                  <a:srgbClr val="CC7831"/>
                </a:solidFill>
              </a:rPr>
              <a:t>;</a:t>
            </a:r>
            <a:endParaRPr>
              <a:solidFill>
                <a:srgbClr val="CC7831"/>
              </a:solidFill>
            </a:endParaRPr>
          </a:p>
          <a:p>
            <a:pPr algn="l">
              <a:defRPr sz="1200">
                <a:solidFill>
                  <a:srgbClr val="CC7831"/>
                </a:solidFill>
                <a:latin typeface="Menlo"/>
                <a:ea typeface="Menlo"/>
                <a:cs typeface="Menlo"/>
                <a:sym typeface="Menlo"/>
              </a:defRPr>
            </a:pPr>
          </a:p>
          <a:p>
            <a:pPr algn="l">
              <a:defRPr b="1" sz="1200">
                <a:solidFill>
                  <a:srgbClr val="CC7831"/>
                </a:solidFill>
                <a:latin typeface="Menlo"/>
                <a:ea typeface="Menlo"/>
                <a:cs typeface="Menlo"/>
                <a:sym typeface="Menlo"/>
              </a:defRPr>
            </a:pPr>
            <a:r>
              <a:t>export default </a:t>
            </a:r>
            <a:r>
              <a:rPr b="0">
                <a:solidFill>
                  <a:srgbClr val="A9B7C6"/>
                </a:solidFill>
              </a:rPr>
              <a:t>() =&gt; ({</a:t>
            </a:r>
            <a:endParaRPr b="0">
              <a:solidFill>
                <a:srgbClr val="A9B7C6"/>
              </a:solidFill>
            </a:endParaRPr>
          </a:p>
          <a:p>
            <a:pPr algn="l">
              <a:defRPr sz="1200">
                <a:solidFill>
                  <a:srgbClr val="9876AA"/>
                </a:solidFill>
                <a:latin typeface="Menlo"/>
                <a:ea typeface="Menlo"/>
                <a:cs typeface="Menlo"/>
                <a:sym typeface="Menlo"/>
              </a:defRPr>
            </a:pPr>
            <a:r>
              <a:rPr>
                <a:solidFill>
                  <a:srgbClr val="A9B7C6"/>
                </a:solidFill>
              </a:rPr>
              <a:t>    </a:t>
            </a:r>
            <a:r>
              <a:t>entry</a:t>
            </a:r>
            <a:r>
              <a:rPr>
                <a:solidFill>
                  <a:srgbClr val="A9B7C6"/>
                </a:solidFill>
              </a:rPr>
              <a:t>: [</a:t>
            </a:r>
            <a:endParaRPr>
              <a:solidFill>
                <a:srgbClr val="A9B7C6"/>
              </a:solidFill>
            </a:endParaRPr>
          </a:p>
          <a:p>
            <a:pPr algn="l">
              <a:defRPr sz="1200">
                <a:solidFill>
                  <a:srgbClr val="6A8759"/>
                </a:solidFill>
                <a:latin typeface="Menlo"/>
                <a:ea typeface="Menlo"/>
                <a:cs typeface="Menlo"/>
                <a:sym typeface="Menlo"/>
              </a:defRPr>
            </a:pPr>
            <a:r>
              <a:rPr>
                <a:solidFill>
                  <a:srgbClr val="A9B7C6"/>
                </a:solidFill>
              </a:rPr>
              <a:t>        path.</a:t>
            </a:r>
            <a:r>
              <a:rPr>
                <a:solidFill>
                  <a:srgbClr val="FFC66E"/>
                </a:solidFill>
              </a:rPr>
              <a:t>join</a:t>
            </a:r>
            <a:r>
              <a:rPr>
                <a:solidFill>
                  <a:srgbClr val="A9B7C6"/>
                </a:solidFill>
              </a:rPr>
              <a:t>(__dirname</a:t>
            </a:r>
            <a:r>
              <a:rPr>
                <a:solidFill>
                  <a:srgbClr val="CC7831"/>
                </a:solidFill>
              </a:rPr>
              <a:t>, </a:t>
            </a:r>
            <a:r>
              <a:t>'src/index.js'</a:t>
            </a:r>
            <a:r>
              <a:rPr>
                <a:solidFill>
                  <a:srgbClr val="A9B7C6"/>
                </a:solidFill>
              </a:rPr>
              <a:t>)</a:t>
            </a:r>
            <a:r>
              <a:rPr>
                <a:solidFill>
                  <a:srgbClr val="CC7831"/>
                </a:solidFill>
              </a:rPr>
              <a:t>,</a:t>
            </a:r>
            <a:endParaRPr>
              <a:solidFill>
                <a:srgbClr val="CC7831"/>
              </a:solidFill>
            </a:endParaRPr>
          </a:p>
          <a:p>
            <a:pPr algn="l">
              <a:defRPr sz="1200">
                <a:solidFill>
                  <a:srgbClr val="CC7831"/>
                </a:solidFill>
                <a:latin typeface="Menlo"/>
                <a:ea typeface="Menlo"/>
                <a:cs typeface="Menlo"/>
                <a:sym typeface="Menlo"/>
              </a:defRPr>
            </a:pPr>
            <a:r>
              <a:t>    </a:t>
            </a:r>
            <a:r>
              <a:rPr>
                <a:solidFill>
                  <a:srgbClr val="A9B7C6"/>
                </a:solidFill>
              </a:rPr>
              <a:t>]</a:t>
            </a:r>
            <a:r>
              <a:t>,</a:t>
            </a:r>
          </a:p>
          <a:p>
            <a:pPr algn="l">
              <a:defRPr sz="1200">
                <a:solidFill>
                  <a:srgbClr val="9876AA"/>
                </a:solidFill>
                <a:latin typeface="Menlo"/>
                <a:ea typeface="Menlo"/>
                <a:cs typeface="Menlo"/>
                <a:sym typeface="Menlo"/>
              </a:defRPr>
            </a:pPr>
            <a:r>
              <a:rPr>
                <a:solidFill>
                  <a:srgbClr val="CC7831"/>
                </a:solidFill>
              </a:rPr>
              <a:t>    </a:t>
            </a:r>
            <a:r>
              <a:t>output</a:t>
            </a:r>
            <a:r>
              <a:rPr>
                <a:solidFill>
                  <a:srgbClr val="A9B7C6"/>
                </a:solidFill>
              </a:rPr>
              <a:t>: {</a:t>
            </a:r>
            <a:endParaRPr>
              <a:solidFill>
                <a:srgbClr val="A9B7C6"/>
              </a:solidFill>
            </a:endParaRPr>
          </a:p>
          <a:p>
            <a:pPr algn="l">
              <a:defRPr sz="1200">
                <a:solidFill>
                  <a:srgbClr val="A9B7C6"/>
                </a:solidFill>
                <a:latin typeface="Menlo"/>
                <a:ea typeface="Menlo"/>
                <a:cs typeface="Menlo"/>
                <a:sym typeface="Menlo"/>
              </a:defRPr>
            </a:pPr>
            <a:r>
              <a:t>        </a:t>
            </a:r>
            <a:r>
              <a:rPr>
                <a:solidFill>
                  <a:srgbClr val="9876AA"/>
                </a:solidFill>
              </a:rPr>
              <a:t>path</a:t>
            </a:r>
            <a:r>
              <a:t>: path.</a:t>
            </a:r>
            <a:r>
              <a:rPr>
                <a:solidFill>
                  <a:srgbClr val="FFC66E"/>
                </a:solidFill>
              </a:rPr>
              <a:t>join</a:t>
            </a:r>
            <a:r>
              <a:t>(__dirname</a:t>
            </a:r>
            <a:r>
              <a:rPr>
                <a:solidFill>
                  <a:srgbClr val="CC7831"/>
                </a:solidFill>
              </a:rPr>
              <a:t>, </a:t>
            </a:r>
            <a:r>
              <a:rPr>
                <a:solidFill>
                  <a:srgbClr val="6A8759"/>
                </a:solidFill>
              </a:rPr>
              <a:t>'dist'</a:t>
            </a:r>
            <a:r>
              <a:t>)</a:t>
            </a:r>
            <a:r>
              <a:rPr>
                <a:solidFill>
                  <a:srgbClr val="CC7831"/>
                </a:solidFill>
              </a:rPr>
              <a:t>,</a:t>
            </a:r>
            <a:endParaRPr>
              <a:solidFill>
                <a:srgbClr val="CC7831"/>
              </a:solidFill>
            </a:endParaRPr>
          </a:p>
          <a:p>
            <a:pPr algn="l">
              <a:defRPr sz="1200">
                <a:solidFill>
                  <a:srgbClr val="6A8759"/>
                </a:solidFill>
                <a:latin typeface="Menlo"/>
                <a:ea typeface="Menlo"/>
                <a:cs typeface="Menlo"/>
                <a:sym typeface="Menlo"/>
              </a:defRPr>
            </a:pPr>
            <a:r>
              <a:rPr>
                <a:solidFill>
                  <a:srgbClr val="CC7831"/>
                </a:solidFill>
              </a:rPr>
              <a:t>        </a:t>
            </a:r>
            <a:r>
              <a:rPr>
                <a:solidFill>
                  <a:srgbClr val="9876AA"/>
                </a:solidFill>
              </a:rPr>
              <a:t>filename</a:t>
            </a:r>
            <a:r>
              <a:rPr>
                <a:solidFill>
                  <a:srgbClr val="A9B7C6"/>
                </a:solidFill>
              </a:rPr>
              <a:t>: </a:t>
            </a:r>
            <a:r>
              <a:t>'bundle.js'</a:t>
            </a:r>
            <a:r>
              <a:rPr>
                <a:solidFill>
                  <a:srgbClr val="CC7831"/>
                </a:solidFill>
              </a:rPr>
              <a:t>,</a:t>
            </a:r>
            <a:endParaRPr>
              <a:solidFill>
                <a:srgbClr val="CC7831"/>
              </a:solidFill>
            </a:endParaRPr>
          </a:p>
          <a:p>
            <a:pPr algn="l">
              <a:defRPr sz="1200">
                <a:solidFill>
                  <a:srgbClr val="CC7831"/>
                </a:solidFill>
                <a:latin typeface="Menlo"/>
                <a:ea typeface="Menlo"/>
                <a:cs typeface="Menlo"/>
                <a:sym typeface="Menlo"/>
              </a:defRPr>
            </a:pPr>
            <a:r>
              <a:t>    </a:t>
            </a:r>
            <a:r>
              <a:rPr>
                <a:solidFill>
                  <a:srgbClr val="A9B7C6"/>
                </a:solidFill>
              </a:rPr>
              <a:t>}</a:t>
            </a:r>
            <a:r>
              <a:t>,</a:t>
            </a:r>
          </a:p>
          <a:p>
            <a:pPr algn="l">
              <a:defRPr sz="1200">
                <a:solidFill>
                  <a:srgbClr val="9876AA"/>
                </a:solidFill>
                <a:latin typeface="Menlo"/>
                <a:ea typeface="Menlo"/>
                <a:cs typeface="Menlo"/>
                <a:sym typeface="Menlo"/>
              </a:defRPr>
            </a:pPr>
            <a:r>
              <a:rPr>
                <a:solidFill>
                  <a:srgbClr val="CC7831"/>
                </a:solidFill>
              </a:rPr>
              <a:t>    </a:t>
            </a:r>
            <a:r>
              <a:t>plugins</a:t>
            </a:r>
            <a:r>
              <a:rPr>
                <a:solidFill>
                  <a:srgbClr val="A9B7C6"/>
                </a:solidFill>
              </a:rPr>
              <a:t>: [</a:t>
            </a:r>
            <a:endParaRPr>
              <a:solidFill>
                <a:srgbClr val="A9B7C6"/>
              </a:solidFill>
            </a:endParaRPr>
          </a:p>
          <a:p>
            <a:pPr algn="l">
              <a:defRPr sz="1200">
                <a:solidFill>
                  <a:srgbClr val="A9B7C6"/>
                </a:solidFill>
                <a:latin typeface="Menlo"/>
                <a:ea typeface="Menlo"/>
                <a:cs typeface="Menlo"/>
                <a:sym typeface="Menlo"/>
              </a:defRPr>
            </a:pPr>
            <a:r>
              <a:t>        </a:t>
            </a:r>
            <a:r>
              <a:rPr b="1">
                <a:solidFill>
                  <a:srgbClr val="CC7831"/>
                </a:solidFill>
              </a:rPr>
              <a:t>new </a:t>
            </a:r>
            <a:r>
              <a:t>HtmlWebpackPlugin({</a:t>
            </a:r>
          </a:p>
          <a:p>
            <a:pPr algn="l">
              <a:defRPr sz="1200">
                <a:solidFill>
                  <a:srgbClr val="A9B7C6"/>
                </a:solidFill>
                <a:latin typeface="Menlo"/>
                <a:ea typeface="Menlo"/>
                <a:cs typeface="Menlo"/>
                <a:sym typeface="Menlo"/>
              </a:defRPr>
            </a:pPr>
            <a:r>
              <a:t>            </a:t>
            </a:r>
            <a:r>
              <a:rPr>
                <a:solidFill>
                  <a:srgbClr val="9876AA"/>
                </a:solidFill>
              </a:rPr>
              <a:t>filename</a:t>
            </a:r>
            <a:r>
              <a:t>: </a:t>
            </a:r>
            <a:r>
              <a:rPr>
                <a:solidFill>
                  <a:srgbClr val="6A8759"/>
                </a:solidFill>
              </a:rPr>
              <a:t>'index.html'</a:t>
            </a:r>
            <a:r>
              <a:rPr>
                <a:solidFill>
                  <a:srgbClr val="CC7831"/>
                </a:solidFill>
              </a:rPr>
              <a:t>,</a:t>
            </a:r>
            <a:endParaRPr>
              <a:solidFill>
                <a:srgbClr val="CC7831"/>
              </a:solidFill>
            </a:endParaRPr>
          </a:p>
          <a:p>
            <a:pPr algn="l">
              <a:defRPr sz="1200">
                <a:solidFill>
                  <a:srgbClr val="6A8759"/>
                </a:solidFill>
                <a:latin typeface="Menlo"/>
                <a:ea typeface="Menlo"/>
                <a:cs typeface="Menlo"/>
                <a:sym typeface="Menlo"/>
              </a:defRPr>
            </a:pPr>
            <a:r>
              <a:rPr>
                <a:solidFill>
                  <a:srgbClr val="CC7831"/>
                </a:solidFill>
              </a:rPr>
              <a:t>            </a:t>
            </a:r>
            <a:r>
              <a:rPr>
                <a:solidFill>
                  <a:srgbClr val="9876AA"/>
                </a:solidFill>
              </a:rPr>
              <a:t>template</a:t>
            </a:r>
            <a:r>
              <a:rPr>
                <a:solidFill>
                  <a:srgbClr val="A9B7C6"/>
                </a:solidFill>
              </a:rPr>
              <a:t>: </a:t>
            </a:r>
            <a:r>
              <a:t>'./src/index.html'</a:t>
            </a:r>
          </a:p>
          <a:p>
            <a:pPr algn="l">
              <a:defRPr sz="1200">
                <a:solidFill>
                  <a:srgbClr val="6A8759"/>
                </a:solidFill>
                <a:latin typeface="Menlo"/>
                <a:ea typeface="Menlo"/>
                <a:cs typeface="Menlo"/>
                <a:sym typeface="Menlo"/>
              </a:defRPr>
            </a:pPr>
            <a:r>
              <a:t>        </a:t>
            </a:r>
            <a:r>
              <a:rPr>
                <a:solidFill>
                  <a:srgbClr val="A9B7C6"/>
                </a:solidFill>
              </a:rPr>
              <a:t>})</a:t>
            </a:r>
            <a:r>
              <a:rPr>
                <a:solidFill>
                  <a:srgbClr val="CC7831"/>
                </a:solidFill>
              </a:rPr>
              <a:t>,</a:t>
            </a:r>
            <a:endParaRPr>
              <a:solidFill>
                <a:srgbClr val="CC7831"/>
              </a:solidFill>
            </a:endParaRPr>
          </a:p>
          <a:p>
            <a:pPr algn="l">
              <a:defRPr sz="1200">
                <a:solidFill>
                  <a:srgbClr val="CC7831"/>
                </a:solidFill>
                <a:latin typeface="Menlo"/>
                <a:ea typeface="Menlo"/>
                <a:cs typeface="Menlo"/>
                <a:sym typeface="Menlo"/>
              </a:defRPr>
            </a:pPr>
            <a:r>
              <a:t>    </a:t>
            </a:r>
            <a:r>
              <a:rPr>
                <a:solidFill>
                  <a:srgbClr val="A9B7C6"/>
                </a:solidFill>
              </a:rPr>
              <a:t>]</a:t>
            </a:r>
            <a:endParaRPr>
              <a:solidFill>
                <a:srgbClr val="A9B7C6"/>
              </a:solidFill>
            </a:endParaRPr>
          </a:p>
          <a:p>
            <a:pPr algn="l">
              <a:defRPr sz="1200">
                <a:solidFill>
                  <a:srgbClr val="9876AA"/>
                </a:solidFill>
                <a:latin typeface="Menlo"/>
                <a:ea typeface="Menlo"/>
                <a:cs typeface="Menlo"/>
                <a:sym typeface="Menlo"/>
              </a:defRPr>
            </a:pPr>
            <a:r>
              <a:rPr>
                <a:solidFill>
                  <a:srgbClr val="A9B7C6"/>
                </a:solidFill>
              </a:rPr>
              <a:t>    </a:t>
            </a:r>
            <a:r>
              <a:t>module</a:t>
            </a:r>
            <a:r>
              <a:rPr>
                <a:solidFill>
                  <a:srgbClr val="A9B7C6"/>
                </a:solidFill>
              </a:rPr>
              <a:t>: {</a:t>
            </a:r>
            <a:endParaRPr>
              <a:solidFill>
                <a:srgbClr val="A9B7C6"/>
              </a:solidFill>
            </a:endParaRPr>
          </a:p>
          <a:p>
            <a:pPr algn="l">
              <a:defRPr sz="1200">
                <a:solidFill>
                  <a:srgbClr val="A9B7C6"/>
                </a:solidFill>
                <a:latin typeface="Menlo"/>
                <a:ea typeface="Menlo"/>
                <a:cs typeface="Menlo"/>
                <a:sym typeface="Menlo"/>
              </a:defRPr>
            </a:pPr>
            <a:r>
              <a:t>        </a:t>
            </a:r>
            <a:r>
              <a:rPr>
                <a:solidFill>
                  <a:srgbClr val="9876AA"/>
                </a:solidFill>
              </a:rPr>
              <a:t>rules</a:t>
            </a:r>
            <a:r>
              <a:t>: [</a:t>
            </a:r>
          </a:p>
          <a:p>
            <a:pPr algn="l">
              <a:defRPr sz="1200">
                <a:solidFill>
                  <a:srgbClr val="A9B7C6"/>
                </a:solidFill>
                <a:latin typeface="Menlo"/>
                <a:ea typeface="Menlo"/>
                <a:cs typeface="Menlo"/>
                <a:sym typeface="Menlo"/>
              </a:defRPr>
            </a:pPr>
            <a:r>
              <a:t>            {</a:t>
            </a:r>
          </a:p>
          <a:p>
            <a:pPr algn="l">
              <a:defRPr sz="1200">
                <a:solidFill>
                  <a:srgbClr val="A9B7C6"/>
                </a:solidFill>
                <a:latin typeface="Menlo"/>
                <a:ea typeface="Menlo"/>
                <a:cs typeface="Menlo"/>
                <a:sym typeface="Menlo"/>
              </a:defRPr>
            </a:pPr>
            <a:r>
              <a:t>                </a:t>
            </a:r>
            <a:r>
              <a:rPr>
                <a:solidFill>
                  <a:srgbClr val="9876AA"/>
                </a:solidFill>
              </a:rPr>
              <a:t>test</a:t>
            </a:r>
            <a:r>
              <a:t>: </a:t>
            </a:r>
            <a:r>
              <a:rPr>
                <a:solidFill>
                  <a:srgbClr val="6A8759"/>
                </a:solidFill>
              </a:rPr>
              <a:t>/.js?$/</a:t>
            </a:r>
            <a:r>
              <a:rPr>
                <a:solidFill>
                  <a:srgbClr val="CC7831"/>
                </a:solidFill>
              </a:rPr>
              <a:t>,</a:t>
            </a:r>
            <a:endParaRPr>
              <a:solidFill>
                <a:srgbClr val="CC7831"/>
              </a:solidFill>
            </a:endParaRPr>
          </a:p>
          <a:p>
            <a:pPr algn="l">
              <a:defRPr sz="1200">
                <a:solidFill>
                  <a:srgbClr val="CC7831"/>
                </a:solidFill>
                <a:latin typeface="Menlo"/>
                <a:ea typeface="Menlo"/>
                <a:cs typeface="Menlo"/>
                <a:sym typeface="Menlo"/>
              </a:defRPr>
            </a:pPr>
            <a:r>
              <a:t>                </a:t>
            </a:r>
            <a:r>
              <a:rPr>
                <a:solidFill>
                  <a:srgbClr val="9876AA"/>
                </a:solidFill>
              </a:rPr>
              <a:t>exclude</a:t>
            </a:r>
            <a:r>
              <a:rPr>
                <a:solidFill>
                  <a:srgbClr val="A9B7C6"/>
                </a:solidFill>
              </a:rPr>
              <a:t>: </a:t>
            </a:r>
            <a:r>
              <a:rPr>
                <a:solidFill>
                  <a:srgbClr val="6A8759"/>
                </a:solidFill>
              </a:rPr>
              <a:t>/node_modules/</a:t>
            </a:r>
            <a:r>
              <a:t>,</a:t>
            </a:r>
          </a:p>
          <a:p>
            <a:pPr algn="l">
              <a:defRPr sz="1200">
                <a:solidFill>
                  <a:srgbClr val="CC7831"/>
                </a:solidFill>
                <a:latin typeface="Menlo"/>
                <a:ea typeface="Menlo"/>
                <a:cs typeface="Menlo"/>
                <a:sym typeface="Menlo"/>
              </a:defRPr>
            </a:pPr>
            <a:r>
              <a:t>                </a:t>
            </a:r>
            <a:r>
              <a:rPr>
                <a:solidFill>
                  <a:srgbClr val="9876AA"/>
                </a:solidFill>
              </a:rPr>
              <a:t>include</a:t>
            </a:r>
            <a:r>
              <a:rPr>
                <a:solidFill>
                  <a:srgbClr val="A9B7C6"/>
                </a:solidFill>
              </a:rPr>
              <a:t>: path.</a:t>
            </a:r>
            <a:r>
              <a:rPr>
                <a:solidFill>
                  <a:srgbClr val="FFC66E"/>
                </a:solidFill>
              </a:rPr>
              <a:t>join</a:t>
            </a:r>
            <a:r>
              <a:rPr>
                <a:solidFill>
                  <a:srgbClr val="A9B7C6"/>
                </a:solidFill>
              </a:rPr>
              <a:t>(__dirname</a:t>
            </a:r>
            <a:r>
              <a:t>, </a:t>
            </a:r>
            <a:r>
              <a:rPr>
                <a:solidFill>
                  <a:srgbClr val="6A8759"/>
                </a:solidFill>
              </a:rPr>
              <a:t>'src'</a:t>
            </a:r>
            <a:r>
              <a:rPr>
                <a:solidFill>
                  <a:srgbClr val="A9B7C6"/>
                </a:solidFill>
              </a:rPr>
              <a:t>)</a:t>
            </a:r>
            <a:r>
              <a:t>,</a:t>
            </a:r>
          </a:p>
          <a:p>
            <a:pPr algn="l">
              <a:defRPr sz="1200">
                <a:solidFill>
                  <a:srgbClr val="CC7831"/>
                </a:solidFill>
                <a:latin typeface="Menlo"/>
                <a:ea typeface="Menlo"/>
                <a:cs typeface="Menlo"/>
                <a:sym typeface="Menlo"/>
              </a:defRPr>
            </a:pPr>
            <a:r>
              <a:t>                </a:t>
            </a:r>
            <a:r>
              <a:rPr>
                <a:solidFill>
                  <a:srgbClr val="9876AA"/>
                </a:solidFill>
              </a:rPr>
              <a:t>use</a:t>
            </a:r>
            <a:r>
              <a:rPr>
                <a:solidFill>
                  <a:srgbClr val="A9B7C6"/>
                </a:solidFill>
              </a:rPr>
              <a:t>: [</a:t>
            </a:r>
            <a:endParaRPr>
              <a:solidFill>
                <a:srgbClr val="A9B7C6"/>
              </a:solidFill>
            </a:endParaRPr>
          </a:p>
          <a:p>
            <a:pPr algn="l">
              <a:defRPr sz="1200">
                <a:solidFill>
                  <a:srgbClr val="A9B7C6"/>
                </a:solidFill>
                <a:latin typeface="Menlo"/>
                <a:ea typeface="Menlo"/>
                <a:cs typeface="Menlo"/>
                <a:sym typeface="Menlo"/>
              </a:defRPr>
            </a:pPr>
            <a:r>
              <a:t>                    {</a:t>
            </a:r>
          </a:p>
          <a:p>
            <a:pPr algn="l">
              <a:defRPr sz="1200">
                <a:solidFill>
                  <a:srgbClr val="A9B7C6"/>
                </a:solidFill>
                <a:latin typeface="Menlo"/>
                <a:ea typeface="Menlo"/>
                <a:cs typeface="Menlo"/>
                <a:sym typeface="Menlo"/>
              </a:defRPr>
            </a:pPr>
            <a:r>
              <a:t>                        </a:t>
            </a:r>
            <a:r>
              <a:rPr>
                <a:solidFill>
                  <a:srgbClr val="9876AA"/>
                </a:solidFill>
              </a:rPr>
              <a:t>loader</a:t>
            </a:r>
            <a:r>
              <a:t>: </a:t>
            </a:r>
            <a:r>
              <a:rPr>
                <a:solidFill>
                  <a:srgbClr val="6A8759"/>
                </a:solidFill>
              </a:rPr>
              <a:t>'babel'</a:t>
            </a:r>
            <a:r>
              <a:rPr>
                <a:solidFill>
                  <a:srgbClr val="CC7831"/>
                </a:solidFill>
              </a:rPr>
              <a:t>,</a:t>
            </a:r>
            <a:endParaRPr>
              <a:solidFill>
                <a:srgbClr val="CC7831"/>
              </a:solidFill>
            </a:endParaRPr>
          </a:p>
          <a:p>
            <a:pPr algn="l">
              <a:defRPr sz="1200">
                <a:solidFill>
                  <a:srgbClr val="CC7831"/>
                </a:solidFill>
                <a:latin typeface="Menlo"/>
                <a:ea typeface="Menlo"/>
                <a:cs typeface="Menlo"/>
                <a:sym typeface="Menlo"/>
              </a:defRPr>
            </a:pPr>
            <a:r>
              <a:t>                        </a:t>
            </a:r>
            <a:r>
              <a:rPr>
                <a:solidFill>
                  <a:srgbClr val="9876AA"/>
                </a:solidFill>
              </a:rPr>
              <a:t>options</a:t>
            </a:r>
            <a:r>
              <a:rPr>
                <a:solidFill>
                  <a:srgbClr val="A9B7C6"/>
                </a:solidFill>
              </a:rPr>
              <a:t>: {</a:t>
            </a:r>
            <a:endParaRPr>
              <a:solidFill>
                <a:srgbClr val="A9B7C6"/>
              </a:solidFill>
            </a:endParaRPr>
          </a:p>
          <a:p>
            <a:pPr algn="l">
              <a:defRPr sz="1200">
                <a:solidFill>
                  <a:srgbClr val="A9B7C6"/>
                </a:solidFill>
                <a:latin typeface="Menlo"/>
                <a:ea typeface="Menlo"/>
                <a:cs typeface="Menlo"/>
                <a:sym typeface="Menlo"/>
              </a:defRPr>
            </a:pPr>
            <a:r>
              <a:t>                            </a:t>
            </a:r>
            <a:r>
              <a:rPr>
                <a:solidFill>
                  <a:srgbClr val="9876AA"/>
                </a:solidFill>
              </a:rPr>
              <a:t>babelrc</a:t>
            </a:r>
            <a:r>
              <a:t>: </a:t>
            </a:r>
            <a:r>
              <a:rPr b="1">
                <a:solidFill>
                  <a:srgbClr val="CC7831"/>
                </a:solidFill>
              </a:rPr>
              <a:t>false</a:t>
            </a:r>
            <a:r>
              <a:rPr>
                <a:solidFill>
                  <a:srgbClr val="CC7831"/>
                </a:solidFill>
              </a:rPr>
              <a:t>,</a:t>
            </a:r>
            <a:endParaRPr>
              <a:solidFill>
                <a:srgbClr val="CC7831"/>
              </a:solidFill>
            </a:endParaRPr>
          </a:p>
          <a:p>
            <a:pPr algn="l">
              <a:defRPr sz="1200">
                <a:solidFill>
                  <a:srgbClr val="CC7831"/>
                </a:solidFill>
                <a:latin typeface="Menlo"/>
                <a:ea typeface="Menlo"/>
                <a:cs typeface="Menlo"/>
                <a:sym typeface="Menlo"/>
              </a:defRPr>
            </a:pPr>
            <a:r>
              <a:t>                            </a:t>
            </a:r>
            <a:r>
              <a:rPr>
                <a:solidFill>
                  <a:srgbClr val="9876AA"/>
                </a:solidFill>
              </a:rPr>
              <a:t>presets</a:t>
            </a:r>
            <a:r>
              <a:rPr>
                <a:solidFill>
                  <a:srgbClr val="A9B7C6"/>
                </a:solidFill>
              </a:rPr>
              <a:t>: [</a:t>
            </a:r>
            <a:endParaRPr>
              <a:solidFill>
                <a:srgbClr val="A9B7C6"/>
              </a:solidFill>
            </a:endParaRPr>
          </a:p>
          <a:p>
            <a:pPr algn="l">
              <a:defRPr sz="1200">
                <a:solidFill>
                  <a:srgbClr val="A9B7C6"/>
                </a:solidFill>
                <a:latin typeface="Menlo"/>
                <a:ea typeface="Menlo"/>
                <a:cs typeface="Menlo"/>
                <a:sym typeface="Menlo"/>
              </a:defRPr>
            </a:pPr>
            <a:r>
              <a:t>                                [</a:t>
            </a:r>
            <a:r>
              <a:rPr>
                <a:solidFill>
                  <a:srgbClr val="6A8759"/>
                </a:solidFill>
              </a:rPr>
              <a:t>'es2015'</a:t>
            </a:r>
            <a:r>
              <a:rPr>
                <a:solidFill>
                  <a:srgbClr val="CC7831"/>
                </a:solidFill>
              </a:rPr>
              <a:t>, </a:t>
            </a:r>
            <a:r>
              <a:t>{</a:t>
            </a:r>
            <a:r>
              <a:rPr>
                <a:solidFill>
                  <a:srgbClr val="9876AA"/>
                </a:solidFill>
              </a:rPr>
              <a:t>modules</a:t>
            </a:r>
            <a:r>
              <a:t>: </a:t>
            </a:r>
            <a:r>
              <a:rPr b="1">
                <a:solidFill>
                  <a:srgbClr val="CC7831"/>
                </a:solidFill>
              </a:rPr>
              <a:t>false</a:t>
            </a:r>
            <a:r>
              <a:t>}]</a:t>
            </a:r>
            <a:r>
              <a:rPr>
                <a:solidFill>
                  <a:srgbClr val="CC7831"/>
                </a:solidFill>
              </a:rPr>
              <a:t>,</a:t>
            </a:r>
            <a:endParaRPr>
              <a:solidFill>
                <a:srgbClr val="CC7831"/>
              </a:solidFill>
            </a:endParaRPr>
          </a:p>
          <a:p>
            <a:pPr algn="l">
              <a:defRPr sz="1200">
                <a:solidFill>
                  <a:srgbClr val="CC7831"/>
                </a:solidFill>
                <a:latin typeface="Menlo"/>
                <a:ea typeface="Menlo"/>
                <a:cs typeface="Menlo"/>
                <a:sym typeface="Menlo"/>
              </a:defRPr>
            </a:pPr>
            <a:r>
              <a:t>                                </a:t>
            </a:r>
            <a:r>
              <a:rPr>
                <a:solidFill>
                  <a:srgbClr val="6A8759"/>
                </a:solidFill>
              </a:rPr>
              <a:t>'react'</a:t>
            </a:r>
            <a:r>
              <a:t>,</a:t>
            </a:r>
          </a:p>
          <a:p>
            <a:pPr algn="l">
              <a:defRPr sz="1200">
                <a:solidFill>
                  <a:srgbClr val="CC7831"/>
                </a:solidFill>
                <a:latin typeface="Menlo"/>
                <a:ea typeface="Menlo"/>
                <a:cs typeface="Menlo"/>
                <a:sym typeface="Menlo"/>
              </a:defRPr>
            </a:pPr>
            <a:r>
              <a:t>                            </a:t>
            </a:r>
            <a:r>
              <a:rPr>
                <a:solidFill>
                  <a:srgbClr val="A9B7C6"/>
                </a:solidFill>
              </a:rPr>
              <a:t>]</a:t>
            </a:r>
            <a:r>
              <a:t>,</a:t>
            </a:r>
          </a:p>
          <a:p>
            <a:pPr algn="l">
              <a:defRPr sz="1200">
                <a:solidFill>
                  <a:srgbClr val="CC7831"/>
                </a:solidFill>
                <a:latin typeface="Menlo"/>
                <a:ea typeface="Menlo"/>
                <a:cs typeface="Menlo"/>
                <a:sym typeface="Menlo"/>
              </a:defRPr>
            </a:pPr>
            <a:r>
              <a:t>                        </a:t>
            </a:r>
            <a:r>
              <a:rPr>
                <a:solidFill>
                  <a:srgbClr val="A9B7C6"/>
                </a:solidFill>
              </a:rPr>
              <a:t>}</a:t>
            </a:r>
            <a:endParaRPr>
              <a:solidFill>
                <a:srgbClr val="A9B7C6"/>
              </a:solidFill>
            </a:endParaRPr>
          </a:p>
          <a:p>
            <a:pPr algn="l">
              <a:defRPr sz="1200">
                <a:solidFill>
                  <a:srgbClr val="A9B7C6"/>
                </a:solidFill>
                <a:latin typeface="Menlo"/>
                <a:ea typeface="Menlo"/>
                <a:cs typeface="Menlo"/>
                <a:sym typeface="Menlo"/>
              </a:defRPr>
            </a:pPr>
            <a:r>
              <a:t>                    }</a:t>
            </a:r>
          </a:p>
          <a:p>
            <a:pPr algn="l">
              <a:defRPr sz="1200">
                <a:solidFill>
                  <a:srgbClr val="A9B7C6"/>
                </a:solidFill>
                <a:latin typeface="Menlo"/>
                <a:ea typeface="Menlo"/>
                <a:cs typeface="Menlo"/>
                <a:sym typeface="Menlo"/>
              </a:defRPr>
            </a:pPr>
            <a:r>
              <a:t>                ]</a:t>
            </a:r>
          </a:p>
          <a:p>
            <a:pPr algn="l">
              <a:defRPr sz="1200">
                <a:solidFill>
                  <a:srgbClr val="A9B7C6"/>
                </a:solidFill>
                <a:latin typeface="Menlo"/>
                <a:ea typeface="Menlo"/>
                <a:cs typeface="Menlo"/>
                <a:sym typeface="Menlo"/>
              </a:defRPr>
            </a:pPr>
            <a:r>
              <a:t>            }</a:t>
            </a:r>
            <a:r>
              <a:rPr>
                <a:solidFill>
                  <a:srgbClr val="CC7831"/>
                </a:solidFill>
              </a:rPr>
              <a:t>,</a:t>
            </a:r>
            <a:endParaRPr>
              <a:solidFill>
                <a:srgbClr val="CC7831"/>
              </a:solidFill>
            </a:endParaRPr>
          </a:p>
          <a:p>
            <a:pPr algn="l">
              <a:defRPr sz="1200">
                <a:solidFill>
                  <a:srgbClr val="CC7831"/>
                </a:solidFill>
                <a:latin typeface="Menlo"/>
                <a:ea typeface="Menlo"/>
                <a:cs typeface="Menlo"/>
                <a:sym typeface="Menlo"/>
              </a:defRPr>
            </a:pPr>
            <a:r>
              <a:t>            </a:t>
            </a:r>
            <a:r>
              <a:rPr>
                <a:solidFill>
                  <a:srgbClr val="A9B7C6"/>
                </a:solidFill>
              </a:rPr>
              <a:t>{</a:t>
            </a:r>
            <a:endParaRPr>
              <a:solidFill>
                <a:srgbClr val="A9B7C6"/>
              </a:solidFill>
            </a:endParaRPr>
          </a:p>
          <a:p>
            <a:pPr algn="l">
              <a:defRPr sz="1200">
                <a:solidFill>
                  <a:srgbClr val="6A8759"/>
                </a:solidFill>
                <a:latin typeface="Menlo"/>
                <a:ea typeface="Menlo"/>
                <a:cs typeface="Menlo"/>
                <a:sym typeface="Menlo"/>
              </a:defRPr>
            </a:pPr>
            <a:r>
              <a:rPr>
                <a:solidFill>
                  <a:srgbClr val="A9B7C6"/>
                </a:solidFill>
              </a:rPr>
              <a:t>                </a:t>
            </a:r>
            <a:r>
              <a:rPr>
                <a:solidFill>
                  <a:srgbClr val="9876AA"/>
                </a:solidFill>
              </a:rPr>
              <a:t>test</a:t>
            </a:r>
            <a:r>
              <a:rPr>
                <a:solidFill>
                  <a:srgbClr val="A9B7C6"/>
                </a:solidFill>
              </a:rPr>
              <a:t>: </a:t>
            </a:r>
            <a:r>
              <a:t>/\.(css|scss|sass)$/</a:t>
            </a:r>
            <a:r>
              <a:rPr>
                <a:solidFill>
                  <a:srgbClr val="CC7831"/>
                </a:solidFill>
              </a:rPr>
              <a:t>,</a:t>
            </a:r>
            <a:endParaRPr>
              <a:solidFill>
                <a:srgbClr val="CC7831"/>
              </a:solidFill>
            </a:endParaRPr>
          </a:p>
          <a:p>
            <a:pPr algn="l">
              <a:defRPr sz="1200">
                <a:solidFill>
                  <a:srgbClr val="CC7831"/>
                </a:solidFill>
                <a:latin typeface="Menlo"/>
                <a:ea typeface="Menlo"/>
                <a:cs typeface="Menlo"/>
                <a:sym typeface="Menlo"/>
              </a:defRPr>
            </a:pPr>
            <a:r>
              <a:t>                </a:t>
            </a:r>
            <a:r>
              <a:rPr>
                <a:solidFill>
                  <a:srgbClr val="9876AA"/>
                </a:solidFill>
              </a:rPr>
              <a:t>loader</a:t>
            </a:r>
            <a:r>
              <a:rPr>
                <a:solidFill>
                  <a:srgbClr val="A9B7C6"/>
                </a:solidFill>
              </a:rPr>
              <a:t>: </a:t>
            </a:r>
            <a:r>
              <a:rPr>
                <a:solidFill>
                  <a:srgbClr val="6A8759"/>
                </a:solidFill>
              </a:rPr>
              <a:t>'style!css!sass'</a:t>
            </a:r>
            <a:r>
              <a:t>,</a:t>
            </a:r>
          </a:p>
          <a:p>
            <a:pPr algn="l">
              <a:defRPr sz="1200">
                <a:solidFill>
                  <a:srgbClr val="CC7831"/>
                </a:solidFill>
                <a:latin typeface="Menlo"/>
                <a:ea typeface="Menlo"/>
                <a:cs typeface="Menlo"/>
                <a:sym typeface="Menlo"/>
              </a:defRPr>
            </a:pPr>
            <a:r>
              <a:t>            </a:t>
            </a:r>
            <a:r>
              <a:rPr>
                <a:solidFill>
                  <a:srgbClr val="A9B7C6"/>
                </a:solidFill>
              </a:rPr>
              <a:t>}</a:t>
            </a:r>
            <a:r>
              <a:t>,</a:t>
            </a:r>
          </a:p>
          <a:p>
            <a:pPr algn="l">
              <a:defRPr sz="1200">
                <a:solidFill>
                  <a:srgbClr val="CC7831"/>
                </a:solidFill>
                <a:latin typeface="Menlo"/>
                <a:ea typeface="Menlo"/>
                <a:cs typeface="Menlo"/>
                <a:sym typeface="Menlo"/>
              </a:defRPr>
            </a:pPr>
            <a:r>
              <a:t>        </a:t>
            </a:r>
            <a:r>
              <a:rPr>
                <a:solidFill>
                  <a:srgbClr val="A9B7C6"/>
                </a:solidFill>
              </a:rPr>
              <a:t>]</a:t>
            </a:r>
            <a:endParaRPr>
              <a:solidFill>
                <a:srgbClr val="A9B7C6"/>
              </a:solidFill>
            </a:endParaRPr>
          </a:p>
          <a:p>
            <a:pPr algn="l">
              <a:defRPr sz="1200">
                <a:solidFill>
                  <a:srgbClr val="A9B7C6"/>
                </a:solidFill>
                <a:latin typeface="Menlo"/>
                <a:ea typeface="Menlo"/>
                <a:cs typeface="Menlo"/>
                <a:sym typeface="Menlo"/>
              </a:defRPr>
            </a:pPr>
            <a:r>
              <a:t>    }</a:t>
            </a:r>
            <a:r>
              <a:rPr>
                <a:solidFill>
                  <a:srgbClr val="CC7831"/>
                </a:solidFill>
              </a:rPr>
              <a:t>,</a:t>
            </a:r>
            <a:endParaRPr>
              <a:solidFill>
                <a:srgbClr val="CC7831"/>
              </a:solidFill>
            </a:endParaRPr>
          </a:p>
          <a:p>
            <a:pPr algn="l">
              <a:defRPr sz="1200">
                <a:solidFill>
                  <a:srgbClr val="A9B7C6"/>
                </a:solidFill>
                <a:latin typeface="Menlo"/>
                <a:ea typeface="Menlo"/>
                <a:cs typeface="Menlo"/>
                <a:sym typeface="Menlo"/>
              </a:defRPr>
            </a:pPr>
            <a:r>
              <a:t>})</a:t>
            </a:r>
            <a:r>
              <a:rPr>
                <a:solidFill>
                  <a:srgbClr val="CC7831"/>
                </a:solidFill>
              </a:rPr>
              <a:t>;</a:t>
            </a:r>
          </a:p>
        </p:txBody>
      </p:sp>
      <p:sp>
        <p:nvSpPr>
          <p:cNvPr id="365" name="babel loader on js files"/>
          <p:cNvSpPr/>
          <p:nvPr/>
        </p:nvSpPr>
        <p:spPr>
          <a:xfrm>
            <a:off x="606226" y="5066903"/>
            <a:ext cx="4293792" cy="4572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461" y="0"/>
                </a:moveTo>
                <a:cubicBezTo>
                  <a:pt x="206" y="0"/>
                  <a:pt x="0" y="1939"/>
                  <a:pt x="0" y="4331"/>
                </a:cubicBezTo>
                <a:lnTo>
                  <a:pt x="0" y="17269"/>
                </a:lnTo>
                <a:cubicBezTo>
                  <a:pt x="0" y="19661"/>
                  <a:pt x="206" y="21600"/>
                  <a:pt x="461" y="21600"/>
                </a:cubicBezTo>
                <a:lnTo>
                  <a:pt x="14345" y="21600"/>
                </a:lnTo>
                <a:cubicBezTo>
                  <a:pt x="14420" y="21600"/>
                  <a:pt x="14488" y="21392"/>
                  <a:pt x="14550" y="21094"/>
                </a:cubicBezTo>
                <a:lnTo>
                  <a:pt x="21600" y="18281"/>
                </a:lnTo>
                <a:lnTo>
                  <a:pt x="14806" y="13669"/>
                </a:lnTo>
                <a:lnTo>
                  <a:pt x="14806" y="4331"/>
                </a:lnTo>
                <a:cubicBezTo>
                  <a:pt x="14806" y="1939"/>
                  <a:pt x="14599" y="0"/>
                  <a:pt x="14345" y="0"/>
                </a:cubicBezTo>
                <a:lnTo>
                  <a:pt x="461" y="0"/>
                </a:lnTo>
                <a:close/>
              </a:path>
            </a:pathLst>
          </a:custGeom>
          <a:blipFill>
            <a:blip r:embed="rId12"/>
          </a:blipFill>
          <a:ln w="12700">
            <a:miter lim="400000"/>
          </a:ln>
          <a:extLst>
            <a:ext uri="{C572A759-6A51-4108-AA02-DFA0A04FC94B}">
              <ma14:wrappingTextBoxFlag xmlns:ma14="http://schemas.microsoft.com/office/mac/drawingml/2011/main" val="1"/>
            </a:ext>
          </a:extLst>
        </p:spPr>
        <p:txBody>
          <a:bodyPr lIns="50800" tIns="50800" rIns="50800" bIns="50800" anchor="ctr"/>
          <a:lstStyle/>
          <a:p>
            <a:pPr>
              <a:defRPr sz="1700"/>
            </a:pPr>
            <a:r>
              <a:t>babel</a:t>
            </a:r>
            <a:r>
              <a:t> loader on js files</a:t>
            </a:r>
          </a:p>
        </p:txBody>
      </p:sp>
      <p:sp>
        <p:nvSpPr>
          <p:cNvPr id="366" name="style/sass loaders"/>
          <p:cNvSpPr/>
          <p:nvPr/>
        </p:nvSpPr>
        <p:spPr>
          <a:xfrm>
            <a:off x="978495" y="8114903"/>
            <a:ext cx="3769123" cy="4572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25" y="0"/>
                </a:moveTo>
                <a:cubicBezTo>
                  <a:pt x="235" y="0"/>
                  <a:pt x="0" y="1939"/>
                  <a:pt x="0" y="4331"/>
                </a:cubicBezTo>
                <a:lnTo>
                  <a:pt x="0" y="17269"/>
                </a:lnTo>
                <a:cubicBezTo>
                  <a:pt x="0" y="19661"/>
                  <a:pt x="235" y="21600"/>
                  <a:pt x="525" y="21600"/>
                </a:cubicBezTo>
                <a:lnTo>
                  <a:pt x="11879" y="21600"/>
                </a:lnTo>
                <a:cubicBezTo>
                  <a:pt x="11961" y="21600"/>
                  <a:pt x="12037" y="21426"/>
                  <a:pt x="12107" y="21150"/>
                </a:cubicBezTo>
                <a:lnTo>
                  <a:pt x="21600" y="19912"/>
                </a:lnTo>
                <a:lnTo>
                  <a:pt x="12405" y="13725"/>
                </a:lnTo>
                <a:lnTo>
                  <a:pt x="12405" y="4331"/>
                </a:lnTo>
                <a:cubicBezTo>
                  <a:pt x="12405" y="1939"/>
                  <a:pt x="12169" y="0"/>
                  <a:pt x="11879" y="0"/>
                </a:cubicBezTo>
                <a:lnTo>
                  <a:pt x="525" y="0"/>
                </a:lnTo>
                <a:close/>
              </a:path>
            </a:pathLst>
          </a:custGeom>
          <a:blipFill>
            <a:blip r:embed="rId12"/>
          </a:blipFill>
          <a:ln w="12700">
            <a:miter lim="400000"/>
          </a:ln>
          <a:extLst>
            <a:ext uri="{C572A759-6A51-4108-AA02-DFA0A04FC94B}">
              <ma14:wrappingTextBoxFlag xmlns:ma14="http://schemas.microsoft.com/office/mac/drawingml/2011/main" val="1"/>
            </a:ext>
          </a:extLst>
        </p:spPr>
        <p:txBody>
          <a:bodyPr lIns="50800" tIns="50800" rIns="50800" bIns="50800" anchor="ctr"/>
          <a:lstStyle/>
          <a:p>
            <a:pPr>
              <a:defRPr sz="1700"/>
            </a:pPr>
            <a:r>
              <a:t>style/sass</a:t>
            </a:r>
            <a:r>
              <a:t> loaders</a:t>
            </a:r>
          </a:p>
        </p:txBody>
      </p:sp>
      <p:sp>
        <p:nvSpPr>
          <p:cNvPr id="367" name="Final output directory and filename"/>
          <p:cNvSpPr/>
          <p:nvPr/>
        </p:nvSpPr>
        <p:spPr>
          <a:xfrm>
            <a:off x="7697142" y="2885333"/>
            <a:ext cx="4710114" cy="4572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4847" y="0"/>
                </a:moveTo>
                <a:cubicBezTo>
                  <a:pt x="4543" y="0"/>
                  <a:pt x="4297" y="2536"/>
                  <a:pt x="4297" y="5662"/>
                </a:cubicBezTo>
                <a:lnTo>
                  <a:pt x="4297" y="11587"/>
                </a:lnTo>
                <a:lnTo>
                  <a:pt x="0" y="17662"/>
                </a:lnTo>
                <a:lnTo>
                  <a:pt x="4590" y="20850"/>
                </a:lnTo>
                <a:cubicBezTo>
                  <a:pt x="4668" y="21281"/>
                  <a:pt x="4752" y="21600"/>
                  <a:pt x="4847" y="21600"/>
                </a:cubicBezTo>
                <a:lnTo>
                  <a:pt x="21050" y="21600"/>
                </a:lnTo>
                <a:cubicBezTo>
                  <a:pt x="21354" y="21600"/>
                  <a:pt x="21600" y="19064"/>
                  <a:pt x="21600" y="15937"/>
                </a:cubicBezTo>
                <a:lnTo>
                  <a:pt x="21600" y="5662"/>
                </a:lnTo>
                <a:cubicBezTo>
                  <a:pt x="21600" y="2536"/>
                  <a:pt x="21354" y="0"/>
                  <a:pt x="21050" y="0"/>
                </a:cubicBezTo>
                <a:lnTo>
                  <a:pt x="4847" y="0"/>
                </a:lnTo>
                <a:close/>
              </a:path>
            </a:pathLst>
          </a:custGeom>
          <a:blipFill>
            <a:blip r:embed="rId1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sz="1700"/>
            </a:lvl1pPr>
          </a:lstStyle>
          <a:p>
            <a:pPr/>
            <a:r>
              <a:t>Final output directory and filename</a:t>
            </a:r>
          </a:p>
        </p:txBody>
      </p:sp>
      <p:sp>
        <p:nvSpPr>
          <p:cNvPr id="368" name="Plugins"/>
          <p:cNvSpPr/>
          <p:nvPr/>
        </p:nvSpPr>
        <p:spPr>
          <a:xfrm>
            <a:off x="9316392" y="3911600"/>
            <a:ext cx="1143001" cy="457200"/>
          </a:xfrm>
          <a:prstGeom prst="rect">
            <a:avLst/>
          </a:prstGeom>
          <a:blipFill>
            <a:blip r:embed="rId1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cap="all" spc="32">
                <a:latin typeface="+mn-lt"/>
                <a:ea typeface="+mn-ea"/>
                <a:cs typeface="+mn-cs"/>
                <a:sym typeface="Futura"/>
              </a:defRPr>
            </a:lvl1pPr>
          </a:lstStyle>
          <a:p>
            <a:pPr/>
            <a:r>
              <a:t>Plugins</a:t>
            </a:r>
          </a:p>
        </p:txBody>
      </p:sp>
      <p:sp>
        <p:nvSpPr>
          <p:cNvPr id="369" name="Loaders"/>
          <p:cNvSpPr/>
          <p:nvPr/>
        </p:nvSpPr>
        <p:spPr>
          <a:xfrm>
            <a:off x="9316392" y="5989240"/>
            <a:ext cx="1143001" cy="457201"/>
          </a:xfrm>
          <a:prstGeom prst="rect">
            <a:avLst/>
          </a:prstGeom>
          <a:blipFill>
            <a:blip r:embed="rId1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cap="all" spc="32">
                <a:latin typeface="+mn-lt"/>
                <a:ea typeface="+mn-ea"/>
                <a:cs typeface="+mn-cs"/>
                <a:sym typeface="Futura"/>
              </a:defRPr>
            </a:lvl1pPr>
          </a:lstStyle>
          <a:p>
            <a:pPr/>
            <a:r>
              <a:t>Loaders</a:t>
            </a:r>
          </a:p>
        </p:txBody>
      </p:sp>
      <p:sp>
        <p:nvSpPr>
          <p:cNvPr id="370" name="Starting Entry Point"/>
          <p:cNvSpPr/>
          <p:nvPr/>
        </p:nvSpPr>
        <p:spPr>
          <a:xfrm>
            <a:off x="442664" y="2488803"/>
            <a:ext cx="3157538" cy="4572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20" y="0"/>
                </a:moveTo>
                <a:cubicBezTo>
                  <a:pt x="367" y="0"/>
                  <a:pt x="0" y="2536"/>
                  <a:pt x="0" y="5662"/>
                </a:cubicBezTo>
                <a:lnTo>
                  <a:pt x="0" y="15937"/>
                </a:lnTo>
                <a:cubicBezTo>
                  <a:pt x="0" y="19064"/>
                  <a:pt x="367" y="21600"/>
                  <a:pt x="820" y="21600"/>
                </a:cubicBezTo>
                <a:lnTo>
                  <a:pt x="14473" y="21600"/>
                </a:lnTo>
                <a:cubicBezTo>
                  <a:pt x="14926" y="21600"/>
                  <a:pt x="15293" y="19064"/>
                  <a:pt x="15293" y="15937"/>
                </a:cubicBezTo>
                <a:lnTo>
                  <a:pt x="15293" y="15731"/>
                </a:lnTo>
                <a:lnTo>
                  <a:pt x="21600" y="8756"/>
                </a:lnTo>
                <a:lnTo>
                  <a:pt x="15011" y="1462"/>
                </a:lnTo>
                <a:cubicBezTo>
                  <a:pt x="14866" y="576"/>
                  <a:pt x="14682" y="0"/>
                  <a:pt x="14473" y="0"/>
                </a:cubicBezTo>
                <a:lnTo>
                  <a:pt x="820" y="0"/>
                </a:lnTo>
                <a:close/>
              </a:path>
            </a:pathLst>
          </a:custGeom>
          <a:blipFill>
            <a:blip r:embed="rId1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sz="1700"/>
            </a:lvl1pPr>
          </a:lstStyle>
          <a:p>
            <a:pPr/>
            <a:r>
              <a:t>Starting Entry Point</a:t>
            </a:r>
          </a:p>
        </p:txBody>
      </p:sp>
      <p:pic>
        <p:nvPicPr>
          <p:cNvPr id="371" name="Image" descr="Image"/>
          <p:cNvPicPr>
            <a:picLocks noChangeAspect="1"/>
          </p:cNvPicPr>
          <p:nvPr/>
        </p:nvPicPr>
        <p:blipFill>
          <a:blip r:embed="rId14">
            <a:extLst/>
          </a:blip>
          <a:stretch>
            <a:fillRect/>
          </a:stretch>
        </p:blipFill>
        <p:spPr>
          <a:xfrm>
            <a:off x="10714037" y="386383"/>
            <a:ext cx="1711326" cy="1711326"/>
          </a:xfrm>
          <a:prstGeom prst="rect">
            <a:avLst/>
          </a:prstGeom>
          <a:ln w="12700">
            <a:miter lim="400000"/>
          </a:ln>
          <a:effectLst>
            <a:outerShdw sx="100000" sy="100000" kx="0" ky="0" algn="b" rotWithShape="0" blurRad="190500" dist="8455" dir="5400000">
              <a:srgbClr val="000000"/>
            </a:outerShdw>
          </a:effectLst>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37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36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0" presetID="1" grpId="3" fill="hold">
                                  <p:stCondLst>
                                    <p:cond delay="0"/>
                                  </p:stCondLst>
                                  <p:iterate type="el" backwards="0">
                                    <p:tmAbs val="0"/>
                                  </p:iterate>
                                  <p:childTnLst>
                                    <p:set>
                                      <p:cBhvr>
                                        <p:cTn id="14" fill="hold"/>
                                        <p:tgtEl>
                                          <p:spTgt spid="36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0" presetID="1" grpId="4" fill="hold">
                                  <p:stCondLst>
                                    <p:cond delay="0"/>
                                  </p:stCondLst>
                                  <p:iterate type="el" backwards="0">
                                    <p:tmAbs val="0"/>
                                  </p:iterate>
                                  <p:childTnLst>
                                    <p:set>
                                      <p:cBhvr>
                                        <p:cTn id="18" fill="hold"/>
                                        <p:tgtEl>
                                          <p:spTgt spid="36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67" grpId="2"/>
      <p:bldP build="whole" bldLvl="1" animBg="1" rev="0" advAuto="0" spid="365" grpId="3"/>
      <p:bldP build="whole" bldLvl="1" animBg="1" rev="0" advAuto="0" spid="366" grpId="4"/>
      <p:bldP build="whole" bldLvl="1" animBg="1" rev="0" advAuto="0" spid="370" grpId="1"/>
    </p:bldLst>
  </p:timing>
</p:sld>
</file>

<file path=ppt/slides/slide2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75" name="React"/>
          <p:cNvSpPr txBox="1"/>
          <p:nvPr>
            <p:ph type="ctrTitle"/>
          </p:nvPr>
        </p:nvSpPr>
        <p:spPr>
          <a:prstGeom prst="rect">
            <a:avLst/>
          </a:prstGeom>
        </p:spPr>
        <p:txBody>
          <a:bodyPr/>
          <a:lstStyle/>
          <a:p>
            <a:pPr/>
            <a:r>
              <a:t>React</a:t>
            </a:r>
          </a:p>
        </p:txBody>
      </p:sp>
      <p:pic>
        <p:nvPicPr>
          <p:cNvPr id="376" name="page7image1552.png" descr="page7image1552.png"/>
          <p:cNvPicPr>
            <a:picLocks noChangeAspect="1"/>
          </p:cNvPicPr>
          <p:nvPr/>
        </p:nvPicPr>
        <p:blipFill>
          <a:blip r:embed="rId2">
            <a:extLst/>
          </a:blip>
          <a:stretch>
            <a:fillRect/>
          </a:stretch>
        </p:blipFill>
        <p:spPr>
          <a:xfrm>
            <a:off x="10046866" y="896391"/>
            <a:ext cx="1800380" cy="1800380"/>
          </a:xfrm>
          <a:prstGeom prst="rect">
            <a:avLst/>
          </a:prstGeom>
          <a:ln w="12700">
            <a:miter lim="400000"/>
          </a:ln>
          <a:effectLst>
            <a:outerShdw sx="100000" sy="100000" kx="0" ky="0" algn="b" rotWithShape="0" blurRad="190500" dist="8455" dir="5400000">
              <a:srgbClr val="000000"/>
            </a:outerShdw>
          </a:effectLst>
        </p:spPr>
      </p:pic>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78" name="React"/>
          <p:cNvSpPr txBox="1"/>
          <p:nvPr>
            <p:ph type="title"/>
          </p:nvPr>
        </p:nvSpPr>
        <p:spPr>
          <a:prstGeom prst="rect">
            <a:avLst/>
          </a:prstGeom>
        </p:spPr>
        <p:txBody>
          <a:bodyPr/>
          <a:lstStyle>
            <a:lvl1pPr defTabSz="452627">
              <a:defRPr spc="79" sz="3959"/>
            </a:lvl1pPr>
          </a:lstStyle>
          <a:p>
            <a:pPr/>
            <a:r>
              <a:t>React</a:t>
            </a:r>
          </a:p>
        </p:txBody>
      </p:sp>
      <p:sp>
        <p:nvSpPr>
          <p:cNvPr id="379" name="Declarative component based UI library developed by Facebook…"/>
          <p:cNvSpPr txBox="1"/>
          <p:nvPr>
            <p:ph type="body" idx="1"/>
          </p:nvPr>
        </p:nvSpPr>
        <p:spPr>
          <a:prstGeom prst="rect">
            <a:avLst/>
          </a:prstGeom>
        </p:spPr>
        <p:txBody>
          <a:bodyPr/>
          <a:lstStyle/>
          <a:p>
            <a:pPr/>
            <a:r>
              <a:t>Declarative component based UI library developed by Facebook</a:t>
            </a:r>
          </a:p>
          <a:p>
            <a:pPr/>
            <a:r>
              <a:t>Been developed at Facebook since ~2011 and was open sourced in 2013</a:t>
            </a:r>
          </a:p>
          <a:p>
            <a:pPr/>
            <a:r>
              <a:t>Latest stable release </a:t>
            </a:r>
            <a:r>
              <a:rPr u="sng"/>
              <a:t>React 16</a:t>
            </a:r>
            <a:r>
              <a:t> (code name </a:t>
            </a:r>
            <a:r>
              <a:rPr>
                <a:latin typeface="Avenir Book Oblique"/>
                <a:ea typeface="Avenir Book Oblique"/>
                <a:cs typeface="Avenir Book Oblique"/>
                <a:sym typeface="Avenir Book Oblique"/>
              </a:rPr>
              <a:t>React Fiber</a:t>
            </a:r>
            <a:r>
              <a:t>) was released in September 2017 and included a new reimplementation of React’s core algorithm (without changing any of the API) </a:t>
            </a:r>
          </a:p>
        </p:txBody>
      </p:sp>
      <p:pic>
        <p:nvPicPr>
          <p:cNvPr id="380" name="page7image1552.png" descr="page7image1552.png"/>
          <p:cNvPicPr>
            <a:picLocks noChangeAspect="1"/>
          </p:cNvPicPr>
          <p:nvPr/>
        </p:nvPicPr>
        <p:blipFill>
          <a:blip r:embed="rId3">
            <a:extLst/>
          </a:blip>
          <a:stretch>
            <a:fillRect/>
          </a:stretch>
        </p:blipFill>
        <p:spPr>
          <a:xfrm>
            <a:off x="11177016" y="709965"/>
            <a:ext cx="1122934" cy="1122934"/>
          </a:xfrm>
          <a:prstGeom prst="rect">
            <a:avLst/>
          </a:prstGeom>
          <a:ln w="12700">
            <a:miter lim="400000"/>
          </a:ln>
          <a:effectLst>
            <a:outerShdw sx="100000" sy="100000" kx="0" ky="0" algn="b" rotWithShape="0" blurRad="190500" dist="8455" dir="5400000">
              <a:srgbClr val="000000"/>
            </a:outerShdw>
          </a:effectLst>
        </p:spPr>
      </p:pic>
      <p:sp>
        <p:nvSpPr>
          <p:cNvPr id="381" name="Text"/>
          <p:cNvSpPr txBox="1"/>
          <p:nvPr/>
        </p:nvSpPr>
        <p:spPr>
          <a:xfrm>
            <a:off x="8451850" y="-628650"/>
            <a:ext cx="190500" cy="4572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algn="l">
              <a:lnSpc>
                <a:spcPts val="2800"/>
              </a:lnSpc>
              <a:defRPr sz="1200">
                <a:solidFill>
                  <a:srgbClr val="A9B7C6"/>
                </a:solidFill>
                <a:latin typeface="Times"/>
                <a:ea typeface="Times"/>
                <a:cs typeface="Times"/>
                <a:sym typeface="Times"/>
              </a:defRPr>
            </a:lvl1pPr>
          </a:lstStyle>
          <a:p>
            <a:pPr/>
            <a:r>
              <a:t> </a:t>
            </a:r>
          </a:p>
        </p:txBody>
      </p:sp>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85" name="Virtual DOM"/>
          <p:cNvSpPr txBox="1"/>
          <p:nvPr>
            <p:ph type="title"/>
          </p:nvPr>
        </p:nvSpPr>
        <p:spPr>
          <a:prstGeom prst="rect">
            <a:avLst/>
          </a:prstGeom>
        </p:spPr>
        <p:txBody>
          <a:bodyPr/>
          <a:lstStyle>
            <a:lvl1pPr defTabSz="452627">
              <a:defRPr spc="79" sz="3959"/>
            </a:lvl1pPr>
          </a:lstStyle>
          <a:p>
            <a:pPr/>
            <a:r>
              <a:t>Virtual DOM</a:t>
            </a:r>
          </a:p>
        </p:txBody>
      </p:sp>
      <p:sp>
        <p:nvSpPr>
          <p:cNvPr id="386" name="Text"/>
          <p:cNvSpPr txBox="1"/>
          <p:nvPr/>
        </p:nvSpPr>
        <p:spPr>
          <a:xfrm>
            <a:off x="8451850" y="-628650"/>
            <a:ext cx="190500" cy="4572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algn="l">
              <a:lnSpc>
                <a:spcPts val="2800"/>
              </a:lnSpc>
              <a:defRPr sz="1200">
                <a:solidFill>
                  <a:srgbClr val="A9B7C6"/>
                </a:solidFill>
                <a:latin typeface="Times"/>
                <a:ea typeface="Times"/>
                <a:cs typeface="Times"/>
                <a:sym typeface="Times"/>
              </a:defRPr>
            </a:lvl1pPr>
          </a:lstStyle>
          <a:p>
            <a:pPr/>
            <a:r>
              <a:t> </a:t>
            </a:r>
          </a:p>
        </p:txBody>
      </p:sp>
      <p:pic>
        <p:nvPicPr>
          <p:cNvPr id="387" name="page7image1552.png" descr="page7image1552.png"/>
          <p:cNvPicPr>
            <a:picLocks noChangeAspect="1"/>
          </p:cNvPicPr>
          <p:nvPr/>
        </p:nvPicPr>
        <p:blipFill>
          <a:blip r:embed="rId3">
            <a:extLst/>
          </a:blip>
          <a:stretch>
            <a:fillRect/>
          </a:stretch>
        </p:blipFill>
        <p:spPr>
          <a:xfrm>
            <a:off x="11177016" y="709965"/>
            <a:ext cx="1122934" cy="1122934"/>
          </a:xfrm>
          <a:prstGeom prst="rect">
            <a:avLst/>
          </a:prstGeom>
          <a:ln w="12700">
            <a:miter lim="400000"/>
          </a:ln>
          <a:effectLst>
            <a:outerShdw sx="100000" sy="100000" kx="0" ky="0" algn="b" rotWithShape="0" blurRad="190500" dist="8455" dir="5400000">
              <a:srgbClr val="000000"/>
            </a:outerShdw>
          </a:effectLst>
        </p:spPr>
      </p:pic>
      <p:pic>
        <p:nvPicPr>
          <p:cNvPr id="388" name="Image" descr="Image"/>
          <p:cNvPicPr>
            <a:picLocks noChangeAspect="1"/>
          </p:cNvPicPr>
          <p:nvPr/>
        </p:nvPicPr>
        <p:blipFill>
          <a:blip r:embed="rId4">
            <a:extLst/>
          </a:blip>
          <a:stretch>
            <a:fillRect/>
          </a:stretch>
        </p:blipFill>
        <p:spPr>
          <a:xfrm>
            <a:off x="1452998" y="2440903"/>
            <a:ext cx="10098804" cy="4230454"/>
          </a:xfrm>
          <a:prstGeom prst="rect">
            <a:avLst/>
          </a:prstGeom>
          <a:ln w="12700">
            <a:miter lim="400000"/>
          </a:ln>
          <a:effectLst>
            <a:outerShdw sx="100000" sy="100000" kx="0" ky="0" algn="b" rotWithShape="0" blurRad="190500" dist="8455" dir="5400000">
              <a:srgbClr val="000000"/>
            </a:outerShdw>
          </a:effectLst>
        </p:spPr>
      </p:pic>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92" name="Introduction"/>
          <p:cNvSpPr txBox="1"/>
          <p:nvPr>
            <p:ph type="title"/>
          </p:nvPr>
        </p:nvSpPr>
        <p:spPr>
          <a:prstGeom prst="rect">
            <a:avLst/>
          </a:prstGeom>
        </p:spPr>
        <p:txBody>
          <a:bodyPr/>
          <a:lstStyle>
            <a:lvl1pPr defTabSz="452627">
              <a:defRPr spc="79" sz="3959"/>
            </a:lvl1pPr>
          </a:lstStyle>
          <a:p>
            <a:pPr/>
            <a:r>
              <a:t>Introduction</a:t>
            </a:r>
          </a:p>
        </p:txBody>
      </p:sp>
      <p:sp>
        <p:nvSpPr>
          <p:cNvPr id="393" name="Two main modules React and React-DOM…"/>
          <p:cNvSpPr txBox="1"/>
          <p:nvPr>
            <p:ph type="body" idx="1"/>
          </p:nvPr>
        </p:nvSpPr>
        <p:spPr>
          <a:xfrm>
            <a:off x="673100" y="1879600"/>
            <a:ext cx="11658600" cy="6451600"/>
          </a:xfrm>
          <a:prstGeom prst="rect">
            <a:avLst/>
          </a:prstGeom>
        </p:spPr>
        <p:txBody>
          <a:bodyPr/>
          <a:lstStyle/>
          <a:p>
            <a:pPr/>
            <a:r>
              <a:t>Two main modules </a:t>
            </a:r>
            <a:r>
              <a:rPr>
                <a:latin typeface="Avenir Heavy"/>
                <a:ea typeface="Avenir Heavy"/>
                <a:cs typeface="Avenir Heavy"/>
                <a:sym typeface="Avenir Heavy"/>
              </a:rPr>
              <a:t>React</a:t>
            </a:r>
            <a:r>
              <a:t> and </a:t>
            </a:r>
            <a:r>
              <a:rPr>
                <a:latin typeface="Avenir Heavy"/>
                <a:ea typeface="Avenir Heavy"/>
                <a:cs typeface="Avenir Heavy"/>
                <a:sym typeface="Avenir Heavy"/>
              </a:rPr>
              <a:t>React-DOM</a:t>
            </a:r>
          </a:p>
          <a:p>
            <a:pPr/>
            <a:r>
              <a:rPr>
                <a:latin typeface="Avenir Heavy"/>
                <a:ea typeface="Avenir Heavy"/>
                <a:cs typeface="Avenir Heavy"/>
                <a:sym typeface="Avenir Heavy"/>
              </a:rPr>
              <a:t>React DOM</a:t>
            </a:r>
            <a:r>
              <a:t> is responsible for </a:t>
            </a:r>
            <a:r>
              <a:rPr u="sng">
                <a:latin typeface="Avenir Book Oblique"/>
                <a:ea typeface="Avenir Book Oblique"/>
                <a:cs typeface="Avenir Book Oblique"/>
                <a:sym typeface="Avenir Book Oblique"/>
              </a:rPr>
              <a:t>DOM interactions</a:t>
            </a:r>
            <a:r>
              <a:t> - most importantly rendering the initial React application in the DOM:</a:t>
            </a:r>
          </a:p>
        </p:txBody>
      </p:sp>
      <p:sp>
        <p:nvSpPr>
          <p:cNvPr id="394" name="Text"/>
          <p:cNvSpPr txBox="1"/>
          <p:nvPr/>
        </p:nvSpPr>
        <p:spPr>
          <a:xfrm>
            <a:off x="8451850" y="-628650"/>
            <a:ext cx="190500" cy="4572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algn="l">
              <a:lnSpc>
                <a:spcPts val="2800"/>
              </a:lnSpc>
              <a:defRPr sz="1200">
                <a:solidFill>
                  <a:srgbClr val="A9B7C6"/>
                </a:solidFill>
                <a:latin typeface="Times"/>
                <a:ea typeface="Times"/>
                <a:cs typeface="Times"/>
                <a:sym typeface="Times"/>
              </a:defRPr>
            </a:lvl1pPr>
          </a:lstStyle>
          <a:p>
            <a:pPr/>
            <a:r>
              <a:t> </a:t>
            </a:r>
          </a:p>
        </p:txBody>
      </p:sp>
      <p:sp>
        <p:nvSpPr>
          <p:cNvPr id="395" name="import ReactDOM from 'react-dom';…"/>
          <p:cNvSpPr txBox="1"/>
          <p:nvPr/>
        </p:nvSpPr>
        <p:spPr>
          <a:xfrm>
            <a:off x="3384004" y="4292600"/>
            <a:ext cx="4793680" cy="1625600"/>
          </a:xfrm>
          <a:prstGeom prst="rect">
            <a:avLst/>
          </a:prstGeom>
          <a:solidFill>
            <a:srgbClr val="2B2B2B"/>
          </a:solidFill>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algn="l">
              <a:defRPr sz="1700">
                <a:solidFill>
                  <a:srgbClr val="6A8759"/>
                </a:solidFill>
                <a:latin typeface="Menlo"/>
                <a:ea typeface="Menlo"/>
                <a:cs typeface="Menlo"/>
                <a:sym typeface="Menlo"/>
              </a:defRPr>
            </a:pPr>
            <a:r>
              <a:rPr b="1">
                <a:solidFill>
                  <a:srgbClr val="CC7831"/>
                </a:solidFill>
              </a:rPr>
              <a:t>import </a:t>
            </a:r>
            <a:r>
              <a:rPr>
                <a:solidFill>
                  <a:srgbClr val="A9B7C6"/>
                </a:solidFill>
              </a:rPr>
              <a:t>ReactDOM </a:t>
            </a:r>
            <a:r>
              <a:rPr b="1">
                <a:solidFill>
                  <a:srgbClr val="CC7831"/>
                </a:solidFill>
              </a:rPr>
              <a:t>from </a:t>
            </a:r>
            <a:r>
              <a:t>'react-dom'</a:t>
            </a:r>
            <a:r>
              <a:rPr>
                <a:solidFill>
                  <a:srgbClr val="CC7831"/>
                </a:solidFill>
              </a:rPr>
              <a:t>;</a:t>
            </a:r>
            <a:endParaRPr>
              <a:solidFill>
                <a:srgbClr val="CC7831"/>
              </a:solidFill>
            </a:endParaRPr>
          </a:p>
          <a:p>
            <a:pPr algn="l">
              <a:defRPr sz="1700">
                <a:solidFill>
                  <a:srgbClr val="CC7831"/>
                </a:solidFill>
                <a:latin typeface="Menlo"/>
                <a:ea typeface="Menlo"/>
                <a:cs typeface="Menlo"/>
                <a:sym typeface="Menlo"/>
              </a:defRPr>
            </a:pPr>
          </a:p>
          <a:p>
            <a:pPr algn="l">
              <a:defRPr sz="1700">
                <a:solidFill>
                  <a:srgbClr val="A9B7C6"/>
                </a:solidFill>
                <a:latin typeface="Menlo"/>
                <a:ea typeface="Menlo"/>
                <a:cs typeface="Menlo"/>
                <a:sym typeface="Menlo"/>
              </a:defRPr>
            </a:pPr>
            <a:r>
              <a:t>ReactDOM.render(</a:t>
            </a:r>
          </a:p>
          <a:p>
            <a:pPr algn="l">
              <a:defRPr sz="1700">
                <a:solidFill>
                  <a:srgbClr val="A9B7C6"/>
                </a:solidFill>
                <a:latin typeface="Menlo"/>
                <a:ea typeface="Menlo"/>
                <a:cs typeface="Menlo"/>
                <a:sym typeface="Menlo"/>
              </a:defRPr>
            </a:pPr>
            <a:r>
              <a:t>    </a:t>
            </a:r>
            <a:r>
              <a:rPr>
                <a:solidFill>
                  <a:srgbClr val="E8BF6B"/>
                </a:solidFill>
              </a:rPr>
              <a:t>&lt;h1&gt;</a:t>
            </a:r>
            <a:r>
              <a:t>Hello, world!</a:t>
            </a:r>
            <a:r>
              <a:rPr>
                <a:solidFill>
                  <a:srgbClr val="E8BF6B"/>
                </a:solidFill>
              </a:rPr>
              <a:t>&lt;/h1&gt;</a:t>
            </a:r>
            <a:r>
              <a:rPr>
                <a:solidFill>
                  <a:srgbClr val="CC7831"/>
                </a:solidFill>
              </a:rPr>
              <a:t>,</a:t>
            </a:r>
            <a:endParaRPr>
              <a:solidFill>
                <a:srgbClr val="CC7831"/>
              </a:solidFill>
            </a:endParaRPr>
          </a:p>
          <a:p>
            <a:pPr algn="l">
              <a:defRPr sz="1700">
                <a:solidFill>
                  <a:srgbClr val="FFC66E"/>
                </a:solidFill>
                <a:latin typeface="Menlo"/>
                <a:ea typeface="Menlo"/>
                <a:cs typeface="Menlo"/>
                <a:sym typeface="Menlo"/>
              </a:defRPr>
            </a:pPr>
            <a:r>
              <a:rPr>
                <a:solidFill>
                  <a:srgbClr val="CC7831"/>
                </a:solidFill>
              </a:rPr>
              <a:t>    </a:t>
            </a:r>
            <a:r>
              <a:rPr>
                <a:solidFill>
                  <a:srgbClr val="9876AA"/>
                </a:solidFill>
              </a:rPr>
              <a:t>document</a:t>
            </a:r>
            <a:r>
              <a:rPr>
                <a:solidFill>
                  <a:srgbClr val="A9B7C6"/>
                </a:solidFill>
              </a:rPr>
              <a:t>.</a:t>
            </a:r>
            <a:r>
              <a:t>getElementById</a:t>
            </a:r>
            <a:r>
              <a:rPr>
                <a:solidFill>
                  <a:srgbClr val="A9B7C6"/>
                </a:solidFill>
              </a:rPr>
              <a:t>(</a:t>
            </a:r>
            <a:r>
              <a:rPr>
                <a:solidFill>
                  <a:srgbClr val="6A8759"/>
                </a:solidFill>
              </a:rPr>
              <a:t>'root'</a:t>
            </a:r>
            <a:r>
              <a:rPr>
                <a:solidFill>
                  <a:srgbClr val="A9B7C6"/>
                </a:solidFill>
              </a:rPr>
              <a:t>)</a:t>
            </a:r>
            <a:endParaRPr>
              <a:solidFill>
                <a:srgbClr val="A9B7C6"/>
              </a:solidFill>
            </a:endParaRPr>
          </a:p>
          <a:p>
            <a:pPr algn="l">
              <a:defRPr sz="1700">
                <a:solidFill>
                  <a:srgbClr val="CC7831"/>
                </a:solidFill>
                <a:latin typeface="Menlo"/>
                <a:ea typeface="Menlo"/>
                <a:cs typeface="Menlo"/>
                <a:sym typeface="Menlo"/>
              </a:defRPr>
            </a:pPr>
            <a:r>
              <a:rPr>
                <a:solidFill>
                  <a:srgbClr val="A9B7C6"/>
                </a:solidFill>
              </a:rPr>
              <a:t>)</a:t>
            </a:r>
          </a:p>
        </p:txBody>
      </p:sp>
      <p:sp>
        <p:nvSpPr>
          <p:cNvPr id="396" name="Inserting an &lt;h1&gt; element into element with id root"/>
          <p:cNvSpPr/>
          <p:nvPr/>
        </p:nvSpPr>
        <p:spPr>
          <a:xfrm>
            <a:off x="7016613" y="4383037"/>
            <a:ext cx="4860132" cy="77113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6445" y="0"/>
                </a:moveTo>
                <a:cubicBezTo>
                  <a:pt x="6220" y="0"/>
                  <a:pt x="6038" y="1150"/>
                  <a:pt x="6038" y="2568"/>
                </a:cubicBezTo>
                <a:lnTo>
                  <a:pt x="6038" y="16086"/>
                </a:lnTo>
                <a:lnTo>
                  <a:pt x="0" y="21600"/>
                </a:lnTo>
                <a:lnTo>
                  <a:pt x="8168" y="20989"/>
                </a:lnTo>
                <a:lnTo>
                  <a:pt x="21193" y="20989"/>
                </a:lnTo>
                <a:cubicBezTo>
                  <a:pt x="21418" y="20989"/>
                  <a:pt x="21600" y="19839"/>
                  <a:pt x="21600" y="18421"/>
                </a:cubicBezTo>
                <a:lnTo>
                  <a:pt x="21600" y="2568"/>
                </a:lnTo>
                <a:cubicBezTo>
                  <a:pt x="21600" y="1150"/>
                  <a:pt x="21418" y="0"/>
                  <a:pt x="21193" y="0"/>
                </a:cubicBezTo>
                <a:lnTo>
                  <a:pt x="6445" y="0"/>
                </a:lnTo>
                <a:close/>
              </a:path>
            </a:pathLst>
          </a:cu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sz="1700"/>
            </a:lvl1pPr>
          </a:lstStyle>
          <a:p>
            <a:pPr/>
            <a:r>
              <a:t>Inserting an &lt;h1&gt; element into element with id root</a:t>
            </a:r>
          </a:p>
        </p:txBody>
      </p:sp>
      <p:grpSp>
        <p:nvGrpSpPr>
          <p:cNvPr id="399" name="Group"/>
          <p:cNvGrpSpPr/>
          <p:nvPr/>
        </p:nvGrpSpPr>
        <p:grpSpPr>
          <a:xfrm>
            <a:off x="2824150" y="6858000"/>
            <a:ext cx="7653301" cy="1683941"/>
            <a:chOff x="-914400" y="127000"/>
            <a:chExt cx="7653300" cy="1683940"/>
          </a:xfrm>
        </p:grpSpPr>
        <p:sp>
          <p:nvSpPr>
            <p:cNvPr id="397" name="import ReactDOM from 'react-dom';…"/>
            <p:cNvSpPr txBox="1"/>
            <p:nvPr/>
          </p:nvSpPr>
          <p:spPr>
            <a:xfrm>
              <a:off x="-914400" y="127000"/>
              <a:ext cx="7653301" cy="863600"/>
            </a:xfrm>
            <a:prstGeom prst="rect">
              <a:avLst/>
            </a:prstGeom>
            <a:solidFill>
              <a:srgbClr val="2B2B2B"/>
            </a:solid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t">
              <a:spAutoFit/>
            </a:bodyPr>
            <a:lstStyle/>
            <a:p>
              <a:pPr algn="l">
                <a:defRPr sz="1700">
                  <a:solidFill>
                    <a:srgbClr val="6A8759"/>
                  </a:solidFill>
                  <a:latin typeface="Menlo"/>
                  <a:ea typeface="Menlo"/>
                  <a:cs typeface="Menlo"/>
                  <a:sym typeface="Menlo"/>
                </a:defRPr>
              </a:pPr>
              <a:r>
                <a:rPr b="1">
                  <a:solidFill>
                    <a:srgbClr val="CC7831"/>
                  </a:solidFill>
                </a:rPr>
                <a:t>import </a:t>
              </a:r>
              <a:r>
                <a:rPr>
                  <a:solidFill>
                    <a:srgbClr val="A9B7C6"/>
                  </a:solidFill>
                </a:rPr>
                <a:t>ReactDOM </a:t>
              </a:r>
              <a:r>
                <a:rPr b="1">
                  <a:solidFill>
                    <a:srgbClr val="CC7831"/>
                  </a:solidFill>
                </a:rPr>
                <a:t>from </a:t>
              </a:r>
              <a:r>
                <a:t>'react-dom'</a:t>
              </a:r>
              <a:r>
                <a:rPr>
                  <a:solidFill>
                    <a:srgbClr val="CC7831"/>
                  </a:solidFill>
                </a:rPr>
                <a:t>;</a:t>
              </a:r>
              <a:endParaRPr>
                <a:solidFill>
                  <a:srgbClr val="CC7831"/>
                </a:solidFill>
              </a:endParaRPr>
            </a:p>
            <a:p>
              <a:pPr algn="l">
                <a:defRPr sz="1700">
                  <a:solidFill>
                    <a:srgbClr val="CC7831"/>
                  </a:solidFill>
                  <a:latin typeface="Menlo"/>
                  <a:ea typeface="Menlo"/>
                  <a:cs typeface="Menlo"/>
                  <a:sym typeface="Menlo"/>
                </a:defRPr>
              </a:pPr>
            </a:p>
            <a:p>
              <a:pPr algn="l">
                <a:defRPr sz="1700">
                  <a:solidFill>
                    <a:srgbClr val="A9B7C6"/>
                  </a:solidFill>
                  <a:latin typeface="Menlo"/>
                  <a:ea typeface="Menlo"/>
                  <a:cs typeface="Menlo"/>
                  <a:sym typeface="Menlo"/>
                </a:defRPr>
              </a:pPr>
              <a:r>
                <a:t>ReactDOM.render(</a:t>
              </a:r>
              <a:r>
                <a:rPr>
                  <a:solidFill>
                    <a:srgbClr val="E8BF6B"/>
                  </a:solidFill>
                </a:rPr>
                <a:t>&lt;App /&gt;</a:t>
              </a:r>
              <a:r>
                <a:rPr>
                  <a:solidFill>
                    <a:srgbClr val="CC7831"/>
                  </a:solidFill>
                </a:rPr>
                <a:t>, </a:t>
              </a:r>
              <a:r>
                <a:rPr>
                  <a:solidFill>
                    <a:srgbClr val="9876AA"/>
                  </a:solidFill>
                </a:rPr>
                <a:t>document</a:t>
              </a:r>
              <a:r>
                <a:t>.</a:t>
              </a:r>
              <a:r>
                <a:rPr>
                  <a:solidFill>
                    <a:srgbClr val="FFC66E"/>
                  </a:solidFill>
                </a:rPr>
                <a:t>getElementById</a:t>
              </a:r>
              <a:r>
                <a:t>(</a:t>
              </a:r>
              <a:r>
                <a:rPr>
                  <a:solidFill>
                    <a:srgbClr val="6A8759"/>
                  </a:solidFill>
                </a:rPr>
                <a:t>'root'</a:t>
              </a:r>
              <a:r>
                <a:t>))</a:t>
              </a:r>
              <a:r>
                <a:rPr>
                  <a:solidFill>
                    <a:srgbClr val="CC7831"/>
                  </a:solidFill>
                </a:rPr>
                <a:t>;</a:t>
              </a:r>
            </a:p>
          </p:txBody>
        </p:sp>
        <p:sp>
          <p:nvSpPr>
            <p:cNvPr id="398" name="Insert the &lt;App&gt; component"/>
            <p:cNvSpPr/>
            <p:nvPr/>
          </p:nvSpPr>
          <p:spPr>
            <a:xfrm>
              <a:off x="-753427" y="988218"/>
              <a:ext cx="3377804" cy="82272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976" y="0"/>
                  </a:moveTo>
                  <a:lnTo>
                    <a:pt x="12804" y="10722"/>
                  </a:lnTo>
                  <a:lnTo>
                    <a:pt x="586" y="10722"/>
                  </a:lnTo>
                  <a:cubicBezTo>
                    <a:pt x="262" y="10722"/>
                    <a:pt x="0" y="11800"/>
                    <a:pt x="0" y="13129"/>
                  </a:cubicBezTo>
                  <a:lnTo>
                    <a:pt x="0" y="19193"/>
                  </a:lnTo>
                  <a:cubicBezTo>
                    <a:pt x="0" y="20522"/>
                    <a:pt x="262" y="21600"/>
                    <a:pt x="586" y="21600"/>
                  </a:cubicBezTo>
                  <a:lnTo>
                    <a:pt x="21014" y="21600"/>
                  </a:lnTo>
                  <a:cubicBezTo>
                    <a:pt x="21338" y="21600"/>
                    <a:pt x="21600" y="20522"/>
                    <a:pt x="21600" y="19193"/>
                  </a:cubicBezTo>
                  <a:lnTo>
                    <a:pt x="21600" y="13129"/>
                  </a:lnTo>
                  <a:cubicBezTo>
                    <a:pt x="21600" y="11800"/>
                    <a:pt x="21338" y="10722"/>
                    <a:pt x="21014" y="10722"/>
                  </a:cubicBezTo>
                  <a:lnTo>
                    <a:pt x="15149" y="10722"/>
                  </a:lnTo>
                  <a:lnTo>
                    <a:pt x="13976" y="0"/>
                  </a:lnTo>
                  <a:close/>
                </a:path>
              </a:pathLst>
            </a:custGeom>
            <a:blipFill rotWithShape="1">
              <a:blip r:embed="rId3"/>
              <a:srcRect l="0" t="0" r="0" b="0"/>
              <a:tile tx="0" ty="0" sx="100000" sy="100000" flip="none" algn="tl"/>
            </a:blip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p>
              <a:pPr>
                <a:defRPr sz="1700"/>
              </a:pPr>
              <a:r>
                <a:t>Insert the </a:t>
              </a:r>
              <a:r>
                <a:rPr>
                  <a:latin typeface="Avenir Heavy"/>
                  <a:ea typeface="Avenir Heavy"/>
                  <a:cs typeface="Avenir Heavy"/>
                  <a:sym typeface="Avenir Heavy"/>
                </a:rPr>
                <a:t>&lt;App&gt;</a:t>
              </a:r>
              <a:r>
                <a:t> component</a:t>
              </a:r>
            </a:p>
          </p:txBody>
        </p:sp>
      </p:grpSp>
      <p:pic>
        <p:nvPicPr>
          <p:cNvPr id="400" name="page7image1552.png" descr="page7image1552.png"/>
          <p:cNvPicPr>
            <a:picLocks noChangeAspect="1"/>
          </p:cNvPicPr>
          <p:nvPr/>
        </p:nvPicPr>
        <p:blipFill>
          <a:blip r:embed="rId4">
            <a:extLst/>
          </a:blip>
          <a:stretch>
            <a:fillRect/>
          </a:stretch>
        </p:blipFill>
        <p:spPr>
          <a:xfrm>
            <a:off x="11177016" y="709965"/>
            <a:ext cx="1122934" cy="1122934"/>
          </a:xfrm>
          <a:prstGeom prst="rect">
            <a:avLst/>
          </a:prstGeom>
          <a:ln w="12700">
            <a:miter lim="400000"/>
          </a:ln>
          <a:effectLst>
            <a:outerShdw sx="100000" sy="100000" kx="0" ky="0" algn="b" rotWithShape="0" blurRad="190500" dist="8455" dir="5400000">
              <a:srgbClr val="000000"/>
            </a:outerShdw>
          </a:effectLst>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39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99" grpId="1"/>
    </p:bldLst>
  </p:timing>
</p:sld>
</file>

<file path=ppt/slides/slide2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04" name="Jsx"/>
          <p:cNvSpPr txBox="1"/>
          <p:nvPr>
            <p:ph type="title"/>
          </p:nvPr>
        </p:nvSpPr>
        <p:spPr>
          <a:prstGeom prst="rect">
            <a:avLst/>
          </a:prstGeom>
        </p:spPr>
        <p:txBody>
          <a:bodyPr/>
          <a:lstStyle>
            <a:lvl1pPr defTabSz="452627">
              <a:defRPr spc="79" sz="3959"/>
            </a:lvl1pPr>
          </a:lstStyle>
          <a:p>
            <a:pPr/>
            <a:r>
              <a:t>Jsx</a:t>
            </a:r>
          </a:p>
        </p:txBody>
      </p:sp>
      <p:sp>
        <p:nvSpPr>
          <p:cNvPr id="405" name="JavaScript XML — syntactic extension of JavaScript that allows you describe what your UI should look like…"/>
          <p:cNvSpPr txBox="1"/>
          <p:nvPr>
            <p:ph type="body" idx="1"/>
          </p:nvPr>
        </p:nvSpPr>
        <p:spPr>
          <a:xfrm>
            <a:off x="673100" y="2260600"/>
            <a:ext cx="11658600" cy="6451600"/>
          </a:xfrm>
          <a:prstGeom prst="rect">
            <a:avLst/>
          </a:prstGeom>
        </p:spPr>
        <p:txBody>
          <a:bodyPr/>
          <a:lstStyle/>
          <a:p>
            <a:pPr/>
            <a:r>
              <a:rPr>
                <a:latin typeface="Avenir Heavy"/>
                <a:ea typeface="Avenir Heavy"/>
                <a:cs typeface="Avenir Heavy"/>
                <a:sym typeface="Avenir Heavy"/>
              </a:rPr>
              <a:t>JavaScript XML</a:t>
            </a:r>
            <a:r>
              <a:t> — syntactic extension of JavaScript that allows you </a:t>
            </a:r>
            <a:r>
              <a:rPr u="sng"/>
              <a:t>describe</a:t>
            </a:r>
            <a:r>
              <a:t> what your UI should look like</a:t>
            </a:r>
          </a:p>
          <a:p>
            <a:pPr/>
            <a:r>
              <a:t>Syntax may look like HTML or a templating language but it is fully functional JavaScript</a:t>
            </a:r>
          </a:p>
        </p:txBody>
      </p:sp>
      <p:sp>
        <p:nvSpPr>
          <p:cNvPr id="406" name="Text"/>
          <p:cNvSpPr txBox="1"/>
          <p:nvPr/>
        </p:nvSpPr>
        <p:spPr>
          <a:xfrm>
            <a:off x="8451850" y="-628650"/>
            <a:ext cx="190500" cy="4572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algn="l">
              <a:lnSpc>
                <a:spcPts val="2800"/>
              </a:lnSpc>
              <a:defRPr sz="1200">
                <a:solidFill>
                  <a:srgbClr val="A9B7C6"/>
                </a:solidFill>
                <a:latin typeface="Times"/>
                <a:ea typeface="Times"/>
                <a:cs typeface="Times"/>
                <a:sym typeface="Times"/>
              </a:defRPr>
            </a:lvl1pPr>
          </a:lstStyle>
          <a:p>
            <a:pPr/>
            <a:r>
              <a:t> </a:t>
            </a:r>
          </a:p>
        </p:txBody>
      </p:sp>
      <p:sp>
        <p:nvSpPr>
          <p:cNvPr id="407" name="const element = &lt;h1&gt;Hello, world!&lt;/h1&gt;"/>
          <p:cNvSpPr txBox="1"/>
          <p:nvPr/>
        </p:nvSpPr>
        <p:spPr>
          <a:xfrm>
            <a:off x="942751" y="5258643"/>
            <a:ext cx="5053646" cy="355601"/>
          </a:xfrm>
          <a:prstGeom prst="rect">
            <a:avLst/>
          </a:prstGeom>
          <a:solidFill>
            <a:srgbClr val="2B2B2B"/>
          </a:solidFill>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algn="l">
              <a:defRPr sz="1700">
                <a:solidFill>
                  <a:srgbClr val="A9B7C6"/>
                </a:solidFill>
                <a:latin typeface="Menlo"/>
                <a:ea typeface="Menlo"/>
                <a:cs typeface="Menlo"/>
                <a:sym typeface="Menlo"/>
              </a:defRPr>
            </a:pPr>
            <a:r>
              <a:rPr b="1">
                <a:solidFill>
                  <a:srgbClr val="CC7831"/>
                </a:solidFill>
              </a:rPr>
              <a:t>const </a:t>
            </a:r>
            <a:r>
              <a:t>element = </a:t>
            </a:r>
            <a:r>
              <a:rPr>
                <a:solidFill>
                  <a:srgbClr val="E8BF6B"/>
                </a:solidFill>
              </a:rPr>
              <a:t>&lt;h1&gt;</a:t>
            </a:r>
            <a:r>
              <a:t>Hello, world!</a:t>
            </a:r>
            <a:r>
              <a:rPr>
                <a:solidFill>
                  <a:srgbClr val="E8BF6B"/>
                </a:solidFill>
              </a:rPr>
              <a:t>&lt;/h1&gt;</a:t>
            </a:r>
          </a:p>
        </p:txBody>
      </p:sp>
      <p:grpSp>
        <p:nvGrpSpPr>
          <p:cNvPr id="410" name="Group"/>
          <p:cNvGrpSpPr/>
          <p:nvPr/>
        </p:nvGrpSpPr>
        <p:grpSpPr>
          <a:xfrm>
            <a:off x="7345387" y="5004643"/>
            <a:ext cx="5433753" cy="863601"/>
            <a:chOff x="3199916" y="382091"/>
            <a:chExt cx="5433752" cy="863600"/>
          </a:xfrm>
        </p:grpSpPr>
        <p:sp>
          <p:nvSpPr>
            <p:cNvPr id="408" name="&lt;h1&gt;…"/>
            <p:cNvSpPr txBox="1"/>
            <p:nvPr/>
          </p:nvSpPr>
          <p:spPr>
            <a:xfrm>
              <a:off x="3199916" y="382091"/>
              <a:ext cx="1414128" cy="863601"/>
            </a:xfrm>
            <a:prstGeom prst="rect">
              <a:avLst/>
            </a:prstGeom>
            <a:solidFill>
              <a:srgbClr val="2B2B2B"/>
            </a:solid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t">
              <a:spAutoFit/>
            </a:bodyPr>
            <a:lstStyle/>
            <a:p>
              <a:pPr algn="l">
                <a:defRPr sz="1700">
                  <a:solidFill>
                    <a:srgbClr val="E8BF6B"/>
                  </a:solidFill>
                  <a:latin typeface="Menlo"/>
                  <a:ea typeface="Menlo"/>
                  <a:cs typeface="Menlo"/>
                  <a:sym typeface="Menlo"/>
                </a:defRPr>
              </a:pPr>
              <a:r>
                <a:t>&lt;h1&gt;</a:t>
              </a:r>
            </a:p>
            <a:p>
              <a:pPr algn="l">
                <a:defRPr sz="1700">
                  <a:solidFill>
                    <a:srgbClr val="E8BF6B"/>
                  </a:solidFill>
                  <a:latin typeface="Menlo"/>
                  <a:ea typeface="Menlo"/>
                  <a:cs typeface="Menlo"/>
                  <a:sym typeface="Menlo"/>
                </a:defRPr>
              </a:pPr>
              <a:r>
                <a:t>    </a:t>
              </a:r>
              <a:r>
                <a:rPr>
                  <a:solidFill>
                    <a:srgbClr val="A9B7C6"/>
                  </a:solidFill>
                </a:rPr>
                <a:t>{</a:t>
              </a:r>
              <a:r>
                <a:rPr>
                  <a:solidFill>
                    <a:srgbClr val="6897BB"/>
                  </a:solidFill>
                </a:rPr>
                <a:t>2</a:t>
              </a:r>
              <a:r>
                <a:rPr>
                  <a:solidFill>
                    <a:srgbClr val="A9B7C6"/>
                  </a:solidFill>
                </a:rPr>
                <a:t>+</a:t>
              </a:r>
              <a:r>
                <a:rPr>
                  <a:solidFill>
                    <a:srgbClr val="6897BB"/>
                  </a:solidFill>
                </a:rPr>
                <a:t>2</a:t>
              </a:r>
              <a:r>
                <a:rPr>
                  <a:solidFill>
                    <a:srgbClr val="A9B7C6"/>
                  </a:solidFill>
                </a:rPr>
                <a:t>}</a:t>
              </a:r>
              <a:endParaRPr>
                <a:solidFill>
                  <a:srgbClr val="A9B7C6"/>
                </a:solidFill>
              </a:endParaRPr>
            </a:p>
            <a:p>
              <a:pPr algn="l">
                <a:defRPr sz="1700">
                  <a:solidFill>
                    <a:srgbClr val="E8BF6B"/>
                  </a:solidFill>
                  <a:latin typeface="Menlo"/>
                  <a:ea typeface="Menlo"/>
                  <a:cs typeface="Menlo"/>
                  <a:sym typeface="Menlo"/>
                </a:defRPr>
              </a:pPr>
              <a:r>
                <a:t>&lt;/h1&gt;</a:t>
              </a:r>
            </a:p>
          </p:txBody>
        </p:sp>
        <p:sp>
          <p:nvSpPr>
            <p:cNvPr id="409" name="Expressions can be evaluated within curly brackets ({})"/>
            <p:cNvSpPr/>
            <p:nvPr/>
          </p:nvSpPr>
          <p:spPr>
            <a:xfrm>
              <a:off x="4504580" y="446186"/>
              <a:ext cx="4129089" cy="73541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280" y="0"/>
                  </a:moveTo>
                  <a:cubicBezTo>
                    <a:pt x="3015" y="0"/>
                    <a:pt x="2801" y="1206"/>
                    <a:pt x="2801" y="2693"/>
                  </a:cubicBezTo>
                  <a:lnTo>
                    <a:pt x="2801" y="7355"/>
                  </a:lnTo>
                  <a:lnTo>
                    <a:pt x="0" y="12741"/>
                  </a:lnTo>
                  <a:lnTo>
                    <a:pt x="2801" y="18126"/>
                  </a:lnTo>
                  <a:lnTo>
                    <a:pt x="2801" y="18907"/>
                  </a:lnTo>
                  <a:cubicBezTo>
                    <a:pt x="2801" y="20394"/>
                    <a:pt x="3015" y="21600"/>
                    <a:pt x="3280" y="21600"/>
                  </a:cubicBezTo>
                  <a:lnTo>
                    <a:pt x="21120" y="21600"/>
                  </a:lnTo>
                  <a:cubicBezTo>
                    <a:pt x="21385" y="21600"/>
                    <a:pt x="21600" y="20394"/>
                    <a:pt x="21600" y="18907"/>
                  </a:cubicBezTo>
                  <a:lnTo>
                    <a:pt x="21600" y="2693"/>
                  </a:lnTo>
                  <a:cubicBezTo>
                    <a:pt x="21600" y="1206"/>
                    <a:pt x="21385" y="0"/>
                    <a:pt x="21120" y="0"/>
                  </a:cubicBezTo>
                  <a:lnTo>
                    <a:pt x="3280" y="0"/>
                  </a:lnTo>
                  <a:close/>
                </a:path>
              </a:pathLst>
            </a:custGeom>
            <a:blipFill rotWithShape="1">
              <a:blip r:embed="rId3"/>
              <a:srcRect l="0" t="0" r="0" b="0"/>
              <a:tile tx="0" ty="0" sx="100000" sy="100000" flip="none" algn="tl"/>
            </a:blip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1700"/>
              </a:lvl1pPr>
            </a:lstStyle>
            <a:p>
              <a:pPr/>
              <a:r>
                <a:t>Expressions can be evaluated within curly brackets ({})</a:t>
              </a:r>
            </a:p>
          </p:txBody>
        </p:sp>
      </p:grpSp>
      <p:grpSp>
        <p:nvGrpSpPr>
          <p:cNvPr id="415" name="Group"/>
          <p:cNvGrpSpPr/>
          <p:nvPr/>
        </p:nvGrpSpPr>
        <p:grpSpPr>
          <a:xfrm>
            <a:off x="313680" y="6419457"/>
            <a:ext cx="12294451" cy="2387993"/>
            <a:chOff x="815652" y="666357"/>
            <a:chExt cx="12294449" cy="2387992"/>
          </a:xfrm>
        </p:grpSpPr>
        <p:sp>
          <p:nvSpPr>
            <p:cNvPr id="411" name="const MyComponent = &lt;span&gt;Hello world&lt;/span&gt;…"/>
            <p:cNvSpPr txBox="1"/>
            <p:nvPr/>
          </p:nvSpPr>
          <p:spPr>
            <a:xfrm>
              <a:off x="815652" y="1334293"/>
              <a:ext cx="12294450" cy="711201"/>
            </a:xfrm>
            <a:prstGeom prst="rect">
              <a:avLst/>
            </a:prstGeom>
            <a:solidFill>
              <a:srgbClr val="2B2B2B"/>
            </a:solid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t">
              <a:spAutoFit/>
            </a:bodyPr>
            <a:lstStyle/>
            <a:p>
              <a:pPr algn="l">
                <a:defRPr sz="1350">
                  <a:solidFill>
                    <a:srgbClr val="A9B7C6"/>
                  </a:solidFill>
                  <a:latin typeface="Menlo"/>
                  <a:ea typeface="Menlo"/>
                  <a:cs typeface="Menlo"/>
                  <a:sym typeface="Menlo"/>
                </a:defRPr>
              </a:pPr>
              <a:r>
                <a:rPr b="1">
                  <a:solidFill>
                    <a:srgbClr val="CC7831"/>
                  </a:solidFill>
                </a:rPr>
                <a:t>const </a:t>
              </a:r>
              <a:r>
                <a:t>MyComponent = </a:t>
              </a:r>
              <a:r>
                <a:rPr>
                  <a:solidFill>
                    <a:srgbClr val="E8BF6B"/>
                  </a:solidFill>
                </a:rPr>
                <a:t>&lt;span&gt;</a:t>
              </a:r>
              <a:r>
                <a:t>Hello world</a:t>
              </a:r>
              <a:r>
                <a:rPr>
                  <a:solidFill>
                    <a:srgbClr val="E8BF6B"/>
                  </a:solidFill>
                </a:rPr>
                <a:t>&lt;/span&gt;</a:t>
              </a:r>
              <a:endParaRPr>
                <a:solidFill>
                  <a:srgbClr val="E8BF6B"/>
                </a:solidFill>
              </a:endParaRPr>
            </a:p>
            <a:p>
              <a:pPr algn="l">
                <a:defRPr sz="1350">
                  <a:solidFill>
                    <a:srgbClr val="E8BF6B"/>
                  </a:solidFill>
                  <a:latin typeface="Menlo"/>
                  <a:ea typeface="Menlo"/>
                  <a:cs typeface="Menlo"/>
                  <a:sym typeface="Menlo"/>
                </a:defRPr>
              </a:pPr>
            </a:p>
            <a:p>
              <a:pPr algn="l">
                <a:defRPr sz="1350">
                  <a:solidFill>
                    <a:srgbClr val="E8BF6B"/>
                  </a:solidFill>
                  <a:latin typeface="Menlo"/>
                  <a:ea typeface="Menlo"/>
                  <a:cs typeface="Menlo"/>
                  <a:sym typeface="Menlo"/>
                </a:defRPr>
              </a:pPr>
              <a:r>
                <a:rPr b="1">
                  <a:solidFill>
                    <a:srgbClr val="CC7831"/>
                  </a:solidFill>
                </a:rPr>
                <a:t>const </a:t>
              </a:r>
              <a:r>
                <a:rPr>
                  <a:solidFill>
                    <a:srgbClr val="A9B7C6"/>
                  </a:solidFill>
                </a:rPr>
                <a:t>element = </a:t>
              </a:r>
              <a:r>
                <a:t>&lt;div </a:t>
              </a:r>
              <a:r>
                <a:rPr>
                  <a:solidFill>
                    <a:srgbClr val="BABABA"/>
                  </a:solidFill>
                </a:rPr>
                <a:t>tabIndex</a:t>
              </a:r>
              <a:r>
                <a:rPr>
                  <a:solidFill>
                    <a:srgbClr val="6A8759"/>
                  </a:solidFill>
                </a:rPr>
                <a:t>=</a:t>
              </a:r>
              <a:r>
                <a:rPr>
                  <a:solidFill>
                    <a:srgbClr val="A9B7C6"/>
                  </a:solidFill>
                </a:rPr>
                <a:t>0 </a:t>
              </a:r>
              <a:r>
                <a:t>style</a:t>
              </a:r>
              <a:r>
                <a:rPr>
                  <a:solidFill>
                    <a:srgbClr val="6A8759"/>
                  </a:solidFill>
                </a:rPr>
                <a:t>=</a:t>
              </a:r>
              <a:r>
                <a:rPr>
                  <a:solidFill>
                    <a:srgbClr val="A9B7C6"/>
                  </a:solidFill>
                </a:rPr>
                <a:t>{{</a:t>
              </a:r>
              <a:r>
                <a:rPr>
                  <a:solidFill>
                    <a:srgbClr val="9876AA"/>
                  </a:solidFill>
                </a:rPr>
                <a:t>color</a:t>
              </a:r>
              <a:r>
                <a:rPr>
                  <a:solidFill>
                    <a:srgbClr val="A9B7C6"/>
                  </a:solidFill>
                </a:rPr>
                <a:t>: </a:t>
              </a:r>
              <a:r>
                <a:rPr>
                  <a:solidFill>
                    <a:srgbClr val="6A8759"/>
                  </a:solidFill>
                </a:rPr>
                <a:t>'green'</a:t>
              </a:r>
              <a:r>
                <a:rPr>
                  <a:solidFill>
                    <a:srgbClr val="CC7831"/>
                  </a:solidFill>
                </a:rPr>
                <a:t>, </a:t>
              </a:r>
              <a:r>
                <a:rPr>
                  <a:solidFill>
                    <a:srgbClr val="9876AA"/>
                  </a:solidFill>
                </a:rPr>
                <a:t>background</a:t>
              </a:r>
              <a:r>
                <a:rPr>
                  <a:solidFill>
                    <a:srgbClr val="A9B7C6"/>
                  </a:solidFill>
                </a:rPr>
                <a:t>:</a:t>
              </a:r>
              <a:r>
                <a:rPr>
                  <a:solidFill>
                    <a:srgbClr val="6A8759"/>
                  </a:solidFill>
                </a:rPr>
                <a:t>'blue'</a:t>
              </a:r>
              <a:r>
                <a:rPr>
                  <a:solidFill>
                    <a:srgbClr val="A9B7C6"/>
                  </a:solidFill>
                </a:rPr>
                <a:t>}} </a:t>
              </a:r>
              <a:r>
                <a:rPr>
                  <a:solidFill>
                    <a:srgbClr val="BABABA"/>
                  </a:solidFill>
                </a:rPr>
                <a:t>className</a:t>
              </a:r>
              <a:r>
                <a:rPr>
                  <a:solidFill>
                    <a:srgbClr val="6A8759"/>
                  </a:solidFill>
                </a:rPr>
                <a:t>="my-class"</a:t>
              </a:r>
              <a:r>
                <a:t>&gt;&lt; MyComponent/&gt;&lt;/div&gt;</a:t>
              </a:r>
            </a:p>
          </p:txBody>
        </p:sp>
        <p:sp>
          <p:nvSpPr>
            <p:cNvPr id="412" name="DOM Attributes become camel case"/>
            <p:cNvSpPr/>
            <p:nvPr/>
          </p:nvSpPr>
          <p:spPr>
            <a:xfrm>
              <a:off x="825500" y="1988343"/>
              <a:ext cx="3858419" cy="85963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757" y="0"/>
                  </a:moveTo>
                  <a:lnTo>
                    <a:pt x="12728" y="10880"/>
                  </a:lnTo>
                  <a:lnTo>
                    <a:pt x="513" y="10880"/>
                  </a:lnTo>
                  <a:cubicBezTo>
                    <a:pt x="230" y="10880"/>
                    <a:pt x="0" y="11911"/>
                    <a:pt x="0" y="13183"/>
                  </a:cubicBezTo>
                  <a:lnTo>
                    <a:pt x="0" y="19296"/>
                  </a:lnTo>
                  <a:cubicBezTo>
                    <a:pt x="0" y="20569"/>
                    <a:pt x="230" y="21600"/>
                    <a:pt x="513" y="21600"/>
                  </a:cubicBezTo>
                  <a:lnTo>
                    <a:pt x="21087" y="21600"/>
                  </a:lnTo>
                  <a:cubicBezTo>
                    <a:pt x="21370" y="21600"/>
                    <a:pt x="21600" y="20569"/>
                    <a:pt x="21600" y="19296"/>
                  </a:cubicBezTo>
                  <a:lnTo>
                    <a:pt x="21600" y="13183"/>
                  </a:lnTo>
                  <a:cubicBezTo>
                    <a:pt x="21600" y="11911"/>
                    <a:pt x="21370" y="10880"/>
                    <a:pt x="21087" y="10880"/>
                  </a:cubicBezTo>
                  <a:lnTo>
                    <a:pt x="14784" y="10880"/>
                  </a:lnTo>
                  <a:lnTo>
                    <a:pt x="13757" y="0"/>
                  </a:lnTo>
                  <a:close/>
                </a:path>
              </a:pathLst>
            </a:custGeom>
            <a:blipFill rotWithShape="1">
              <a:blip r:embed="rId3"/>
              <a:srcRect l="0" t="0" r="0" b="0"/>
              <a:tile tx="0" ty="0" sx="100000" sy="100000" flip="none" algn="tl"/>
            </a:blip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p>
              <a:pPr>
                <a:defRPr sz="1700"/>
              </a:pPr>
              <a:r>
                <a:rPr>
                  <a:latin typeface="Avenir Heavy"/>
                  <a:ea typeface="Avenir Heavy"/>
                  <a:cs typeface="Avenir Heavy"/>
                  <a:sym typeface="Avenir Heavy"/>
                </a:rPr>
                <a:t>DOM Attributes</a:t>
              </a:r>
              <a:r>
                <a:t> become camel case</a:t>
              </a:r>
            </a:p>
          </p:txBody>
        </p:sp>
        <p:sp>
          <p:nvSpPr>
            <p:cNvPr id="413" name="class —&gt; className because class is a keyword"/>
            <p:cNvSpPr/>
            <p:nvPr/>
          </p:nvSpPr>
          <p:spPr>
            <a:xfrm>
              <a:off x="7924800" y="2066528"/>
              <a:ext cx="4966891" cy="98782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537" y="0"/>
                  </a:moveTo>
                  <a:lnTo>
                    <a:pt x="4739" y="12384"/>
                  </a:lnTo>
                  <a:lnTo>
                    <a:pt x="399" y="12384"/>
                  </a:lnTo>
                  <a:cubicBezTo>
                    <a:pt x="179" y="12384"/>
                    <a:pt x="0" y="13281"/>
                    <a:pt x="0" y="14388"/>
                  </a:cubicBezTo>
                  <a:lnTo>
                    <a:pt x="0" y="19595"/>
                  </a:lnTo>
                  <a:cubicBezTo>
                    <a:pt x="0" y="20702"/>
                    <a:pt x="179" y="21600"/>
                    <a:pt x="399" y="21600"/>
                  </a:cubicBezTo>
                  <a:lnTo>
                    <a:pt x="21201" y="21600"/>
                  </a:lnTo>
                  <a:cubicBezTo>
                    <a:pt x="21421" y="21600"/>
                    <a:pt x="21600" y="20702"/>
                    <a:pt x="21600" y="19595"/>
                  </a:cubicBezTo>
                  <a:lnTo>
                    <a:pt x="21600" y="14388"/>
                  </a:lnTo>
                  <a:cubicBezTo>
                    <a:pt x="21600" y="13281"/>
                    <a:pt x="21421" y="12384"/>
                    <a:pt x="21201" y="12384"/>
                  </a:cubicBezTo>
                  <a:lnTo>
                    <a:pt x="6334" y="12384"/>
                  </a:lnTo>
                  <a:lnTo>
                    <a:pt x="5537" y="0"/>
                  </a:lnTo>
                  <a:close/>
                </a:path>
              </a:pathLst>
            </a:custGeom>
            <a:blipFill rotWithShape="1">
              <a:blip r:embed="rId3"/>
              <a:srcRect l="0" t="0" r="0" b="0"/>
              <a:tile tx="0" ty="0" sx="100000" sy="100000" flip="none" algn="tl"/>
            </a:blip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p>
              <a:pPr>
                <a:defRPr sz="1700"/>
              </a:pPr>
              <a:r>
                <a:rPr>
                  <a:latin typeface="Avenir Heavy"/>
                  <a:ea typeface="Avenir Heavy"/>
                  <a:cs typeface="Avenir Heavy"/>
                  <a:sym typeface="Avenir Heavy"/>
                </a:rPr>
                <a:t>class</a:t>
              </a:r>
              <a:r>
                <a:t> —&gt; </a:t>
              </a:r>
              <a:r>
                <a:rPr i="1">
                  <a:latin typeface="Avenir Heavy"/>
                  <a:ea typeface="Avenir Heavy"/>
                  <a:cs typeface="Avenir Heavy"/>
                  <a:sym typeface="Avenir Heavy"/>
                </a:rPr>
                <a:t>className</a:t>
              </a:r>
              <a:r>
                <a:t> because </a:t>
              </a:r>
              <a:r>
                <a:rPr>
                  <a:latin typeface="Avenir Book Oblique"/>
                  <a:ea typeface="Avenir Book Oblique"/>
                  <a:cs typeface="Avenir Book Oblique"/>
                  <a:sym typeface="Avenir Book Oblique"/>
                </a:rPr>
                <a:t>class</a:t>
              </a:r>
              <a:r>
                <a:t> is a keyword</a:t>
              </a:r>
            </a:p>
          </p:txBody>
        </p:sp>
        <p:sp>
          <p:nvSpPr>
            <p:cNvPr id="414" name="style takes an object"/>
            <p:cNvSpPr/>
            <p:nvPr/>
          </p:nvSpPr>
          <p:spPr>
            <a:xfrm>
              <a:off x="5166965" y="666357"/>
              <a:ext cx="2603898" cy="98663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760" y="0"/>
                  </a:moveTo>
                  <a:cubicBezTo>
                    <a:pt x="341" y="0"/>
                    <a:pt x="0" y="899"/>
                    <a:pt x="0" y="2007"/>
                  </a:cubicBezTo>
                  <a:lnTo>
                    <a:pt x="0" y="7672"/>
                  </a:lnTo>
                  <a:cubicBezTo>
                    <a:pt x="0" y="8780"/>
                    <a:pt x="341" y="9679"/>
                    <a:pt x="760" y="9679"/>
                  </a:cubicBezTo>
                  <a:lnTo>
                    <a:pt x="5873" y="9679"/>
                  </a:lnTo>
                  <a:lnTo>
                    <a:pt x="7394" y="21600"/>
                  </a:lnTo>
                  <a:lnTo>
                    <a:pt x="8919" y="9679"/>
                  </a:lnTo>
                  <a:lnTo>
                    <a:pt x="20843" y="9679"/>
                  </a:lnTo>
                  <a:cubicBezTo>
                    <a:pt x="21263" y="9679"/>
                    <a:pt x="21600" y="8780"/>
                    <a:pt x="21600" y="7672"/>
                  </a:cubicBezTo>
                  <a:lnTo>
                    <a:pt x="21600" y="2007"/>
                  </a:lnTo>
                  <a:cubicBezTo>
                    <a:pt x="21600" y="899"/>
                    <a:pt x="21263" y="0"/>
                    <a:pt x="20843" y="0"/>
                  </a:cubicBezTo>
                  <a:lnTo>
                    <a:pt x="760" y="0"/>
                  </a:lnTo>
                  <a:close/>
                </a:path>
              </a:pathLst>
            </a:custGeom>
            <a:blipFill rotWithShape="1">
              <a:blip r:embed="rId3"/>
              <a:srcRect l="0" t="0" r="0" b="0"/>
              <a:tile tx="0" ty="0" sx="100000" sy="100000" flip="none" algn="tl"/>
            </a:blip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p>
              <a:pPr>
                <a:defRPr sz="1700"/>
              </a:pPr>
              <a:r>
                <a:rPr>
                  <a:latin typeface="Avenir Heavy"/>
                  <a:ea typeface="Avenir Heavy"/>
                  <a:cs typeface="Avenir Heavy"/>
                  <a:sym typeface="Avenir Heavy"/>
                </a:rPr>
                <a:t>style</a:t>
              </a:r>
              <a:r>
                <a:t> takes an </a:t>
              </a:r>
              <a:r>
                <a:rPr u="sng"/>
                <a:t>object</a:t>
              </a:r>
            </a:p>
          </p:txBody>
        </p:sp>
      </p:grpSp>
      <p:pic>
        <p:nvPicPr>
          <p:cNvPr id="416" name="page7image1552.png" descr="page7image1552.png"/>
          <p:cNvPicPr>
            <a:picLocks noChangeAspect="1"/>
          </p:cNvPicPr>
          <p:nvPr/>
        </p:nvPicPr>
        <p:blipFill>
          <a:blip r:embed="rId4">
            <a:extLst/>
          </a:blip>
          <a:stretch>
            <a:fillRect/>
          </a:stretch>
        </p:blipFill>
        <p:spPr>
          <a:xfrm>
            <a:off x="11177016" y="709965"/>
            <a:ext cx="1122934" cy="1122934"/>
          </a:xfrm>
          <a:prstGeom prst="rect">
            <a:avLst/>
          </a:prstGeom>
          <a:ln w="12700">
            <a:miter lim="400000"/>
          </a:ln>
          <a:effectLst>
            <a:outerShdw sx="100000" sy="100000" kx="0" ky="0" algn="b" rotWithShape="0" blurRad="190500" dist="8455" dir="5400000">
              <a:srgbClr val="000000"/>
            </a:outerShdw>
          </a:effectLst>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4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41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10" grpId="1"/>
      <p:bldP build="whole" bldLvl="1" animBg="1" rev="0" advAuto="0" spid="415" grpId="2"/>
    </p:bldLst>
  </p:timing>
</p:sld>
</file>

<file path=ppt/slides/slide2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20" name="Components"/>
          <p:cNvSpPr txBox="1"/>
          <p:nvPr>
            <p:ph type="title"/>
          </p:nvPr>
        </p:nvSpPr>
        <p:spPr>
          <a:prstGeom prst="rect">
            <a:avLst/>
          </a:prstGeom>
        </p:spPr>
        <p:txBody>
          <a:bodyPr/>
          <a:lstStyle>
            <a:lvl1pPr defTabSz="452627">
              <a:defRPr spc="79" sz="3959"/>
            </a:lvl1pPr>
          </a:lstStyle>
          <a:p>
            <a:pPr/>
            <a:r>
              <a:t>Components</a:t>
            </a:r>
          </a:p>
        </p:txBody>
      </p:sp>
      <p:sp>
        <p:nvSpPr>
          <p:cNvPr id="421" name="Class Component"/>
          <p:cNvSpPr txBox="1"/>
          <p:nvPr>
            <p:ph type="body" sz="half" idx="1"/>
          </p:nvPr>
        </p:nvSpPr>
        <p:spPr>
          <a:xfrm>
            <a:off x="466018" y="1511300"/>
            <a:ext cx="11658601" cy="3084069"/>
          </a:xfrm>
          <a:prstGeom prst="rect">
            <a:avLst/>
          </a:prstGeom>
        </p:spPr>
        <p:txBody>
          <a:bodyPr/>
          <a:lstStyle>
            <a:lvl1pPr>
              <a:defRPr>
                <a:latin typeface="Avenir Heavy"/>
                <a:ea typeface="Avenir Heavy"/>
                <a:cs typeface="Avenir Heavy"/>
                <a:sym typeface="Avenir Heavy"/>
              </a:defRPr>
            </a:lvl1pPr>
          </a:lstStyle>
          <a:p>
            <a:pPr/>
            <a:r>
              <a:t>Class Component</a:t>
            </a:r>
          </a:p>
        </p:txBody>
      </p:sp>
      <p:sp>
        <p:nvSpPr>
          <p:cNvPr id="422" name="Text"/>
          <p:cNvSpPr txBox="1"/>
          <p:nvPr/>
        </p:nvSpPr>
        <p:spPr>
          <a:xfrm>
            <a:off x="8451850" y="-628650"/>
            <a:ext cx="190500" cy="4572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algn="l">
              <a:lnSpc>
                <a:spcPts val="2800"/>
              </a:lnSpc>
              <a:defRPr sz="1200">
                <a:solidFill>
                  <a:srgbClr val="A9B7C6"/>
                </a:solidFill>
                <a:latin typeface="Times"/>
                <a:ea typeface="Times"/>
                <a:cs typeface="Times"/>
                <a:sym typeface="Times"/>
              </a:defRPr>
            </a:lvl1pPr>
          </a:lstStyle>
          <a:p>
            <a:pPr/>
            <a:r>
              <a:t> </a:t>
            </a:r>
          </a:p>
        </p:txBody>
      </p:sp>
      <p:sp>
        <p:nvSpPr>
          <p:cNvPr id="423" name="import React, {Component} from 'react'…"/>
          <p:cNvSpPr txBox="1"/>
          <p:nvPr/>
        </p:nvSpPr>
        <p:spPr>
          <a:xfrm>
            <a:off x="850900" y="2287151"/>
            <a:ext cx="4885433" cy="2273301"/>
          </a:xfrm>
          <a:prstGeom prst="rect">
            <a:avLst/>
          </a:prstGeom>
          <a:solidFill>
            <a:srgbClr val="2B2B2B"/>
          </a:solidFill>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algn="l">
              <a:defRPr>
                <a:solidFill>
                  <a:srgbClr val="A9B7C6"/>
                </a:solidFill>
                <a:latin typeface="Menlo"/>
                <a:ea typeface="Menlo"/>
                <a:cs typeface="Menlo"/>
                <a:sym typeface="Menlo"/>
              </a:defRPr>
            </a:pPr>
            <a:r>
              <a:rPr b="1">
                <a:solidFill>
                  <a:srgbClr val="CC7831"/>
                </a:solidFill>
              </a:rPr>
              <a:t>import </a:t>
            </a:r>
            <a:r>
              <a:t>React</a:t>
            </a:r>
            <a:r>
              <a:rPr>
                <a:solidFill>
                  <a:srgbClr val="CC7831"/>
                </a:solidFill>
              </a:rPr>
              <a:t>, </a:t>
            </a:r>
            <a:r>
              <a:t>{Component} </a:t>
            </a:r>
            <a:r>
              <a:rPr b="1">
                <a:solidFill>
                  <a:srgbClr val="CC7831"/>
                </a:solidFill>
              </a:rPr>
              <a:t>from </a:t>
            </a:r>
            <a:r>
              <a:rPr>
                <a:solidFill>
                  <a:srgbClr val="6A8759"/>
                </a:solidFill>
              </a:rPr>
              <a:t>'react'</a:t>
            </a:r>
            <a:endParaRPr>
              <a:solidFill>
                <a:srgbClr val="6A8759"/>
              </a:solidFill>
            </a:endParaRPr>
          </a:p>
          <a:p>
            <a:pPr algn="l">
              <a:defRPr>
                <a:solidFill>
                  <a:srgbClr val="6A8759"/>
                </a:solidFill>
                <a:latin typeface="Menlo"/>
                <a:ea typeface="Menlo"/>
                <a:cs typeface="Menlo"/>
                <a:sym typeface="Menlo"/>
              </a:defRPr>
            </a:pPr>
          </a:p>
          <a:p>
            <a:pPr algn="l">
              <a:defRPr>
                <a:solidFill>
                  <a:srgbClr val="A9B7C6"/>
                </a:solidFill>
                <a:latin typeface="Menlo"/>
                <a:ea typeface="Menlo"/>
                <a:cs typeface="Menlo"/>
                <a:sym typeface="Menlo"/>
              </a:defRPr>
            </a:pPr>
            <a:r>
              <a:rPr b="1">
                <a:solidFill>
                  <a:srgbClr val="CC7831"/>
                </a:solidFill>
              </a:rPr>
              <a:t>class </a:t>
            </a:r>
            <a:r>
              <a:t>Welcome </a:t>
            </a:r>
            <a:r>
              <a:rPr b="1">
                <a:solidFill>
                  <a:srgbClr val="CC7831"/>
                </a:solidFill>
              </a:rPr>
              <a:t>extends </a:t>
            </a:r>
            <a:r>
              <a:t>Component {</a:t>
            </a:r>
          </a:p>
          <a:p>
            <a:pPr algn="l">
              <a:defRPr>
                <a:solidFill>
                  <a:srgbClr val="FFC66E"/>
                </a:solidFill>
                <a:latin typeface="Menlo"/>
                <a:ea typeface="Menlo"/>
                <a:cs typeface="Menlo"/>
                <a:sym typeface="Menlo"/>
              </a:defRPr>
            </a:pPr>
            <a:r>
              <a:rPr>
                <a:solidFill>
                  <a:srgbClr val="A9B7C6"/>
                </a:solidFill>
              </a:rPr>
              <a:t>    </a:t>
            </a:r>
            <a:r>
              <a:t>render</a:t>
            </a:r>
            <a:r>
              <a:rPr>
                <a:solidFill>
                  <a:srgbClr val="A9B7C6"/>
                </a:solidFill>
              </a:rPr>
              <a:t>() {</a:t>
            </a:r>
            <a:endParaRPr>
              <a:solidFill>
                <a:srgbClr val="A9B7C6"/>
              </a:solidFill>
            </a:endParaRPr>
          </a:p>
          <a:p>
            <a:pPr algn="l">
              <a:defRPr>
                <a:solidFill>
                  <a:srgbClr val="A9B7C6"/>
                </a:solidFill>
                <a:latin typeface="Menlo"/>
                <a:ea typeface="Menlo"/>
                <a:cs typeface="Menlo"/>
                <a:sym typeface="Menlo"/>
              </a:defRPr>
            </a:pPr>
            <a:r>
              <a:t>        </a:t>
            </a:r>
            <a:r>
              <a:rPr b="1">
                <a:solidFill>
                  <a:srgbClr val="CC7831"/>
                </a:solidFill>
              </a:rPr>
              <a:t>return </a:t>
            </a:r>
            <a:r>
              <a:rPr>
                <a:solidFill>
                  <a:srgbClr val="E8BF6B"/>
                </a:solidFill>
              </a:rPr>
              <a:t>&lt;div&gt;</a:t>
            </a:r>
            <a:r>
              <a:t>Welcome!</a:t>
            </a:r>
            <a:r>
              <a:rPr>
                <a:solidFill>
                  <a:srgbClr val="E8BF6B"/>
                </a:solidFill>
              </a:rPr>
              <a:t>&lt;/div&gt;</a:t>
            </a:r>
            <a:endParaRPr>
              <a:solidFill>
                <a:srgbClr val="E8BF6B"/>
              </a:solidFill>
            </a:endParaRPr>
          </a:p>
          <a:p>
            <a:pPr algn="l">
              <a:defRPr>
                <a:solidFill>
                  <a:srgbClr val="E8BF6B"/>
                </a:solidFill>
                <a:latin typeface="Menlo"/>
                <a:ea typeface="Menlo"/>
                <a:cs typeface="Menlo"/>
                <a:sym typeface="Menlo"/>
              </a:defRPr>
            </a:pPr>
            <a:r>
              <a:t>    </a:t>
            </a:r>
            <a:r>
              <a:rPr>
                <a:solidFill>
                  <a:srgbClr val="A9B7C6"/>
                </a:solidFill>
              </a:rPr>
              <a:t>}</a:t>
            </a:r>
            <a:endParaRPr>
              <a:solidFill>
                <a:srgbClr val="A9B7C6"/>
              </a:solidFill>
            </a:endParaRPr>
          </a:p>
          <a:p>
            <a:pPr algn="l">
              <a:defRPr>
                <a:solidFill>
                  <a:srgbClr val="A9B7C6"/>
                </a:solidFill>
                <a:latin typeface="Menlo"/>
                <a:ea typeface="Menlo"/>
                <a:cs typeface="Menlo"/>
                <a:sym typeface="Menlo"/>
              </a:defRPr>
            </a:pPr>
            <a:r>
              <a:t>}</a:t>
            </a:r>
          </a:p>
          <a:p>
            <a:pPr algn="l">
              <a:defRPr>
                <a:solidFill>
                  <a:srgbClr val="A9B7C6"/>
                </a:solidFill>
                <a:latin typeface="Menlo"/>
                <a:ea typeface="Menlo"/>
                <a:cs typeface="Menlo"/>
                <a:sym typeface="Menlo"/>
              </a:defRPr>
            </a:pPr>
          </a:p>
          <a:p>
            <a:pPr algn="l">
              <a:defRPr b="1">
                <a:solidFill>
                  <a:srgbClr val="CC7831"/>
                </a:solidFill>
                <a:latin typeface="Menlo"/>
                <a:ea typeface="Menlo"/>
                <a:cs typeface="Menlo"/>
                <a:sym typeface="Menlo"/>
              </a:defRPr>
            </a:pPr>
            <a:r>
              <a:t>export default </a:t>
            </a:r>
            <a:r>
              <a:rPr b="0">
                <a:solidFill>
                  <a:srgbClr val="A9B7C6"/>
                </a:solidFill>
              </a:rPr>
              <a:t>Welcome</a:t>
            </a:r>
          </a:p>
        </p:txBody>
      </p:sp>
      <p:sp>
        <p:nvSpPr>
          <p:cNvPr id="424" name="Group"/>
          <p:cNvSpPr/>
          <p:nvPr/>
        </p:nvSpPr>
        <p:spPr>
          <a:xfrm>
            <a:off x="4402108" y="2082956"/>
            <a:ext cx="5447507" cy="97075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783" y="0"/>
                </a:moveTo>
                <a:cubicBezTo>
                  <a:pt x="5582" y="0"/>
                  <a:pt x="5420" y="913"/>
                  <a:pt x="5420" y="2040"/>
                </a:cubicBezTo>
                <a:lnTo>
                  <a:pt x="5420" y="3868"/>
                </a:lnTo>
                <a:lnTo>
                  <a:pt x="0" y="21600"/>
                </a:lnTo>
                <a:lnTo>
                  <a:pt x="7272" y="9696"/>
                </a:lnTo>
                <a:lnTo>
                  <a:pt x="21236" y="9696"/>
                </a:lnTo>
                <a:cubicBezTo>
                  <a:pt x="21437" y="9696"/>
                  <a:pt x="21600" y="8783"/>
                  <a:pt x="21600" y="7656"/>
                </a:cubicBezTo>
                <a:lnTo>
                  <a:pt x="21600" y="2040"/>
                </a:lnTo>
                <a:cubicBezTo>
                  <a:pt x="21600" y="913"/>
                  <a:pt x="21437" y="0"/>
                  <a:pt x="21236" y="0"/>
                </a:cubicBezTo>
                <a:lnTo>
                  <a:pt x="5783" y="0"/>
                </a:lnTo>
                <a:close/>
              </a:path>
            </a:pathLst>
          </a:cu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p>
            <a:pPr>
              <a:defRPr sz="1700"/>
            </a:pPr>
            <a:r>
              <a:rPr>
                <a:latin typeface="Avenir Heavy"/>
                <a:ea typeface="Avenir Heavy"/>
                <a:cs typeface="Avenir Heavy"/>
                <a:sym typeface="Avenir Heavy"/>
              </a:rPr>
              <a:t>Class</a:t>
            </a:r>
            <a:r>
              <a:t> that extends </a:t>
            </a:r>
            <a:r>
              <a:rPr>
                <a:latin typeface="Avenir Heavy"/>
                <a:ea typeface="Avenir Heavy"/>
                <a:cs typeface="Avenir Heavy"/>
                <a:sym typeface="Avenir Heavy"/>
              </a:rPr>
              <a:t>React.Component</a:t>
            </a:r>
          </a:p>
        </p:txBody>
      </p:sp>
      <p:sp>
        <p:nvSpPr>
          <p:cNvPr id="425" name="Component State…"/>
          <p:cNvSpPr txBox="1"/>
          <p:nvPr/>
        </p:nvSpPr>
        <p:spPr>
          <a:xfrm>
            <a:off x="7620451" y="2617351"/>
            <a:ext cx="3812071" cy="1612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marL="228600" indent="-228600" algn="l">
              <a:spcBef>
                <a:spcPts val="500"/>
              </a:spcBef>
              <a:buSzPct val="100000"/>
              <a:buChar char="•"/>
              <a:defRPr sz="1900">
                <a:solidFill>
                  <a:srgbClr val="5B5854"/>
                </a:solidFill>
              </a:defRPr>
            </a:pPr>
            <a:r>
              <a:t>Component </a:t>
            </a:r>
            <a:r>
              <a:rPr>
                <a:latin typeface="Avenir Heavy"/>
                <a:ea typeface="Avenir Heavy"/>
                <a:cs typeface="Avenir Heavy"/>
                <a:sym typeface="Avenir Heavy"/>
              </a:rPr>
              <a:t>State</a:t>
            </a:r>
            <a:endParaRPr>
              <a:latin typeface="Avenir Heavy"/>
              <a:ea typeface="Avenir Heavy"/>
              <a:cs typeface="Avenir Heavy"/>
              <a:sym typeface="Avenir Heavy"/>
            </a:endParaRPr>
          </a:p>
          <a:p>
            <a:pPr marL="228600" indent="-228600" algn="l">
              <a:spcBef>
                <a:spcPts val="500"/>
              </a:spcBef>
              <a:buSzPct val="100000"/>
              <a:buChar char="•"/>
              <a:defRPr sz="1900">
                <a:solidFill>
                  <a:srgbClr val="5B5854"/>
                </a:solidFill>
              </a:defRPr>
            </a:pPr>
            <a:r>
              <a:t>Component </a:t>
            </a:r>
            <a:r>
              <a:rPr>
                <a:latin typeface="Avenir Heavy"/>
                <a:ea typeface="Avenir Heavy"/>
                <a:cs typeface="Avenir Heavy"/>
                <a:sym typeface="Avenir Heavy"/>
              </a:rPr>
              <a:t>Lifecycle methods</a:t>
            </a:r>
            <a:endParaRPr>
              <a:latin typeface="Avenir Heavy"/>
              <a:ea typeface="Avenir Heavy"/>
              <a:cs typeface="Avenir Heavy"/>
              <a:sym typeface="Avenir Heavy"/>
            </a:endParaRPr>
          </a:p>
          <a:p>
            <a:pPr marL="228600" indent="-228600" algn="l">
              <a:spcBef>
                <a:spcPts val="500"/>
              </a:spcBef>
              <a:buSzPct val="100000"/>
              <a:buChar char="•"/>
              <a:defRPr sz="1900">
                <a:solidFill>
                  <a:srgbClr val="5B5854"/>
                </a:solidFill>
              </a:defRPr>
            </a:pPr>
            <a:r>
              <a:t>More </a:t>
            </a:r>
            <a:r>
              <a:rPr>
                <a:latin typeface="Avenir Book Oblique"/>
                <a:ea typeface="Avenir Book Oblique"/>
                <a:cs typeface="Avenir Book Oblique"/>
                <a:sym typeface="Avenir Book Oblique"/>
              </a:rPr>
              <a:t>verbose</a:t>
            </a:r>
            <a:endParaRPr>
              <a:latin typeface="Avenir Book Oblique"/>
              <a:ea typeface="Avenir Book Oblique"/>
              <a:cs typeface="Avenir Book Oblique"/>
              <a:sym typeface="Avenir Book Oblique"/>
            </a:endParaRPr>
          </a:p>
          <a:p>
            <a:pPr marL="228600" indent="-228600" algn="l">
              <a:spcBef>
                <a:spcPts val="500"/>
              </a:spcBef>
              <a:buSzPct val="100000"/>
              <a:buChar char="•"/>
              <a:defRPr sz="1900">
                <a:solidFill>
                  <a:srgbClr val="5B5854"/>
                </a:solidFill>
                <a:latin typeface="Avenir Heavy"/>
                <a:ea typeface="Avenir Heavy"/>
                <a:cs typeface="Avenir Heavy"/>
                <a:sym typeface="Avenir Heavy"/>
              </a:defRPr>
            </a:pPr>
            <a:r>
              <a:rPr i="1"/>
              <a:t>Render</a:t>
            </a:r>
            <a:r>
              <a:rPr>
                <a:latin typeface="Avenir Book Oblique"/>
                <a:ea typeface="Avenir Book Oblique"/>
                <a:cs typeface="Avenir Book Oblique"/>
                <a:sym typeface="Avenir Book Oblique"/>
              </a:rPr>
              <a:t> method returns JSX</a:t>
            </a:r>
          </a:p>
        </p:txBody>
      </p:sp>
      <p:grpSp>
        <p:nvGrpSpPr>
          <p:cNvPr id="429" name="Group"/>
          <p:cNvGrpSpPr/>
          <p:nvPr/>
        </p:nvGrpSpPr>
        <p:grpSpPr>
          <a:xfrm>
            <a:off x="307857" y="4735068"/>
            <a:ext cx="11079867" cy="2501217"/>
            <a:chOff x="0" y="0"/>
            <a:chExt cx="11079866" cy="2501216"/>
          </a:xfrm>
        </p:grpSpPr>
        <p:sp>
          <p:nvSpPr>
            <p:cNvPr id="426" name="Functional Component"/>
            <p:cNvSpPr txBox="1"/>
            <p:nvPr/>
          </p:nvSpPr>
          <p:spPr>
            <a:xfrm>
              <a:off x="0" y="0"/>
              <a:ext cx="4423614" cy="5842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t">
              <a:spAutoFit/>
            </a:bodyPr>
            <a:lstStyle>
              <a:lvl1pPr marL="381000" indent="-381000" algn="l">
                <a:spcBef>
                  <a:spcPts val="3400"/>
                </a:spcBef>
                <a:buClr>
                  <a:srgbClr val="9A958E"/>
                </a:buClr>
                <a:buSzPct val="75000"/>
                <a:buChar char="•"/>
                <a:defRPr spc="56" sz="2800">
                  <a:solidFill>
                    <a:srgbClr val="5B5854"/>
                  </a:solidFill>
                  <a:latin typeface="Avenir Heavy"/>
                  <a:ea typeface="Avenir Heavy"/>
                  <a:cs typeface="Avenir Heavy"/>
                  <a:sym typeface="Avenir Heavy"/>
                </a:defRPr>
              </a:lvl1pPr>
            </a:lstStyle>
            <a:p>
              <a:pPr/>
              <a:r>
                <a:t>Functional Component</a:t>
              </a:r>
            </a:p>
          </p:txBody>
        </p:sp>
        <p:sp>
          <p:nvSpPr>
            <p:cNvPr id="427" name="import React from 'react'…"/>
            <p:cNvSpPr txBox="1"/>
            <p:nvPr/>
          </p:nvSpPr>
          <p:spPr>
            <a:xfrm>
              <a:off x="544847" y="710516"/>
              <a:ext cx="3906739" cy="1790701"/>
            </a:xfrm>
            <a:prstGeom prst="rect">
              <a:avLst/>
            </a:prstGeom>
            <a:solidFill>
              <a:srgbClr val="2B2B2B"/>
            </a:solid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t">
              <a:spAutoFit/>
            </a:bodyPr>
            <a:lstStyle/>
            <a:p>
              <a:pPr algn="l">
                <a:defRPr>
                  <a:solidFill>
                    <a:srgbClr val="6A8759"/>
                  </a:solidFill>
                  <a:latin typeface="Menlo"/>
                  <a:ea typeface="Menlo"/>
                  <a:cs typeface="Menlo"/>
                  <a:sym typeface="Menlo"/>
                </a:defRPr>
              </a:pPr>
              <a:r>
                <a:rPr b="1">
                  <a:solidFill>
                    <a:srgbClr val="CC7831"/>
                  </a:solidFill>
                </a:rPr>
                <a:t>import </a:t>
              </a:r>
              <a:r>
                <a:rPr>
                  <a:solidFill>
                    <a:srgbClr val="A9B7C6"/>
                  </a:solidFill>
                </a:rPr>
                <a:t>React </a:t>
              </a:r>
              <a:r>
                <a:rPr b="1">
                  <a:solidFill>
                    <a:srgbClr val="CC7831"/>
                  </a:solidFill>
                </a:rPr>
                <a:t>from </a:t>
              </a:r>
              <a:r>
                <a:t>'react'</a:t>
              </a:r>
            </a:p>
            <a:p>
              <a:pPr algn="l">
                <a:defRPr>
                  <a:solidFill>
                    <a:srgbClr val="6A8759"/>
                  </a:solidFill>
                  <a:latin typeface="Menlo"/>
                  <a:ea typeface="Menlo"/>
                  <a:cs typeface="Menlo"/>
                  <a:sym typeface="Menlo"/>
                </a:defRPr>
              </a:pPr>
            </a:p>
            <a:p>
              <a:pPr algn="l">
                <a:defRPr>
                  <a:solidFill>
                    <a:srgbClr val="A9B7C6"/>
                  </a:solidFill>
                  <a:latin typeface="Menlo"/>
                  <a:ea typeface="Menlo"/>
                  <a:cs typeface="Menlo"/>
                  <a:sym typeface="Menlo"/>
                </a:defRPr>
              </a:pPr>
              <a:r>
                <a:rPr b="1">
                  <a:solidFill>
                    <a:srgbClr val="CC7831"/>
                  </a:solidFill>
                </a:rPr>
                <a:t>const </a:t>
              </a:r>
              <a:r>
                <a:rPr>
                  <a:solidFill>
                    <a:srgbClr val="FFC66E"/>
                  </a:solidFill>
                </a:rPr>
                <a:t>Welcome </a:t>
              </a:r>
              <a:r>
                <a:t>= () =&gt; {</a:t>
              </a:r>
            </a:p>
            <a:p>
              <a:pPr algn="l">
                <a:defRPr>
                  <a:solidFill>
                    <a:srgbClr val="A9B7C6"/>
                  </a:solidFill>
                  <a:latin typeface="Menlo"/>
                  <a:ea typeface="Menlo"/>
                  <a:cs typeface="Menlo"/>
                  <a:sym typeface="Menlo"/>
                </a:defRPr>
              </a:pPr>
              <a:r>
                <a:t>    </a:t>
              </a:r>
              <a:r>
                <a:rPr b="1">
                  <a:solidFill>
                    <a:srgbClr val="CC7831"/>
                  </a:solidFill>
                </a:rPr>
                <a:t>return </a:t>
              </a:r>
              <a:r>
                <a:rPr>
                  <a:solidFill>
                    <a:srgbClr val="E8BF6B"/>
                  </a:solidFill>
                </a:rPr>
                <a:t>&lt;div&gt;</a:t>
              </a:r>
              <a:r>
                <a:t>Welcome!</a:t>
              </a:r>
              <a:r>
                <a:rPr>
                  <a:solidFill>
                    <a:srgbClr val="E8BF6B"/>
                  </a:solidFill>
                </a:rPr>
                <a:t>&lt;/div&gt;</a:t>
              </a:r>
              <a:endParaRPr>
                <a:solidFill>
                  <a:srgbClr val="E8BF6B"/>
                </a:solidFill>
              </a:endParaRPr>
            </a:p>
            <a:p>
              <a:pPr algn="l">
                <a:defRPr>
                  <a:solidFill>
                    <a:srgbClr val="A9B7C6"/>
                  </a:solidFill>
                  <a:latin typeface="Menlo"/>
                  <a:ea typeface="Menlo"/>
                  <a:cs typeface="Menlo"/>
                  <a:sym typeface="Menlo"/>
                </a:defRPr>
              </a:pPr>
              <a:r>
                <a:t>}</a:t>
              </a:r>
            </a:p>
            <a:p>
              <a:pPr algn="l">
                <a:defRPr>
                  <a:solidFill>
                    <a:srgbClr val="A9B7C6"/>
                  </a:solidFill>
                  <a:latin typeface="Menlo"/>
                  <a:ea typeface="Menlo"/>
                  <a:cs typeface="Menlo"/>
                  <a:sym typeface="Menlo"/>
                </a:defRPr>
              </a:pPr>
            </a:p>
            <a:p>
              <a:pPr algn="l">
                <a:defRPr b="1">
                  <a:solidFill>
                    <a:srgbClr val="CC7831"/>
                  </a:solidFill>
                  <a:latin typeface="Menlo"/>
                  <a:ea typeface="Menlo"/>
                  <a:cs typeface="Menlo"/>
                  <a:sym typeface="Menlo"/>
                </a:defRPr>
              </a:pPr>
              <a:r>
                <a:t>export default </a:t>
              </a:r>
              <a:r>
                <a:rPr b="0">
                  <a:solidFill>
                    <a:srgbClr val="FFC66E"/>
                  </a:solidFill>
                </a:rPr>
                <a:t>Welcome</a:t>
              </a:r>
            </a:p>
          </p:txBody>
        </p:sp>
        <p:sp>
          <p:nvSpPr>
            <p:cNvPr id="428" name="No State or Lifecycle methods…"/>
            <p:cNvSpPr txBox="1"/>
            <p:nvPr/>
          </p:nvSpPr>
          <p:spPr>
            <a:xfrm>
              <a:off x="7276965" y="558116"/>
              <a:ext cx="3802902" cy="16129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t">
              <a:spAutoFit/>
            </a:bodyPr>
            <a:lstStyle/>
            <a:p>
              <a:pPr marL="228600" indent="-228600" algn="l">
                <a:spcBef>
                  <a:spcPts val="500"/>
                </a:spcBef>
                <a:buSzPct val="100000"/>
                <a:buChar char="•"/>
                <a:defRPr sz="1900">
                  <a:solidFill>
                    <a:srgbClr val="5B5854"/>
                  </a:solidFill>
                </a:defRPr>
              </a:pPr>
              <a:r>
                <a:t>No </a:t>
              </a:r>
              <a:r>
                <a:rPr>
                  <a:latin typeface="Avenir Heavy"/>
                  <a:ea typeface="Avenir Heavy"/>
                  <a:cs typeface="Avenir Heavy"/>
                  <a:sym typeface="Avenir Heavy"/>
                </a:rPr>
                <a:t>State</a:t>
              </a:r>
              <a:r>
                <a:t> or </a:t>
              </a:r>
              <a:r>
                <a:rPr>
                  <a:latin typeface="Avenir Heavy"/>
                  <a:ea typeface="Avenir Heavy"/>
                  <a:cs typeface="Avenir Heavy"/>
                  <a:sym typeface="Avenir Heavy"/>
                </a:rPr>
                <a:t>Lifecycle methods</a:t>
              </a:r>
            </a:p>
            <a:p>
              <a:pPr marL="228600" indent="-228600" algn="l">
                <a:spcBef>
                  <a:spcPts val="500"/>
                </a:spcBef>
                <a:buSzPct val="100000"/>
                <a:buChar char="•"/>
                <a:defRPr sz="1900">
                  <a:solidFill>
                    <a:srgbClr val="5B5854"/>
                  </a:solidFill>
                </a:defRPr>
              </a:pPr>
              <a:r>
                <a:t>More </a:t>
              </a:r>
              <a:r>
                <a:rPr>
                  <a:latin typeface="Avenir Book Oblique"/>
                  <a:ea typeface="Avenir Book Oblique"/>
                  <a:cs typeface="Avenir Book Oblique"/>
                  <a:sym typeface="Avenir Book Oblique"/>
                </a:rPr>
                <a:t>concise</a:t>
              </a:r>
              <a:endParaRPr>
                <a:latin typeface="Avenir Book Oblique"/>
                <a:ea typeface="Avenir Book Oblique"/>
                <a:cs typeface="Avenir Book Oblique"/>
                <a:sym typeface="Avenir Book Oblique"/>
              </a:endParaRPr>
            </a:p>
            <a:p>
              <a:pPr marL="228600" indent="-228600" algn="l">
                <a:spcBef>
                  <a:spcPts val="500"/>
                </a:spcBef>
                <a:buSzPct val="100000"/>
                <a:buChar char="•"/>
                <a:defRPr sz="1900">
                  <a:solidFill>
                    <a:srgbClr val="5B5854"/>
                  </a:solidFill>
                </a:defRPr>
              </a:pPr>
              <a:r>
                <a:rPr>
                  <a:latin typeface="Avenir Book Oblique"/>
                  <a:ea typeface="Avenir Book Oblique"/>
                  <a:cs typeface="Avenir Book Oblique"/>
                  <a:sym typeface="Avenir Book Oblique"/>
                </a:rPr>
                <a:t>Returns JSX to be rendered</a:t>
              </a:r>
            </a:p>
          </p:txBody>
        </p:sp>
      </p:grpSp>
      <p:grpSp>
        <p:nvGrpSpPr>
          <p:cNvPr id="432" name="Group"/>
          <p:cNvGrpSpPr/>
          <p:nvPr/>
        </p:nvGrpSpPr>
        <p:grpSpPr>
          <a:xfrm>
            <a:off x="846628" y="7741101"/>
            <a:ext cx="9515389" cy="1286273"/>
            <a:chOff x="185563" y="-91654"/>
            <a:chExt cx="9515388" cy="1286271"/>
          </a:xfrm>
        </p:grpSpPr>
        <p:sp>
          <p:nvSpPr>
            <p:cNvPr id="430" name="import Welcome from './Welcome'…"/>
            <p:cNvSpPr txBox="1"/>
            <p:nvPr/>
          </p:nvSpPr>
          <p:spPr>
            <a:xfrm>
              <a:off x="185563" y="-91655"/>
              <a:ext cx="5846268" cy="1117601"/>
            </a:xfrm>
            <a:prstGeom prst="rect">
              <a:avLst/>
            </a:prstGeom>
            <a:solidFill>
              <a:srgbClr val="2B2B2B"/>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t">
              <a:spAutoFit/>
            </a:bodyPr>
            <a:lstStyle/>
            <a:p>
              <a:pPr algn="l">
                <a:defRPr sz="1400">
                  <a:solidFill>
                    <a:srgbClr val="6A8759"/>
                  </a:solidFill>
                  <a:latin typeface="Menlo"/>
                  <a:ea typeface="Menlo"/>
                  <a:cs typeface="Menlo"/>
                  <a:sym typeface="Menlo"/>
                </a:defRPr>
              </a:pPr>
              <a:r>
                <a:rPr b="1">
                  <a:solidFill>
                    <a:srgbClr val="CC7831"/>
                  </a:solidFill>
                </a:rPr>
                <a:t>import </a:t>
              </a:r>
              <a:r>
                <a:rPr>
                  <a:solidFill>
                    <a:srgbClr val="A9B7C6"/>
                  </a:solidFill>
                </a:rPr>
                <a:t>Welcome </a:t>
              </a:r>
              <a:r>
                <a:rPr b="1">
                  <a:solidFill>
                    <a:srgbClr val="CC7831"/>
                  </a:solidFill>
                </a:rPr>
                <a:t>from </a:t>
              </a:r>
              <a:r>
                <a:t>'./Welcome'</a:t>
              </a:r>
            </a:p>
            <a:p>
              <a:pPr algn="l">
                <a:defRPr sz="1400">
                  <a:solidFill>
                    <a:srgbClr val="6A8759"/>
                  </a:solidFill>
                  <a:latin typeface="Menlo"/>
                  <a:ea typeface="Menlo"/>
                  <a:cs typeface="Menlo"/>
                  <a:sym typeface="Menlo"/>
                </a:defRPr>
              </a:pPr>
            </a:p>
            <a:p>
              <a:pPr algn="l">
                <a:defRPr sz="1400">
                  <a:solidFill>
                    <a:srgbClr val="A9B7C6"/>
                  </a:solidFill>
                  <a:latin typeface="Menlo"/>
                  <a:ea typeface="Menlo"/>
                  <a:cs typeface="Menlo"/>
                  <a:sym typeface="Menlo"/>
                </a:defRPr>
              </a:pPr>
              <a:r>
                <a:rPr b="1">
                  <a:solidFill>
                    <a:srgbClr val="CC7831"/>
                  </a:solidFill>
                </a:rPr>
                <a:t>const </a:t>
              </a:r>
              <a:r>
                <a:rPr>
                  <a:solidFill>
                    <a:srgbClr val="FFC66E"/>
                  </a:solidFill>
                </a:rPr>
                <a:t>App </a:t>
              </a:r>
              <a:r>
                <a:t>= () =&gt; {</a:t>
              </a:r>
            </a:p>
            <a:p>
              <a:pPr algn="l">
                <a:defRPr sz="1400">
                  <a:solidFill>
                    <a:srgbClr val="E8BF6B"/>
                  </a:solidFill>
                  <a:latin typeface="Menlo"/>
                  <a:ea typeface="Menlo"/>
                  <a:cs typeface="Menlo"/>
                  <a:sym typeface="Menlo"/>
                </a:defRPr>
              </a:pPr>
              <a:r>
                <a:rPr>
                  <a:solidFill>
                    <a:srgbClr val="A9B7C6"/>
                  </a:solidFill>
                </a:rPr>
                <a:t>	</a:t>
              </a:r>
              <a:r>
                <a:rPr b="1">
                  <a:solidFill>
                    <a:srgbClr val="CC7831"/>
                  </a:solidFill>
                </a:rPr>
                <a:t>return </a:t>
              </a:r>
              <a:r>
                <a:t>&lt;div&gt;&lt;Welcome/&gt;&lt;/div&gt;</a:t>
              </a:r>
            </a:p>
            <a:p>
              <a:pPr algn="l">
                <a:defRPr sz="1400">
                  <a:solidFill>
                    <a:srgbClr val="A9B7C6"/>
                  </a:solidFill>
                  <a:latin typeface="Menlo"/>
                  <a:ea typeface="Menlo"/>
                  <a:cs typeface="Menlo"/>
                  <a:sym typeface="Menlo"/>
                </a:defRPr>
              </a:pPr>
              <a:r>
                <a:t>}</a:t>
              </a:r>
            </a:p>
          </p:txBody>
        </p:sp>
        <p:sp>
          <p:nvSpPr>
            <p:cNvPr id="431" name="&lt;Welcome&gt; can be imported and used in another component’s JSX"/>
            <p:cNvSpPr/>
            <p:nvPr/>
          </p:nvSpPr>
          <p:spPr>
            <a:xfrm>
              <a:off x="3781164" y="361973"/>
              <a:ext cx="5919789" cy="83264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796" y="0"/>
                  </a:moveTo>
                  <a:cubicBezTo>
                    <a:pt x="8611" y="0"/>
                    <a:pt x="8461" y="1065"/>
                    <a:pt x="8461" y="2378"/>
                  </a:cubicBezTo>
                  <a:lnTo>
                    <a:pt x="8461" y="3408"/>
                  </a:lnTo>
                  <a:lnTo>
                    <a:pt x="0" y="8154"/>
                  </a:lnTo>
                  <a:lnTo>
                    <a:pt x="8461" y="12911"/>
                  </a:lnTo>
                  <a:lnTo>
                    <a:pt x="8461" y="19222"/>
                  </a:lnTo>
                  <a:cubicBezTo>
                    <a:pt x="8461" y="20535"/>
                    <a:pt x="8611" y="21600"/>
                    <a:pt x="8796" y="21600"/>
                  </a:cubicBezTo>
                  <a:lnTo>
                    <a:pt x="21265" y="21600"/>
                  </a:lnTo>
                  <a:cubicBezTo>
                    <a:pt x="21450" y="21600"/>
                    <a:pt x="21600" y="20535"/>
                    <a:pt x="21600" y="19222"/>
                  </a:cubicBezTo>
                  <a:lnTo>
                    <a:pt x="21600" y="2378"/>
                  </a:lnTo>
                  <a:cubicBezTo>
                    <a:pt x="21600" y="1065"/>
                    <a:pt x="21450" y="0"/>
                    <a:pt x="21265" y="0"/>
                  </a:cubicBezTo>
                  <a:lnTo>
                    <a:pt x="8796" y="0"/>
                  </a:lnTo>
                  <a:close/>
                </a:path>
              </a:pathLst>
            </a:custGeom>
            <a:blipFill rotWithShape="1">
              <a:blip r:embed="rId3"/>
              <a:srcRect l="0" t="0" r="0" b="0"/>
              <a:tile tx="0" ty="0" sx="100000" sy="100000" flip="none" algn="tl"/>
            </a:blip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1700"/>
              </a:lvl1pPr>
            </a:lstStyle>
            <a:p>
              <a:pPr/>
              <a:r>
                <a:t>&lt;Welcome&gt; can be imported and used in another component’s JSX</a:t>
              </a:r>
            </a:p>
          </p:txBody>
        </p:sp>
      </p:grpSp>
      <p:pic>
        <p:nvPicPr>
          <p:cNvPr id="433" name="page7image1552.png" descr="page7image1552.png"/>
          <p:cNvPicPr>
            <a:picLocks noChangeAspect="1"/>
          </p:cNvPicPr>
          <p:nvPr/>
        </p:nvPicPr>
        <p:blipFill>
          <a:blip r:embed="rId4">
            <a:extLst/>
          </a:blip>
          <a:stretch>
            <a:fillRect/>
          </a:stretch>
        </p:blipFill>
        <p:spPr>
          <a:xfrm>
            <a:off x="11177016" y="709965"/>
            <a:ext cx="1122934" cy="1122934"/>
          </a:xfrm>
          <a:prstGeom prst="rect">
            <a:avLst/>
          </a:prstGeom>
          <a:ln w="12700">
            <a:miter lim="400000"/>
          </a:ln>
          <a:effectLst>
            <a:outerShdw sx="100000" sy="100000" kx="0" ky="0" algn="b" rotWithShape="0" blurRad="190500" dist="8455" dir="5400000">
              <a:srgbClr val="000000"/>
            </a:outerShdw>
          </a:effectLst>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4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42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0" presetID="1" grpId="3" fill="hold">
                                  <p:stCondLst>
                                    <p:cond delay="0"/>
                                  </p:stCondLst>
                                  <p:iterate type="el" backwards="0">
                                    <p:tmAbs val="0"/>
                                  </p:iterate>
                                  <p:childTnLst>
                                    <p:set>
                                      <p:cBhvr>
                                        <p:cTn id="14" fill="hold"/>
                                        <p:tgtEl>
                                          <p:spTgt spid="43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32" grpId="3"/>
      <p:bldP build="whole" bldLvl="1" animBg="1" rev="0" advAuto="0" spid="424" grpId="1"/>
      <p:bldP build="whole" bldLvl="1" animBg="1" rev="0" advAuto="0" spid="429" grpId="2"/>
    </p:bldLst>
  </p:timing>
</p:sld>
</file>

<file path=ppt/slides/slide2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37" name="Props"/>
          <p:cNvSpPr txBox="1"/>
          <p:nvPr>
            <p:ph type="title"/>
          </p:nvPr>
        </p:nvSpPr>
        <p:spPr>
          <a:prstGeom prst="rect">
            <a:avLst/>
          </a:prstGeom>
        </p:spPr>
        <p:txBody>
          <a:bodyPr/>
          <a:lstStyle>
            <a:lvl1pPr defTabSz="452627">
              <a:defRPr spc="79" sz="3959"/>
            </a:lvl1pPr>
          </a:lstStyle>
          <a:p>
            <a:pPr/>
            <a:r>
              <a:t>Props</a:t>
            </a:r>
          </a:p>
        </p:txBody>
      </p:sp>
      <p:sp>
        <p:nvSpPr>
          <p:cNvPr id="438" name="Props — a means of passing information from a parent Component to a child component…"/>
          <p:cNvSpPr txBox="1"/>
          <p:nvPr>
            <p:ph type="body" sz="quarter" idx="1"/>
          </p:nvPr>
        </p:nvSpPr>
        <p:spPr>
          <a:xfrm>
            <a:off x="673100" y="1651000"/>
            <a:ext cx="10089704" cy="1649112"/>
          </a:xfrm>
          <a:prstGeom prst="rect">
            <a:avLst/>
          </a:prstGeom>
        </p:spPr>
        <p:txBody>
          <a:bodyPr/>
          <a:lstStyle/>
          <a:p>
            <a:pPr marL="312420" indent="-312420" defTabSz="374904">
              <a:spcBef>
                <a:spcPts val="2700"/>
              </a:spcBef>
              <a:defRPr spc="45" sz="2296"/>
            </a:pPr>
            <a:r>
              <a:rPr>
                <a:latin typeface="Avenir Heavy"/>
                <a:ea typeface="Avenir Heavy"/>
                <a:cs typeface="Avenir Heavy"/>
                <a:sym typeface="Avenir Heavy"/>
              </a:rPr>
              <a:t>Props</a:t>
            </a:r>
            <a:r>
              <a:t> — a means of passing information from a </a:t>
            </a:r>
            <a:r>
              <a:rPr u="sng"/>
              <a:t>parent</a:t>
            </a:r>
            <a:r>
              <a:t> </a:t>
            </a:r>
            <a:r>
              <a:rPr>
                <a:latin typeface="Avenir Heavy"/>
                <a:ea typeface="Avenir Heavy"/>
                <a:cs typeface="Avenir Heavy"/>
                <a:sym typeface="Avenir Heavy"/>
              </a:rPr>
              <a:t>Component</a:t>
            </a:r>
            <a:r>
              <a:t> to a </a:t>
            </a:r>
            <a:r>
              <a:rPr u="sng"/>
              <a:t>child</a:t>
            </a:r>
            <a:r>
              <a:t> component</a:t>
            </a:r>
          </a:p>
          <a:p>
            <a:pPr marL="312420" indent="-312420" defTabSz="374904">
              <a:spcBef>
                <a:spcPts val="2700"/>
              </a:spcBef>
              <a:defRPr spc="45" sz="2296"/>
            </a:pPr>
            <a:r>
              <a:rPr>
                <a:latin typeface="Avenir Book Oblique"/>
                <a:ea typeface="Avenir Book Oblique"/>
                <a:cs typeface="Avenir Book Oblique"/>
                <a:sym typeface="Avenir Book Oblique"/>
              </a:rPr>
              <a:t>Read Only</a:t>
            </a:r>
            <a:r>
              <a:t> within a component</a:t>
            </a:r>
          </a:p>
        </p:txBody>
      </p:sp>
      <p:sp>
        <p:nvSpPr>
          <p:cNvPr id="439" name="Text"/>
          <p:cNvSpPr txBox="1"/>
          <p:nvPr/>
        </p:nvSpPr>
        <p:spPr>
          <a:xfrm>
            <a:off x="8451850" y="-628650"/>
            <a:ext cx="190500" cy="4572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algn="l">
              <a:lnSpc>
                <a:spcPts val="2800"/>
              </a:lnSpc>
              <a:defRPr sz="1200">
                <a:solidFill>
                  <a:srgbClr val="A9B7C6"/>
                </a:solidFill>
                <a:latin typeface="Times"/>
                <a:ea typeface="Times"/>
                <a:cs typeface="Times"/>
                <a:sym typeface="Times"/>
              </a:defRPr>
            </a:lvl1pPr>
          </a:lstStyle>
          <a:p>
            <a:pPr/>
            <a:r>
              <a:t> </a:t>
            </a:r>
          </a:p>
        </p:txBody>
      </p:sp>
      <p:sp>
        <p:nvSpPr>
          <p:cNvPr id="440" name="&lt;App&gt;…"/>
          <p:cNvSpPr txBox="1"/>
          <p:nvPr/>
        </p:nvSpPr>
        <p:spPr>
          <a:xfrm>
            <a:off x="1524000" y="3617611"/>
            <a:ext cx="6108800" cy="825501"/>
          </a:xfrm>
          <a:prstGeom prst="rect">
            <a:avLst/>
          </a:prstGeom>
          <a:solidFill>
            <a:srgbClr val="2B2B2B"/>
          </a:solidFill>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algn="l">
              <a:defRPr>
                <a:solidFill>
                  <a:srgbClr val="E8BF6B"/>
                </a:solidFill>
                <a:latin typeface="Menlo"/>
                <a:ea typeface="Menlo"/>
                <a:cs typeface="Menlo"/>
                <a:sym typeface="Menlo"/>
              </a:defRPr>
            </a:pPr>
            <a:r>
              <a:t>&lt;App&gt;</a:t>
            </a:r>
          </a:p>
          <a:p>
            <a:pPr algn="l">
              <a:defRPr>
                <a:solidFill>
                  <a:srgbClr val="E8BF6B"/>
                </a:solidFill>
                <a:latin typeface="Menlo"/>
                <a:ea typeface="Menlo"/>
                <a:cs typeface="Menlo"/>
                <a:sym typeface="Menlo"/>
              </a:defRPr>
            </a:pPr>
            <a:r>
              <a:t>    &lt;Welcome </a:t>
            </a:r>
            <a:r>
              <a:rPr>
                <a:solidFill>
                  <a:srgbClr val="BABABA"/>
                </a:solidFill>
              </a:rPr>
              <a:t>firstName</a:t>
            </a:r>
            <a:r>
              <a:rPr>
                <a:solidFill>
                  <a:srgbClr val="6A8759"/>
                </a:solidFill>
              </a:rPr>
              <a:t>='Jane' </a:t>
            </a:r>
            <a:r>
              <a:rPr>
                <a:solidFill>
                  <a:srgbClr val="BABABA"/>
                </a:solidFill>
              </a:rPr>
              <a:t>lastName</a:t>
            </a:r>
            <a:r>
              <a:rPr>
                <a:solidFill>
                  <a:srgbClr val="6A8759"/>
                </a:solidFill>
              </a:rPr>
              <a:t>='Smith'</a:t>
            </a:r>
            <a:r>
              <a:t>/&gt;</a:t>
            </a:r>
          </a:p>
          <a:p>
            <a:pPr algn="l">
              <a:defRPr>
                <a:solidFill>
                  <a:srgbClr val="E8BF6B"/>
                </a:solidFill>
                <a:latin typeface="Menlo"/>
                <a:ea typeface="Menlo"/>
                <a:cs typeface="Menlo"/>
                <a:sym typeface="Menlo"/>
              </a:defRPr>
            </a:pPr>
            <a:r>
              <a:t>&lt;/App&gt;</a:t>
            </a:r>
          </a:p>
        </p:txBody>
      </p:sp>
      <p:sp>
        <p:nvSpPr>
          <p:cNvPr id="441" name="props passed to children as tag attributes"/>
          <p:cNvSpPr/>
          <p:nvPr/>
        </p:nvSpPr>
        <p:spPr>
          <a:xfrm>
            <a:off x="5823763" y="2851845"/>
            <a:ext cx="5036345" cy="95845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127" y="0"/>
                </a:moveTo>
                <a:cubicBezTo>
                  <a:pt x="2910" y="0"/>
                  <a:pt x="2734" y="925"/>
                  <a:pt x="2734" y="2066"/>
                </a:cubicBezTo>
                <a:lnTo>
                  <a:pt x="2734" y="3998"/>
                </a:lnTo>
                <a:lnTo>
                  <a:pt x="0" y="21600"/>
                </a:lnTo>
                <a:lnTo>
                  <a:pt x="4260" y="10617"/>
                </a:lnTo>
                <a:lnTo>
                  <a:pt x="21207" y="10617"/>
                </a:lnTo>
                <a:cubicBezTo>
                  <a:pt x="21424" y="10617"/>
                  <a:pt x="21600" y="9692"/>
                  <a:pt x="21600" y="8551"/>
                </a:cubicBezTo>
                <a:lnTo>
                  <a:pt x="21600" y="2066"/>
                </a:lnTo>
                <a:cubicBezTo>
                  <a:pt x="21600" y="925"/>
                  <a:pt x="21424" y="0"/>
                  <a:pt x="21207" y="0"/>
                </a:cubicBezTo>
                <a:lnTo>
                  <a:pt x="3127" y="0"/>
                </a:lnTo>
                <a:close/>
              </a:path>
            </a:pathLst>
          </a:cu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sz="1700"/>
            </a:lvl1pPr>
          </a:lstStyle>
          <a:p>
            <a:pPr/>
            <a:r>
              <a:t>props passed to children as tag attributes </a:t>
            </a:r>
          </a:p>
        </p:txBody>
      </p:sp>
      <p:sp>
        <p:nvSpPr>
          <p:cNvPr id="442" name="Functional Component"/>
          <p:cNvSpPr txBox="1"/>
          <p:nvPr/>
        </p:nvSpPr>
        <p:spPr>
          <a:xfrm>
            <a:off x="698500" y="7223125"/>
            <a:ext cx="3224289" cy="495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a:defRPr sz="2300">
                <a:solidFill>
                  <a:srgbClr val="5B5854"/>
                </a:solidFill>
                <a:latin typeface="Avenir Heavy"/>
                <a:ea typeface="Avenir Heavy"/>
                <a:cs typeface="Avenir Heavy"/>
                <a:sym typeface="Avenir Heavy"/>
              </a:defRPr>
            </a:lvl1pPr>
          </a:lstStyle>
          <a:p>
            <a:pPr/>
            <a:r>
              <a:t>Functional Component</a:t>
            </a:r>
          </a:p>
        </p:txBody>
      </p:sp>
      <p:grpSp>
        <p:nvGrpSpPr>
          <p:cNvPr id="445" name="Group"/>
          <p:cNvGrpSpPr/>
          <p:nvPr/>
        </p:nvGrpSpPr>
        <p:grpSpPr>
          <a:xfrm>
            <a:off x="1523999" y="7428537"/>
            <a:ext cx="7683886" cy="1437829"/>
            <a:chOff x="243247" y="-39737"/>
            <a:chExt cx="7683884" cy="1437828"/>
          </a:xfrm>
        </p:grpSpPr>
        <p:sp>
          <p:nvSpPr>
            <p:cNvPr id="443" name="const Welcome = (props) =&gt; {…"/>
            <p:cNvSpPr txBox="1"/>
            <p:nvPr/>
          </p:nvSpPr>
          <p:spPr>
            <a:xfrm>
              <a:off x="243247" y="610691"/>
              <a:ext cx="7683885" cy="787401"/>
            </a:xfrm>
            <a:prstGeom prst="rect">
              <a:avLst/>
            </a:prstGeom>
            <a:solidFill>
              <a:srgbClr val="2B2B2B"/>
            </a:solid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t">
              <a:spAutoFit/>
            </a:bodyPr>
            <a:lstStyle/>
            <a:p>
              <a:pPr algn="l">
                <a:defRPr sz="1500">
                  <a:solidFill>
                    <a:srgbClr val="A9B7C6"/>
                  </a:solidFill>
                  <a:latin typeface="Menlo"/>
                  <a:ea typeface="Menlo"/>
                  <a:cs typeface="Menlo"/>
                  <a:sym typeface="Menlo"/>
                </a:defRPr>
              </a:pPr>
              <a:r>
                <a:rPr b="1">
                  <a:solidFill>
                    <a:srgbClr val="CC7831"/>
                  </a:solidFill>
                </a:rPr>
                <a:t>const </a:t>
              </a:r>
              <a:r>
                <a:rPr>
                  <a:solidFill>
                    <a:srgbClr val="FFC66E"/>
                  </a:solidFill>
                </a:rPr>
                <a:t>Welcome </a:t>
              </a:r>
              <a:r>
                <a:t>= (props) =&gt; {</a:t>
              </a:r>
            </a:p>
            <a:p>
              <a:pPr algn="l">
                <a:defRPr sz="1500">
                  <a:solidFill>
                    <a:srgbClr val="A9B7C6"/>
                  </a:solidFill>
                  <a:latin typeface="Menlo"/>
                  <a:ea typeface="Menlo"/>
                  <a:cs typeface="Menlo"/>
                  <a:sym typeface="Menlo"/>
                </a:defRPr>
              </a:pPr>
              <a:r>
                <a:t>    </a:t>
              </a:r>
              <a:r>
                <a:rPr b="1">
                  <a:solidFill>
                    <a:srgbClr val="CC7831"/>
                  </a:solidFill>
                </a:rPr>
                <a:t>return </a:t>
              </a:r>
              <a:r>
                <a:rPr>
                  <a:solidFill>
                    <a:srgbClr val="E8BF6B"/>
                  </a:solidFill>
                </a:rPr>
                <a:t>&lt;div&gt;</a:t>
              </a:r>
              <a:r>
                <a:t>Welcome {props.</a:t>
              </a:r>
              <a:r>
                <a:rPr>
                  <a:solidFill>
                    <a:srgbClr val="9876AA"/>
                  </a:solidFill>
                </a:rPr>
                <a:t>firstName</a:t>
              </a:r>
              <a:r>
                <a:t>} {props.</a:t>
              </a:r>
              <a:r>
                <a:rPr>
                  <a:solidFill>
                    <a:srgbClr val="9876AA"/>
                  </a:solidFill>
                </a:rPr>
                <a:t>lastName</a:t>
              </a:r>
              <a:r>
                <a:t>}!</a:t>
              </a:r>
              <a:r>
                <a:rPr>
                  <a:solidFill>
                    <a:srgbClr val="E8BF6B"/>
                  </a:solidFill>
                </a:rPr>
                <a:t>&lt;/div&gt;</a:t>
              </a:r>
              <a:endParaRPr>
                <a:solidFill>
                  <a:srgbClr val="E8BF6B"/>
                </a:solidFill>
              </a:endParaRPr>
            </a:p>
            <a:p>
              <a:pPr algn="l">
                <a:defRPr sz="1500">
                  <a:solidFill>
                    <a:srgbClr val="A9B7C6"/>
                  </a:solidFill>
                  <a:latin typeface="Menlo"/>
                  <a:ea typeface="Menlo"/>
                  <a:cs typeface="Menlo"/>
                  <a:sym typeface="Menlo"/>
                </a:defRPr>
              </a:pPr>
              <a:r>
                <a:t>}</a:t>
              </a:r>
            </a:p>
          </p:txBody>
        </p:sp>
        <p:sp>
          <p:nvSpPr>
            <p:cNvPr id="444" name="props passed as the parameter to the function"/>
            <p:cNvSpPr/>
            <p:nvPr/>
          </p:nvSpPr>
          <p:spPr>
            <a:xfrm>
              <a:off x="2718593" y="-39738"/>
              <a:ext cx="5184776" cy="68738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90" y="0"/>
                  </a:moveTo>
                  <a:cubicBezTo>
                    <a:pt x="1279" y="0"/>
                    <a:pt x="1108" y="1290"/>
                    <a:pt x="1108" y="2881"/>
                  </a:cubicBezTo>
                  <a:lnTo>
                    <a:pt x="1108" y="4303"/>
                  </a:lnTo>
                  <a:lnTo>
                    <a:pt x="0" y="21600"/>
                  </a:lnTo>
                  <a:lnTo>
                    <a:pt x="2206" y="12858"/>
                  </a:lnTo>
                  <a:lnTo>
                    <a:pt x="21218" y="12858"/>
                  </a:lnTo>
                  <a:cubicBezTo>
                    <a:pt x="21429" y="12858"/>
                    <a:pt x="21600" y="11568"/>
                    <a:pt x="21600" y="9977"/>
                  </a:cubicBezTo>
                  <a:lnTo>
                    <a:pt x="21600" y="2881"/>
                  </a:lnTo>
                  <a:cubicBezTo>
                    <a:pt x="21600" y="1290"/>
                    <a:pt x="21429" y="0"/>
                    <a:pt x="21218" y="0"/>
                  </a:cubicBezTo>
                  <a:lnTo>
                    <a:pt x="1490" y="0"/>
                  </a:lnTo>
                  <a:close/>
                </a:path>
              </a:pathLst>
            </a:custGeom>
            <a:blipFill rotWithShape="1">
              <a:blip r:embed="rId3"/>
              <a:srcRect l="0" t="0" r="0" b="0"/>
              <a:tile tx="0" ty="0" sx="100000" sy="100000" flip="none" algn="tl"/>
            </a:blip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p>
              <a:pPr>
                <a:defRPr sz="1700"/>
              </a:pPr>
              <a:r>
                <a:t>props passed as the </a:t>
              </a:r>
              <a:r>
                <a:rPr>
                  <a:latin typeface="Avenir Heavy"/>
                  <a:ea typeface="Avenir Heavy"/>
                  <a:cs typeface="Avenir Heavy"/>
                  <a:sym typeface="Avenir Heavy"/>
                </a:rPr>
                <a:t>parameter</a:t>
              </a:r>
              <a:r>
                <a:t> to the function</a:t>
              </a:r>
            </a:p>
          </p:txBody>
        </p:sp>
      </p:grpSp>
      <p:sp>
        <p:nvSpPr>
          <p:cNvPr id="446" name="Class Component"/>
          <p:cNvSpPr txBox="1"/>
          <p:nvPr/>
        </p:nvSpPr>
        <p:spPr>
          <a:xfrm>
            <a:off x="698499" y="4786254"/>
            <a:ext cx="2504264" cy="495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a:defRPr sz="2300">
                <a:solidFill>
                  <a:srgbClr val="5B5854"/>
                </a:solidFill>
                <a:latin typeface="Avenir Heavy"/>
                <a:ea typeface="Avenir Heavy"/>
                <a:cs typeface="Avenir Heavy"/>
                <a:sym typeface="Avenir Heavy"/>
              </a:defRPr>
            </a:lvl1pPr>
          </a:lstStyle>
          <a:p>
            <a:pPr/>
            <a:r>
              <a:t>Class Component</a:t>
            </a:r>
          </a:p>
        </p:txBody>
      </p:sp>
      <p:grpSp>
        <p:nvGrpSpPr>
          <p:cNvPr id="449" name="Group"/>
          <p:cNvGrpSpPr/>
          <p:nvPr/>
        </p:nvGrpSpPr>
        <p:grpSpPr>
          <a:xfrm>
            <a:off x="1524000" y="5328644"/>
            <a:ext cx="9484765" cy="1440920"/>
            <a:chOff x="-876300" y="-360197"/>
            <a:chExt cx="9484764" cy="1440919"/>
          </a:xfrm>
        </p:grpSpPr>
        <p:sp>
          <p:nvSpPr>
            <p:cNvPr id="447" name="class Welcome extends Component {…"/>
            <p:cNvSpPr txBox="1"/>
            <p:nvPr/>
          </p:nvSpPr>
          <p:spPr>
            <a:xfrm>
              <a:off x="-876300" y="-139462"/>
              <a:ext cx="9484765" cy="1220184"/>
            </a:xfrm>
            <a:prstGeom prst="rect">
              <a:avLst/>
            </a:prstGeom>
            <a:solidFill>
              <a:srgbClr val="2B2B2B"/>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t">
              <a:noAutofit/>
            </a:bodyPr>
            <a:lstStyle/>
            <a:p>
              <a:pPr algn="l">
                <a:defRPr sz="1500">
                  <a:solidFill>
                    <a:srgbClr val="A9B7C6"/>
                  </a:solidFill>
                  <a:latin typeface="Menlo"/>
                  <a:ea typeface="Menlo"/>
                  <a:cs typeface="Menlo"/>
                  <a:sym typeface="Menlo"/>
                </a:defRPr>
              </a:pPr>
              <a:r>
                <a:rPr b="1">
                  <a:solidFill>
                    <a:srgbClr val="CC7831"/>
                  </a:solidFill>
                </a:rPr>
                <a:t>class </a:t>
              </a:r>
              <a:r>
                <a:t>Welcome </a:t>
              </a:r>
              <a:r>
                <a:rPr b="1">
                  <a:solidFill>
                    <a:srgbClr val="CC7831"/>
                  </a:solidFill>
                </a:rPr>
                <a:t>extends </a:t>
              </a:r>
              <a:r>
                <a:t>Component {</a:t>
              </a:r>
            </a:p>
            <a:p>
              <a:pPr algn="l">
                <a:defRPr sz="1500">
                  <a:solidFill>
                    <a:srgbClr val="FFC66E"/>
                  </a:solidFill>
                  <a:latin typeface="Menlo"/>
                  <a:ea typeface="Menlo"/>
                  <a:cs typeface="Menlo"/>
                  <a:sym typeface="Menlo"/>
                </a:defRPr>
              </a:pPr>
              <a:r>
                <a:rPr>
                  <a:solidFill>
                    <a:srgbClr val="A9B7C6"/>
                  </a:solidFill>
                </a:rPr>
                <a:t>    </a:t>
              </a:r>
              <a:r>
                <a:t>render</a:t>
              </a:r>
              <a:r>
                <a:rPr>
                  <a:solidFill>
                    <a:srgbClr val="A9B7C6"/>
                  </a:solidFill>
                </a:rPr>
                <a:t>() {</a:t>
              </a:r>
              <a:endParaRPr>
                <a:solidFill>
                  <a:srgbClr val="A9B7C6"/>
                </a:solidFill>
              </a:endParaRPr>
            </a:p>
            <a:p>
              <a:pPr algn="l">
                <a:defRPr sz="1500">
                  <a:solidFill>
                    <a:srgbClr val="A9B7C6"/>
                  </a:solidFill>
                  <a:latin typeface="Menlo"/>
                  <a:ea typeface="Menlo"/>
                  <a:cs typeface="Menlo"/>
                  <a:sym typeface="Menlo"/>
                </a:defRPr>
              </a:pPr>
              <a:r>
                <a:t>        </a:t>
              </a:r>
              <a:r>
                <a:rPr b="1">
                  <a:solidFill>
                    <a:srgbClr val="CC7831"/>
                  </a:solidFill>
                </a:rPr>
                <a:t>return </a:t>
              </a:r>
              <a:r>
                <a:rPr>
                  <a:solidFill>
                    <a:srgbClr val="E8BF6B"/>
                  </a:solidFill>
                </a:rPr>
                <a:t>&lt;div&gt;</a:t>
              </a:r>
              <a:r>
                <a:t>Welcome {</a:t>
              </a:r>
              <a:r>
                <a:rPr b="1">
                  <a:solidFill>
                    <a:srgbClr val="CC7831"/>
                  </a:solidFill>
                </a:rPr>
                <a:t>this</a:t>
              </a:r>
              <a:r>
                <a:t>.props.</a:t>
              </a:r>
              <a:r>
                <a:rPr>
                  <a:solidFill>
                    <a:srgbClr val="9876AA"/>
                  </a:solidFill>
                </a:rPr>
                <a:t>firstName</a:t>
              </a:r>
              <a:r>
                <a:t>} {</a:t>
              </a:r>
              <a:r>
                <a:rPr b="1">
                  <a:solidFill>
                    <a:srgbClr val="CC7831"/>
                  </a:solidFill>
                </a:rPr>
                <a:t>this</a:t>
              </a:r>
              <a:r>
                <a:t>.props.</a:t>
              </a:r>
              <a:r>
                <a:rPr>
                  <a:solidFill>
                    <a:srgbClr val="9876AA"/>
                  </a:solidFill>
                </a:rPr>
                <a:t>lastName</a:t>
              </a:r>
              <a:r>
                <a:t>}!</a:t>
              </a:r>
              <a:r>
                <a:rPr>
                  <a:solidFill>
                    <a:srgbClr val="E8BF6B"/>
                  </a:solidFill>
                </a:rPr>
                <a:t>&lt;/div&gt;</a:t>
              </a:r>
              <a:endParaRPr>
                <a:solidFill>
                  <a:srgbClr val="E8BF6B"/>
                </a:solidFill>
              </a:endParaRPr>
            </a:p>
            <a:p>
              <a:pPr algn="l">
                <a:defRPr sz="1500">
                  <a:solidFill>
                    <a:srgbClr val="E8BF6B"/>
                  </a:solidFill>
                  <a:latin typeface="Menlo"/>
                  <a:ea typeface="Menlo"/>
                  <a:cs typeface="Menlo"/>
                  <a:sym typeface="Menlo"/>
                </a:defRPr>
              </a:pPr>
              <a:r>
                <a:t>    </a:t>
              </a:r>
              <a:r>
                <a:rPr>
                  <a:solidFill>
                    <a:srgbClr val="A9B7C6"/>
                  </a:solidFill>
                </a:rPr>
                <a:t>}</a:t>
              </a:r>
              <a:endParaRPr>
                <a:solidFill>
                  <a:srgbClr val="A9B7C6"/>
                </a:solidFill>
              </a:endParaRPr>
            </a:p>
            <a:p>
              <a:pPr algn="l">
                <a:defRPr sz="1500">
                  <a:solidFill>
                    <a:srgbClr val="A9B7C6"/>
                  </a:solidFill>
                  <a:latin typeface="Menlo"/>
                  <a:ea typeface="Menlo"/>
                  <a:cs typeface="Menlo"/>
                  <a:sym typeface="Menlo"/>
                </a:defRPr>
              </a:pPr>
              <a:r>
                <a:t>}</a:t>
              </a:r>
            </a:p>
          </p:txBody>
        </p:sp>
        <p:sp>
          <p:nvSpPr>
            <p:cNvPr id="448" name="props accessed via this.props"/>
            <p:cNvSpPr/>
            <p:nvPr/>
          </p:nvSpPr>
          <p:spPr>
            <a:xfrm>
              <a:off x="3727054" y="-360198"/>
              <a:ext cx="3178176" cy="68699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620" y="0"/>
                  </a:moveTo>
                  <a:cubicBezTo>
                    <a:pt x="277" y="0"/>
                    <a:pt x="0" y="1282"/>
                    <a:pt x="0" y="2870"/>
                  </a:cubicBezTo>
                  <a:lnTo>
                    <a:pt x="0" y="11892"/>
                  </a:lnTo>
                  <a:cubicBezTo>
                    <a:pt x="0" y="13479"/>
                    <a:pt x="277" y="14774"/>
                    <a:pt x="620" y="14774"/>
                  </a:cubicBezTo>
                  <a:lnTo>
                    <a:pt x="2419" y="14774"/>
                  </a:lnTo>
                  <a:lnTo>
                    <a:pt x="3663" y="21600"/>
                  </a:lnTo>
                  <a:lnTo>
                    <a:pt x="4904" y="14774"/>
                  </a:lnTo>
                  <a:lnTo>
                    <a:pt x="20980" y="14774"/>
                  </a:lnTo>
                  <a:cubicBezTo>
                    <a:pt x="21323" y="14774"/>
                    <a:pt x="21600" y="13479"/>
                    <a:pt x="21600" y="11892"/>
                  </a:cubicBezTo>
                  <a:lnTo>
                    <a:pt x="21600" y="2870"/>
                  </a:lnTo>
                  <a:cubicBezTo>
                    <a:pt x="21600" y="1282"/>
                    <a:pt x="21323" y="0"/>
                    <a:pt x="20980" y="0"/>
                  </a:cubicBezTo>
                  <a:lnTo>
                    <a:pt x="620" y="0"/>
                  </a:lnTo>
                  <a:close/>
                </a:path>
              </a:pathLst>
            </a:custGeom>
            <a:blipFill rotWithShape="1">
              <a:blip r:embed="rId3"/>
              <a:srcRect l="0" t="0" r="0" b="0"/>
              <a:tile tx="0" ty="0" sx="100000" sy="100000" flip="none" algn="tl"/>
            </a:blip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p>
              <a:pPr>
                <a:defRPr sz="1700"/>
              </a:pPr>
              <a:r>
                <a:t>props accessed via </a:t>
              </a:r>
              <a:r>
                <a:rPr>
                  <a:latin typeface="Avenir Heavy"/>
                  <a:ea typeface="Avenir Heavy"/>
                  <a:cs typeface="Avenir Heavy"/>
                  <a:sym typeface="Avenir Heavy"/>
                </a:rPr>
                <a:t>this.props</a:t>
              </a:r>
            </a:p>
          </p:txBody>
        </p:sp>
      </p:grpSp>
      <p:pic>
        <p:nvPicPr>
          <p:cNvPr id="450" name="page7image1552.png" descr="page7image1552.png"/>
          <p:cNvPicPr>
            <a:picLocks noChangeAspect="1"/>
          </p:cNvPicPr>
          <p:nvPr/>
        </p:nvPicPr>
        <p:blipFill>
          <a:blip r:embed="rId4">
            <a:extLst/>
          </a:blip>
          <a:stretch>
            <a:fillRect/>
          </a:stretch>
        </p:blipFill>
        <p:spPr>
          <a:xfrm>
            <a:off x="11177016" y="709965"/>
            <a:ext cx="1122934" cy="1122934"/>
          </a:xfrm>
          <a:prstGeom prst="rect">
            <a:avLst/>
          </a:prstGeom>
          <a:ln w="12700">
            <a:miter lim="400000"/>
          </a:ln>
          <a:effectLst>
            <a:outerShdw sx="100000" sy="100000" kx="0" ky="0" algn="b" rotWithShape="0" blurRad="190500" dist="8455" dir="5400000">
              <a:srgbClr val="000000"/>
            </a:outerShdw>
          </a:effectLst>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44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44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45" grpId="2"/>
      <p:bldP build="whole" bldLvl="1" animBg="1" rev="0" advAuto="0" spid="449" grpId="1"/>
    </p:bldLst>
  </p:timing>
</p:sld>
</file>

<file path=ppt/slides/slide2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54" name="STATE"/>
          <p:cNvSpPr txBox="1"/>
          <p:nvPr>
            <p:ph type="title"/>
          </p:nvPr>
        </p:nvSpPr>
        <p:spPr>
          <a:prstGeom prst="rect">
            <a:avLst/>
          </a:prstGeom>
        </p:spPr>
        <p:txBody>
          <a:bodyPr/>
          <a:lstStyle>
            <a:lvl1pPr defTabSz="452627">
              <a:defRPr spc="79" sz="3959"/>
            </a:lvl1pPr>
          </a:lstStyle>
          <a:p>
            <a:pPr/>
            <a:r>
              <a:t>STATE</a:t>
            </a:r>
          </a:p>
        </p:txBody>
      </p:sp>
      <p:sp>
        <p:nvSpPr>
          <p:cNvPr id="455" name="While props are a way to pass data from parent to child State is a components internal data store…"/>
          <p:cNvSpPr txBox="1"/>
          <p:nvPr>
            <p:ph type="body" idx="1"/>
          </p:nvPr>
        </p:nvSpPr>
        <p:spPr>
          <a:prstGeom prst="rect">
            <a:avLst/>
          </a:prstGeom>
        </p:spPr>
        <p:txBody>
          <a:bodyPr/>
          <a:lstStyle/>
          <a:p>
            <a:pPr/>
            <a:r>
              <a:t>While </a:t>
            </a:r>
            <a:r>
              <a:rPr>
                <a:latin typeface="Avenir Heavy"/>
                <a:ea typeface="Avenir Heavy"/>
                <a:cs typeface="Avenir Heavy"/>
                <a:sym typeface="Avenir Heavy"/>
              </a:rPr>
              <a:t>props</a:t>
            </a:r>
            <a:r>
              <a:t> are a way to pass data from parent to child </a:t>
            </a:r>
            <a:r>
              <a:rPr>
                <a:latin typeface="Avenir Heavy"/>
                <a:ea typeface="Avenir Heavy"/>
                <a:cs typeface="Avenir Heavy"/>
                <a:sym typeface="Avenir Heavy"/>
              </a:rPr>
              <a:t>State</a:t>
            </a:r>
            <a:r>
              <a:t> is a components internal </a:t>
            </a:r>
            <a:r>
              <a:rPr u="sng"/>
              <a:t>data store</a:t>
            </a:r>
          </a:p>
          <a:p>
            <a:pPr/>
            <a:r>
              <a:rPr u="sng"/>
              <a:t>Class component </a:t>
            </a:r>
            <a:r>
              <a:rPr u="sng"/>
              <a:t>only</a:t>
            </a:r>
            <a:endParaRPr u="sng"/>
          </a:p>
          <a:p>
            <a:pPr/>
            <a:r>
              <a:rPr>
                <a:latin typeface="Avenir Heavy"/>
                <a:ea typeface="Avenir Heavy"/>
                <a:cs typeface="Avenir Heavy"/>
                <a:sym typeface="Avenir Heavy"/>
              </a:rPr>
              <a:t>Plain JavaScript Object</a:t>
            </a:r>
            <a:r>
              <a:t> </a:t>
            </a:r>
          </a:p>
          <a:p>
            <a:pPr lvl="1" marL="761999" indent="-380999">
              <a:spcBef>
                <a:spcPts val="700"/>
              </a:spcBef>
              <a:defRPr spc="45" sz="2300"/>
            </a:pPr>
            <a:r>
              <a:t>Accessed with with </a:t>
            </a:r>
            <a:r>
              <a:rPr>
                <a:latin typeface="Avenir Book Oblique"/>
                <a:ea typeface="Avenir Book Oblique"/>
                <a:cs typeface="Avenir Book Oblique"/>
                <a:sym typeface="Avenir Book Oblique"/>
              </a:rPr>
              <a:t>this.state</a:t>
            </a:r>
            <a:r>
              <a:t> </a:t>
            </a:r>
          </a:p>
          <a:p>
            <a:pPr lvl="1" marL="761999" indent="-380999">
              <a:spcBef>
                <a:spcPts val="700"/>
              </a:spcBef>
              <a:defRPr spc="45" sz="2300"/>
            </a:pPr>
            <a:r>
              <a:t>Manipulated </a:t>
            </a:r>
            <a:r>
              <a:rPr>
                <a:latin typeface="Avenir Book Oblique"/>
                <a:ea typeface="Avenir Book Oblique"/>
                <a:cs typeface="Avenir Book Oblique"/>
                <a:sym typeface="Avenir Book Oblique"/>
              </a:rPr>
              <a:t>this.setState</a:t>
            </a:r>
            <a:endParaRPr>
              <a:latin typeface="Avenir Book Oblique"/>
              <a:ea typeface="Avenir Book Oblique"/>
              <a:cs typeface="Avenir Book Oblique"/>
              <a:sym typeface="Avenir Book Oblique"/>
            </a:endParaRPr>
          </a:p>
          <a:p>
            <a:pPr/>
            <a:r>
              <a:t>Isolated </a:t>
            </a:r>
            <a:r>
              <a:rPr u="sng"/>
              <a:t>to the component</a:t>
            </a:r>
            <a:r>
              <a:t> — cannot be accessed by component’s children or parents</a:t>
            </a:r>
          </a:p>
        </p:txBody>
      </p:sp>
      <p:sp>
        <p:nvSpPr>
          <p:cNvPr id="456" name="Text"/>
          <p:cNvSpPr txBox="1"/>
          <p:nvPr/>
        </p:nvSpPr>
        <p:spPr>
          <a:xfrm>
            <a:off x="8451850" y="-628650"/>
            <a:ext cx="190500" cy="4572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algn="l">
              <a:lnSpc>
                <a:spcPts val="2800"/>
              </a:lnSpc>
              <a:defRPr sz="1200">
                <a:solidFill>
                  <a:srgbClr val="A9B7C6"/>
                </a:solidFill>
                <a:latin typeface="Times"/>
                <a:ea typeface="Times"/>
                <a:cs typeface="Times"/>
                <a:sym typeface="Times"/>
              </a:defRPr>
            </a:lvl1pPr>
          </a:lstStyle>
          <a:p>
            <a:pPr/>
            <a:r>
              <a:t> </a:t>
            </a:r>
          </a:p>
        </p:txBody>
      </p:sp>
      <p:pic>
        <p:nvPicPr>
          <p:cNvPr id="457" name="page7image1552.png" descr="page7image1552.png"/>
          <p:cNvPicPr>
            <a:picLocks noChangeAspect="1"/>
          </p:cNvPicPr>
          <p:nvPr/>
        </p:nvPicPr>
        <p:blipFill>
          <a:blip r:embed="rId3">
            <a:extLst/>
          </a:blip>
          <a:stretch>
            <a:fillRect/>
          </a:stretch>
        </p:blipFill>
        <p:spPr>
          <a:xfrm>
            <a:off x="11177016" y="709965"/>
            <a:ext cx="1122934" cy="1122934"/>
          </a:xfrm>
          <a:prstGeom prst="rect">
            <a:avLst/>
          </a:prstGeom>
          <a:ln w="12700">
            <a:miter lim="400000"/>
          </a:ln>
          <a:effectLst>
            <a:outerShdw sx="100000" sy="100000" kx="0" ky="0" algn="b" rotWithShape="0" blurRad="190500" dist="8455" dir="5400000">
              <a:srgbClr val="000000"/>
            </a:outerShdw>
          </a:effectLst>
        </p:spPr>
      </p:pic>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7" name="ES6 (ECMAScript 2015)"/>
          <p:cNvSpPr txBox="1"/>
          <p:nvPr>
            <p:ph type="title"/>
          </p:nvPr>
        </p:nvSpPr>
        <p:spPr>
          <a:prstGeom prst="rect">
            <a:avLst/>
          </a:prstGeom>
        </p:spPr>
        <p:txBody>
          <a:bodyPr/>
          <a:lstStyle>
            <a:lvl1pPr defTabSz="452627">
              <a:defRPr spc="79" sz="3959"/>
            </a:lvl1pPr>
          </a:lstStyle>
          <a:p>
            <a:pPr/>
            <a:r>
              <a:t>ES6 (ECMAScript 2015)</a:t>
            </a:r>
          </a:p>
        </p:txBody>
      </p:sp>
      <p:sp>
        <p:nvSpPr>
          <p:cNvPr id="168" name="6th edition to the ECMAScript standard released in 2015…"/>
          <p:cNvSpPr txBox="1"/>
          <p:nvPr>
            <p:ph type="body" idx="1"/>
          </p:nvPr>
        </p:nvSpPr>
        <p:spPr>
          <a:xfrm>
            <a:off x="673100" y="1930400"/>
            <a:ext cx="11658600" cy="6451600"/>
          </a:xfrm>
          <a:prstGeom prst="rect">
            <a:avLst/>
          </a:prstGeom>
        </p:spPr>
        <p:txBody>
          <a:bodyPr/>
          <a:lstStyle/>
          <a:p>
            <a:pPr/>
            <a:r>
              <a:t>6th edition to the ECMAScript standard released in 2015</a:t>
            </a:r>
          </a:p>
          <a:p>
            <a:pPr/>
            <a:r>
              <a:t>First update since ES5 released in 2009</a:t>
            </a:r>
          </a:p>
          <a:p>
            <a:pPr/>
            <a:r>
              <a:t>Introduced some major syntax and features such as classes, modules, arrow functions, promises…</a:t>
            </a:r>
          </a:p>
          <a:p>
            <a:pPr/>
            <a:r>
              <a:t>ES7 — Finalized in 2016 (Array.prototype.includes(), ** exponent operator)</a:t>
            </a:r>
          </a:p>
          <a:p>
            <a:pPr/>
            <a:r>
              <a:t>ES8 — Finalized June 2017 (async/await) </a:t>
            </a:r>
          </a:p>
          <a:p>
            <a:pPr/>
            <a:r>
              <a:t>ES.Next</a:t>
            </a:r>
          </a:p>
        </p:txBody>
      </p:sp>
      <p:pic>
        <p:nvPicPr>
          <p:cNvPr id="169" name="page6image1528.png" descr="page6image1528.png"/>
          <p:cNvPicPr>
            <a:picLocks noChangeAspect="1"/>
          </p:cNvPicPr>
          <p:nvPr/>
        </p:nvPicPr>
        <p:blipFill>
          <a:blip r:embed="rId3">
            <a:extLst/>
          </a:blip>
          <a:stretch>
            <a:fillRect/>
          </a:stretch>
        </p:blipFill>
        <p:spPr>
          <a:xfrm>
            <a:off x="11175176" y="700086"/>
            <a:ext cx="966025" cy="974728"/>
          </a:xfrm>
          <a:prstGeom prst="rect">
            <a:avLst/>
          </a:prstGeom>
          <a:ln w="12700">
            <a:miter lim="400000"/>
          </a:ln>
          <a:effectLst>
            <a:outerShdw sx="100000" sy="100000" kx="0" ky="0" algn="b" rotWithShape="0" blurRad="190500" dist="8455" dir="5400000">
              <a:srgbClr val="000000"/>
            </a:outerShdw>
          </a:effectLst>
        </p:spPr>
      </p:pic>
      <p:sp>
        <p:nvSpPr>
          <p:cNvPr id="170" name="Text"/>
          <p:cNvSpPr txBox="1"/>
          <p:nvPr/>
        </p:nvSpPr>
        <p:spPr>
          <a:xfrm>
            <a:off x="9867900" y="1136650"/>
            <a:ext cx="190500" cy="4572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algn="l">
              <a:lnSpc>
                <a:spcPts val="2800"/>
              </a:lnSpc>
              <a:defRPr sz="1200">
                <a:solidFill>
                  <a:srgbClr val="A9B7C6"/>
                </a:solidFill>
                <a:latin typeface="Times"/>
                <a:ea typeface="Times"/>
                <a:cs typeface="Times"/>
                <a:sym typeface="Times"/>
              </a:defRPr>
            </a:lvl1pPr>
          </a:lstStyle>
          <a:p>
            <a:pPr/>
            <a:r>
              <a:t> </a:t>
            </a:r>
          </a:p>
        </p:txBody>
      </p:sp>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61" name="STATE"/>
          <p:cNvSpPr txBox="1"/>
          <p:nvPr>
            <p:ph type="title"/>
          </p:nvPr>
        </p:nvSpPr>
        <p:spPr>
          <a:prstGeom prst="rect">
            <a:avLst/>
          </a:prstGeom>
        </p:spPr>
        <p:txBody>
          <a:bodyPr/>
          <a:lstStyle>
            <a:lvl1pPr defTabSz="452627">
              <a:defRPr spc="79" sz="3959"/>
            </a:lvl1pPr>
          </a:lstStyle>
          <a:p>
            <a:pPr/>
            <a:r>
              <a:t>STATE</a:t>
            </a:r>
          </a:p>
        </p:txBody>
      </p:sp>
      <p:sp>
        <p:nvSpPr>
          <p:cNvPr id="462" name="Initialized in the component’s constructor…"/>
          <p:cNvSpPr txBox="1"/>
          <p:nvPr>
            <p:ph type="body" idx="1"/>
          </p:nvPr>
        </p:nvSpPr>
        <p:spPr>
          <a:prstGeom prst="rect">
            <a:avLst/>
          </a:prstGeom>
        </p:spPr>
        <p:txBody>
          <a:bodyPr/>
          <a:lstStyle/>
          <a:p>
            <a:pPr/>
            <a:r>
              <a:t>Initialized in the component’s </a:t>
            </a:r>
            <a:r>
              <a:rPr>
                <a:latin typeface="Avenir Book Oblique"/>
                <a:ea typeface="Avenir Book Oblique"/>
                <a:cs typeface="Avenir Book Oblique"/>
                <a:sym typeface="Avenir Book Oblique"/>
              </a:rPr>
              <a:t>constructor</a:t>
            </a:r>
            <a:endParaRPr>
              <a:latin typeface="Avenir Book Oblique"/>
              <a:ea typeface="Avenir Book Oblique"/>
              <a:cs typeface="Avenir Book Oblique"/>
              <a:sym typeface="Avenir Book Oblique"/>
            </a:endParaRPr>
          </a:p>
          <a:p>
            <a:pPr/>
            <a:r>
              <a:t>Access with </a:t>
            </a:r>
            <a:r>
              <a:rPr>
                <a:latin typeface="Avenir Book Oblique"/>
                <a:ea typeface="Avenir Book Oblique"/>
                <a:cs typeface="Avenir Book Oblique"/>
                <a:sym typeface="Avenir Book Oblique"/>
              </a:rPr>
              <a:t>this.state</a:t>
            </a:r>
          </a:p>
        </p:txBody>
      </p:sp>
      <p:sp>
        <p:nvSpPr>
          <p:cNvPr id="463" name="Text"/>
          <p:cNvSpPr txBox="1"/>
          <p:nvPr/>
        </p:nvSpPr>
        <p:spPr>
          <a:xfrm>
            <a:off x="8451850" y="-628650"/>
            <a:ext cx="190500" cy="4572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algn="l">
              <a:lnSpc>
                <a:spcPts val="2800"/>
              </a:lnSpc>
              <a:defRPr sz="1200">
                <a:solidFill>
                  <a:srgbClr val="A9B7C6"/>
                </a:solidFill>
                <a:latin typeface="Times"/>
                <a:ea typeface="Times"/>
                <a:cs typeface="Times"/>
                <a:sym typeface="Times"/>
              </a:defRPr>
            </a:lvl1pPr>
          </a:lstStyle>
          <a:p>
            <a:pPr/>
            <a:r>
              <a:t> </a:t>
            </a:r>
          </a:p>
        </p:txBody>
      </p:sp>
      <p:sp>
        <p:nvSpPr>
          <p:cNvPr id="464" name="class Counter extends Component {…"/>
          <p:cNvSpPr txBox="1"/>
          <p:nvPr/>
        </p:nvSpPr>
        <p:spPr>
          <a:xfrm>
            <a:off x="3797312" y="4297511"/>
            <a:ext cx="6873405" cy="3149601"/>
          </a:xfrm>
          <a:prstGeom prst="rect">
            <a:avLst/>
          </a:prstGeom>
          <a:solidFill>
            <a:srgbClr val="2B2B2B"/>
          </a:solidFill>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algn="l">
              <a:defRPr sz="1700">
                <a:solidFill>
                  <a:srgbClr val="A9B7C6"/>
                </a:solidFill>
                <a:latin typeface="Menlo"/>
                <a:ea typeface="Menlo"/>
                <a:cs typeface="Menlo"/>
                <a:sym typeface="Menlo"/>
              </a:defRPr>
            </a:pPr>
            <a:r>
              <a:rPr b="1">
                <a:solidFill>
                  <a:srgbClr val="CC7831"/>
                </a:solidFill>
              </a:rPr>
              <a:t>class </a:t>
            </a:r>
            <a:r>
              <a:t>Counter </a:t>
            </a:r>
            <a:r>
              <a:rPr b="1">
                <a:solidFill>
                  <a:srgbClr val="CC7831"/>
                </a:solidFill>
              </a:rPr>
              <a:t>extends </a:t>
            </a:r>
            <a:r>
              <a:t>Component {</a:t>
            </a:r>
          </a:p>
          <a:p>
            <a:pPr algn="l">
              <a:defRPr sz="1700">
                <a:solidFill>
                  <a:srgbClr val="FFC66E"/>
                </a:solidFill>
                <a:latin typeface="Menlo"/>
                <a:ea typeface="Menlo"/>
                <a:cs typeface="Menlo"/>
                <a:sym typeface="Menlo"/>
              </a:defRPr>
            </a:pPr>
            <a:r>
              <a:rPr>
                <a:solidFill>
                  <a:srgbClr val="A9B7C6"/>
                </a:solidFill>
              </a:rPr>
              <a:t>    </a:t>
            </a:r>
            <a:r>
              <a:t>constructor</a:t>
            </a:r>
            <a:r>
              <a:rPr>
                <a:solidFill>
                  <a:srgbClr val="A9B7C6"/>
                </a:solidFill>
              </a:rPr>
              <a:t>(props) {</a:t>
            </a:r>
            <a:endParaRPr>
              <a:solidFill>
                <a:srgbClr val="A9B7C6"/>
              </a:solidFill>
            </a:endParaRPr>
          </a:p>
          <a:p>
            <a:pPr algn="l">
              <a:defRPr sz="1700">
                <a:solidFill>
                  <a:srgbClr val="A9B7C6"/>
                </a:solidFill>
                <a:latin typeface="Menlo"/>
                <a:ea typeface="Menlo"/>
                <a:cs typeface="Menlo"/>
                <a:sym typeface="Menlo"/>
              </a:defRPr>
            </a:pPr>
            <a:r>
              <a:t>        </a:t>
            </a:r>
            <a:r>
              <a:rPr b="1">
                <a:solidFill>
                  <a:srgbClr val="CC7831"/>
                </a:solidFill>
              </a:rPr>
              <a:t>super</a:t>
            </a:r>
            <a:r>
              <a:t>(props)</a:t>
            </a:r>
          </a:p>
          <a:p>
            <a:pPr algn="l">
              <a:defRPr sz="1700">
                <a:solidFill>
                  <a:srgbClr val="A9B7C6"/>
                </a:solidFill>
                <a:latin typeface="Menlo"/>
                <a:ea typeface="Menlo"/>
                <a:cs typeface="Menlo"/>
                <a:sym typeface="Menlo"/>
              </a:defRPr>
            </a:pPr>
            <a:r>
              <a:t>        </a:t>
            </a:r>
            <a:r>
              <a:rPr b="1">
                <a:solidFill>
                  <a:srgbClr val="CC7831"/>
                </a:solidFill>
              </a:rPr>
              <a:t>this</a:t>
            </a:r>
            <a:r>
              <a:t>.</a:t>
            </a:r>
            <a:r>
              <a:rPr>
                <a:solidFill>
                  <a:srgbClr val="9876AA"/>
                </a:solidFill>
              </a:rPr>
              <a:t>state </a:t>
            </a:r>
            <a:r>
              <a:t>= {</a:t>
            </a:r>
          </a:p>
          <a:p>
            <a:pPr algn="l">
              <a:defRPr sz="1700">
                <a:solidFill>
                  <a:srgbClr val="A9B7C6"/>
                </a:solidFill>
                <a:latin typeface="Menlo"/>
                <a:ea typeface="Menlo"/>
                <a:cs typeface="Menlo"/>
                <a:sym typeface="Menlo"/>
              </a:defRPr>
            </a:pPr>
            <a:r>
              <a:t>            </a:t>
            </a:r>
            <a:r>
              <a:rPr>
                <a:solidFill>
                  <a:srgbClr val="9876AA"/>
                </a:solidFill>
              </a:rPr>
              <a:t>count</a:t>
            </a:r>
            <a:r>
              <a:t>: props.initialCount</a:t>
            </a:r>
          </a:p>
          <a:p>
            <a:pPr algn="l">
              <a:defRPr sz="1700">
                <a:solidFill>
                  <a:srgbClr val="A9B7C6"/>
                </a:solidFill>
                <a:latin typeface="Menlo"/>
                <a:ea typeface="Menlo"/>
                <a:cs typeface="Menlo"/>
                <a:sym typeface="Menlo"/>
              </a:defRPr>
            </a:pPr>
            <a:r>
              <a:t>        }</a:t>
            </a:r>
          </a:p>
          <a:p>
            <a:pPr algn="l">
              <a:defRPr sz="1700">
                <a:solidFill>
                  <a:srgbClr val="A9B7C6"/>
                </a:solidFill>
                <a:latin typeface="Menlo"/>
                <a:ea typeface="Menlo"/>
                <a:cs typeface="Menlo"/>
                <a:sym typeface="Menlo"/>
              </a:defRPr>
            </a:pPr>
            <a:r>
              <a:t>    }</a:t>
            </a:r>
          </a:p>
          <a:p>
            <a:pPr algn="l">
              <a:defRPr sz="1700">
                <a:solidFill>
                  <a:srgbClr val="A9B7C6"/>
                </a:solidFill>
                <a:latin typeface="Menlo"/>
                <a:ea typeface="Menlo"/>
                <a:cs typeface="Menlo"/>
                <a:sym typeface="Menlo"/>
              </a:defRPr>
            </a:pPr>
          </a:p>
          <a:p>
            <a:pPr algn="l">
              <a:defRPr sz="1700">
                <a:solidFill>
                  <a:srgbClr val="FFC66E"/>
                </a:solidFill>
                <a:latin typeface="Menlo"/>
                <a:ea typeface="Menlo"/>
                <a:cs typeface="Menlo"/>
                <a:sym typeface="Menlo"/>
              </a:defRPr>
            </a:pPr>
            <a:r>
              <a:rPr>
                <a:solidFill>
                  <a:srgbClr val="A9B7C6"/>
                </a:solidFill>
              </a:rPr>
              <a:t>    </a:t>
            </a:r>
            <a:r>
              <a:t>render</a:t>
            </a:r>
            <a:r>
              <a:rPr>
                <a:solidFill>
                  <a:srgbClr val="A9B7C6"/>
                </a:solidFill>
              </a:rPr>
              <a:t>() {</a:t>
            </a:r>
            <a:endParaRPr>
              <a:solidFill>
                <a:srgbClr val="A9B7C6"/>
              </a:solidFill>
            </a:endParaRPr>
          </a:p>
          <a:p>
            <a:pPr algn="l">
              <a:defRPr sz="1700">
                <a:solidFill>
                  <a:srgbClr val="A9B7C6"/>
                </a:solidFill>
                <a:latin typeface="Menlo"/>
                <a:ea typeface="Menlo"/>
                <a:cs typeface="Menlo"/>
                <a:sym typeface="Menlo"/>
              </a:defRPr>
            </a:pPr>
            <a:r>
              <a:t>        </a:t>
            </a:r>
            <a:r>
              <a:rPr b="1">
                <a:solidFill>
                  <a:srgbClr val="CC7831"/>
                </a:solidFill>
              </a:rPr>
              <a:t>return </a:t>
            </a:r>
            <a:r>
              <a:rPr>
                <a:solidFill>
                  <a:srgbClr val="E8BF6B"/>
                </a:solidFill>
              </a:rPr>
              <a:t>&lt;div&gt;</a:t>
            </a:r>
            <a:r>
              <a:t>Count: {</a:t>
            </a:r>
            <a:r>
              <a:rPr b="1">
                <a:solidFill>
                  <a:srgbClr val="CC7831"/>
                </a:solidFill>
              </a:rPr>
              <a:t>this</a:t>
            </a:r>
            <a:r>
              <a:t>.</a:t>
            </a:r>
            <a:r>
              <a:rPr>
                <a:solidFill>
                  <a:srgbClr val="9876AA"/>
                </a:solidFill>
              </a:rPr>
              <a:t>state</a:t>
            </a:r>
            <a:r>
              <a:t>.</a:t>
            </a:r>
            <a:r>
              <a:rPr>
                <a:solidFill>
                  <a:srgbClr val="9876AA"/>
                </a:solidFill>
              </a:rPr>
              <a:t>count</a:t>
            </a:r>
            <a:r>
              <a:t>}</a:t>
            </a:r>
            <a:r>
              <a:rPr>
                <a:solidFill>
                  <a:srgbClr val="E8BF6B"/>
                </a:solidFill>
              </a:rPr>
              <a:t>&lt;/div&gt;</a:t>
            </a:r>
            <a:endParaRPr>
              <a:solidFill>
                <a:srgbClr val="E8BF6B"/>
              </a:solidFill>
            </a:endParaRPr>
          </a:p>
          <a:p>
            <a:pPr algn="l">
              <a:defRPr sz="1700">
                <a:solidFill>
                  <a:srgbClr val="E8BF6B"/>
                </a:solidFill>
                <a:latin typeface="Menlo"/>
                <a:ea typeface="Menlo"/>
                <a:cs typeface="Menlo"/>
                <a:sym typeface="Menlo"/>
              </a:defRPr>
            </a:pPr>
            <a:r>
              <a:t>    </a:t>
            </a:r>
            <a:r>
              <a:rPr>
                <a:solidFill>
                  <a:srgbClr val="A9B7C6"/>
                </a:solidFill>
              </a:rPr>
              <a:t>}</a:t>
            </a:r>
            <a:endParaRPr>
              <a:solidFill>
                <a:srgbClr val="A9B7C6"/>
              </a:solidFill>
            </a:endParaRPr>
          </a:p>
          <a:p>
            <a:pPr algn="l">
              <a:defRPr sz="1700">
                <a:solidFill>
                  <a:srgbClr val="A9B7C6"/>
                </a:solidFill>
                <a:latin typeface="Menlo"/>
                <a:ea typeface="Menlo"/>
                <a:cs typeface="Menlo"/>
                <a:sym typeface="Menlo"/>
              </a:defRPr>
            </a:pPr>
            <a:r>
              <a:t>}</a:t>
            </a:r>
          </a:p>
        </p:txBody>
      </p:sp>
      <p:sp>
        <p:nvSpPr>
          <p:cNvPr id="465" name="constructor initialization"/>
          <p:cNvSpPr/>
          <p:nvPr/>
        </p:nvSpPr>
        <p:spPr>
          <a:xfrm>
            <a:off x="572690" y="4772223"/>
            <a:ext cx="3733007" cy="46791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35" y="0"/>
                </a:moveTo>
                <a:cubicBezTo>
                  <a:pt x="239" y="0"/>
                  <a:pt x="0" y="1910"/>
                  <a:pt x="0" y="4269"/>
                </a:cubicBezTo>
                <a:lnTo>
                  <a:pt x="0" y="17313"/>
                </a:lnTo>
                <a:cubicBezTo>
                  <a:pt x="0" y="19672"/>
                  <a:pt x="239" y="21600"/>
                  <a:pt x="535" y="21600"/>
                </a:cubicBezTo>
                <a:lnTo>
                  <a:pt x="17313" y="21600"/>
                </a:lnTo>
                <a:cubicBezTo>
                  <a:pt x="17608" y="21600"/>
                  <a:pt x="17848" y="19672"/>
                  <a:pt x="17848" y="17313"/>
                </a:cubicBezTo>
                <a:lnTo>
                  <a:pt x="17848" y="7475"/>
                </a:lnTo>
                <a:lnTo>
                  <a:pt x="21600" y="2638"/>
                </a:lnTo>
                <a:lnTo>
                  <a:pt x="17565" y="568"/>
                </a:lnTo>
                <a:cubicBezTo>
                  <a:pt x="17489" y="235"/>
                  <a:pt x="17406" y="0"/>
                  <a:pt x="17313" y="0"/>
                </a:cubicBezTo>
                <a:lnTo>
                  <a:pt x="535" y="0"/>
                </a:lnTo>
                <a:close/>
              </a:path>
            </a:pathLst>
          </a:cu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p>
            <a:pPr>
              <a:defRPr sz="1700"/>
            </a:pPr>
            <a:r>
              <a:rPr i="1">
                <a:latin typeface="Avenir Heavy"/>
                <a:ea typeface="Avenir Heavy"/>
                <a:cs typeface="Avenir Heavy"/>
                <a:sym typeface="Avenir Heavy"/>
              </a:rPr>
              <a:t>constructor</a:t>
            </a:r>
            <a:r>
              <a:t> initialization</a:t>
            </a:r>
          </a:p>
        </p:txBody>
      </p:sp>
      <p:sp>
        <p:nvSpPr>
          <p:cNvPr id="466" name="Accessing state via this.state"/>
          <p:cNvSpPr/>
          <p:nvPr/>
        </p:nvSpPr>
        <p:spPr>
          <a:xfrm>
            <a:off x="6669248" y="6977211"/>
            <a:ext cx="3078561" cy="101163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2447" y="0"/>
                </a:moveTo>
                <a:lnTo>
                  <a:pt x="11149" y="11253"/>
                </a:lnTo>
                <a:lnTo>
                  <a:pt x="649" y="11253"/>
                </a:lnTo>
                <a:cubicBezTo>
                  <a:pt x="290" y="11253"/>
                  <a:pt x="0" y="12137"/>
                  <a:pt x="0" y="13228"/>
                </a:cubicBezTo>
                <a:lnTo>
                  <a:pt x="0" y="19626"/>
                </a:lnTo>
                <a:cubicBezTo>
                  <a:pt x="0" y="20717"/>
                  <a:pt x="290" y="21600"/>
                  <a:pt x="649" y="21600"/>
                </a:cubicBezTo>
                <a:lnTo>
                  <a:pt x="20951" y="21600"/>
                </a:lnTo>
                <a:cubicBezTo>
                  <a:pt x="21310" y="21600"/>
                  <a:pt x="21600" y="20717"/>
                  <a:pt x="21600" y="19626"/>
                </a:cubicBezTo>
                <a:lnTo>
                  <a:pt x="21600" y="13228"/>
                </a:lnTo>
                <a:cubicBezTo>
                  <a:pt x="21600" y="12137"/>
                  <a:pt x="21310" y="11253"/>
                  <a:pt x="20951" y="11253"/>
                </a:cubicBezTo>
                <a:lnTo>
                  <a:pt x="13745" y="11253"/>
                </a:lnTo>
                <a:lnTo>
                  <a:pt x="12447" y="0"/>
                </a:lnTo>
                <a:close/>
              </a:path>
            </a:pathLst>
          </a:cu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p>
            <a:pPr>
              <a:defRPr sz="1700"/>
            </a:pPr>
            <a:r>
              <a:t>Accessing state via </a:t>
            </a:r>
            <a:r>
              <a:rPr i="1">
                <a:latin typeface="Avenir Heavy"/>
                <a:ea typeface="Avenir Heavy"/>
                <a:cs typeface="Avenir Heavy"/>
                <a:sym typeface="Avenir Heavy"/>
              </a:rPr>
              <a:t>this.state</a:t>
            </a:r>
          </a:p>
        </p:txBody>
      </p:sp>
      <p:pic>
        <p:nvPicPr>
          <p:cNvPr id="467" name="page7image1552.png" descr="page7image1552.png"/>
          <p:cNvPicPr>
            <a:picLocks noChangeAspect="1"/>
          </p:cNvPicPr>
          <p:nvPr/>
        </p:nvPicPr>
        <p:blipFill>
          <a:blip r:embed="rId4">
            <a:extLst/>
          </a:blip>
          <a:stretch>
            <a:fillRect/>
          </a:stretch>
        </p:blipFill>
        <p:spPr>
          <a:xfrm>
            <a:off x="11177016" y="709965"/>
            <a:ext cx="1122934" cy="1122934"/>
          </a:xfrm>
          <a:prstGeom prst="rect">
            <a:avLst/>
          </a:prstGeom>
          <a:ln w="12700">
            <a:miter lim="400000"/>
          </a:ln>
          <a:effectLst>
            <a:outerShdw sx="100000" sy="100000" kx="0" ky="0" algn="b" rotWithShape="0" blurRad="190500" dist="8455" dir="5400000">
              <a:srgbClr val="000000"/>
            </a:outerShdw>
          </a:effectLst>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46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46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66" grpId="2"/>
      <p:bldP build="whole" bldLvl="1" animBg="1" rev="0" advAuto="0" spid="465" grpId="1"/>
    </p:bldLst>
  </p:timing>
</p:sld>
</file>

<file path=ppt/slides/slide3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71" name="STATE"/>
          <p:cNvSpPr txBox="1"/>
          <p:nvPr>
            <p:ph type="title"/>
          </p:nvPr>
        </p:nvSpPr>
        <p:spPr>
          <a:prstGeom prst="rect">
            <a:avLst/>
          </a:prstGeom>
        </p:spPr>
        <p:txBody>
          <a:bodyPr/>
          <a:lstStyle>
            <a:lvl1pPr defTabSz="452627">
              <a:defRPr spc="79" sz="3959"/>
            </a:lvl1pPr>
          </a:lstStyle>
          <a:p>
            <a:pPr/>
            <a:r>
              <a:t>STATE</a:t>
            </a:r>
          </a:p>
        </p:txBody>
      </p:sp>
      <p:sp>
        <p:nvSpPr>
          <p:cNvPr id="472" name="Setting state with this.setState:"/>
          <p:cNvSpPr txBox="1"/>
          <p:nvPr>
            <p:ph type="body" idx="1"/>
          </p:nvPr>
        </p:nvSpPr>
        <p:spPr>
          <a:xfrm>
            <a:off x="673100" y="1651000"/>
            <a:ext cx="11658600" cy="6451600"/>
          </a:xfrm>
          <a:prstGeom prst="rect">
            <a:avLst/>
          </a:prstGeom>
        </p:spPr>
        <p:txBody>
          <a:bodyPr/>
          <a:lstStyle/>
          <a:p>
            <a:pPr/>
            <a:r>
              <a:t>Setting state with </a:t>
            </a:r>
            <a:r>
              <a:rPr>
                <a:latin typeface="Avenir Book Oblique"/>
                <a:ea typeface="Avenir Book Oblique"/>
                <a:cs typeface="Avenir Book Oblique"/>
                <a:sym typeface="Avenir Book Oblique"/>
              </a:rPr>
              <a:t>this.setState:</a:t>
            </a:r>
          </a:p>
        </p:txBody>
      </p:sp>
      <p:sp>
        <p:nvSpPr>
          <p:cNvPr id="473" name="Text"/>
          <p:cNvSpPr txBox="1"/>
          <p:nvPr/>
        </p:nvSpPr>
        <p:spPr>
          <a:xfrm>
            <a:off x="8451850" y="-628650"/>
            <a:ext cx="190500" cy="4572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algn="l">
              <a:lnSpc>
                <a:spcPts val="2800"/>
              </a:lnSpc>
              <a:defRPr sz="1200">
                <a:solidFill>
                  <a:srgbClr val="A9B7C6"/>
                </a:solidFill>
                <a:latin typeface="Times"/>
                <a:ea typeface="Times"/>
                <a:cs typeface="Times"/>
                <a:sym typeface="Times"/>
              </a:defRPr>
            </a:lvl1pPr>
          </a:lstStyle>
          <a:p>
            <a:pPr/>
            <a:r>
              <a:t> </a:t>
            </a:r>
          </a:p>
        </p:txBody>
      </p:sp>
      <p:grpSp>
        <p:nvGrpSpPr>
          <p:cNvPr id="476" name="Group"/>
          <p:cNvGrpSpPr/>
          <p:nvPr/>
        </p:nvGrpSpPr>
        <p:grpSpPr>
          <a:xfrm>
            <a:off x="1397000" y="2561034"/>
            <a:ext cx="9132135" cy="398463"/>
            <a:chOff x="1460499" y="656629"/>
            <a:chExt cx="9132134" cy="398462"/>
          </a:xfrm>
        </p:grpSpPr>
        <p:sp>
          <p:nvSpPr>
            <p:cNvPr id="474" name="this.setState({count: 2})"/>
            <p:cNvSpPr txBox="1"/>
            <p:nvPr/>
          </p:nvSpPr>
          <p:spPr>
            <a:xfrm>
              <a:off x="1460499" y="684410"/>
              <a:ext cx="3172719" cy="342901"/>
            </a:xfrm>
            <a:prstGeom prst="rect">
              <a:avLst/>
            </a:prstGeom>
            <a:solidFill>
              <a:srgbClr val="2B2B2B"/>
            </a:solid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t">
              <a:spAutoFit/>
            </a:bodyPr>
            <a:lstStyle/>
            <a:p>
              <a:pPr algn="l">
                <a:defRPr>
                  <a:solidFill>
                    <a:srgbClr val="A9B7C6"/>
                  </a:solidFill>
                  <a:latin typeface="Menlo"/>
                  <a:ea typeface="Menlo"/>
                  <a:cs typeface="Menlo"/>
                  <a:sym typeface="Menlo"/>
                </a:defRPr>
              </a:pPr>
              <a:r>
                <a:rPr b="1">
                  <a:solidFill>
                    <a:srgbClr val="CC7831"/>
                  </a:solidFill>
                </a:rPr>
                <a:t>this</a:t>
              </a:r>
              <a:r>
                <a:t>.setState({</a:t>
              </a:r>
              <a:r>
                <a:rPr>
                  <a:solidFill>
                    <a:srgbClr val="9876AA"/>
                  </a:solidFill>
                </a:rPr>
                <a:t>count</a:t>
              </a:r>
              <a:r>
                <a:t>: </a:t>
              </a:r>
              <a:r>
                <a:rPr>
                  <a:solidFill>
                    <a:srgbClr val="6897BB"/>
                  </a:solidFill>
                </a:rPr>
                <a:t>2</a:t>
              </a:r>
              <a:r>
                <a:t>})</a:t>
              </a:r>
            </a:p>
          </p:txBody>
        </p:sp>
        <p:sp>
          <p:nvSpPr>
            <p:cNvPr id="475" name="Merges new count will all other state properties"/>
            <p:cNvSpPr/>
            <p:nvPr/>
          </p:nvSpPr>
          <p:spPr>
            <a:xfrm>
              <a:off x="4608949" y="656629"/>
              <a:ext cx="5983686" cy="39846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4100" y="0"/>
                  </a:moveTo>
                  <a:cubicBezTo>
                    <a:pt x="3911" y="0"/>
                    <a:pt x="3758" y="2306"/>
                    <a:pt x="3758" y="5142"/>
                  </a:cubicBezTo>
                  <a:lnTo>
                    <a:pt x="3758" y="5206"/>
                  </a:lnTo>
                  <a:lnTo>
                    <a:pt x="0" y="12629"/>
                  </a:lnTo>
                  <a:lnTo>
                    <a:pt x="3874" y="20245"/>
                  </a:lnTo>
                  <a:cubicBezTo>
                    <a:pt x="3934" y="21060"/>
                    <a:pt x="4013" y="21600"/>
                    <a:pt x="4100" y="21600"/>
                  </a:cubicBezTo>
                  <a:lnTo>
                    <a:pt x="21258" y="21600"/>
                  </a:lnTo>
                  <a:cubicBezTo>
                    <a:pt x="21446" y="21600"/>
                    <a:pt x="21600" y="19315"/>
                    <a:pt x="21600" y="16480"/>
                  </a:cubicBezTo>
                  <a:lnTo>
                    <a:pt x="21600" y="5142"/>
                  </a:lnTo>
                  <a:cubicBezTo>
                    <a:pt x="21600" y="2306"/>
                    <a:pt x="21446" y="0"/>
                    <a:pt x="21258" y="0"/>
                  </a:cubicBezTo>
                  <a:lnTo>
                    <a:pt x="4100" y="0"/>
                  </a:lnTo>
                  <a:close/>
                </a:path>
              </a:pathLst>
            </a:custGeom>
            <a:blipFill rotWithShape="1">
              <a:blip r:embed="rId3"/>
              <a:srcRect l="0" t="0" r="0" b="0"/>
              <a:tile tx="0" ty="0" sx="100000" sy="100000" flip="none" algn="tl"/>
            </a:blip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p>
              <a:pPr>
                <a:defRPr sz="1700"/>
              </a:pPr>
              <a:r>
                <a:t>Merges new </a:t>
              </a:r>
              <a:r>
                <a:rPr>
                  <a:latin typeface="Avenir Heavy"/>
                  <a:ea typeface="Avenir Heavy"/>
                  <a:cs typeface="Avenir Heavy"/>
                  <a:sym typeface="Avenir Heavy"/>
                </a:rPr>
                <a:t>count </a:t>
              </a:r>
              <a:r>
                <a:t>will all other state properties</a:t>
              </a:r>
            </a:p>
          </p:txBody>
        </p:sp>
      </p:grpSp>
      <p:grpSp>
        <p:nvGrpSpPr>
          <p:cNvPr id="479" name="Group"/>
          <p:cNvGrpSpPr/>
          <p:nvPr/>
        </p:nvGrpSpPr>
        <p:grpSpPr>
          <a:xfrm>
            <a:off x="1396999" y="5930602"/>
            <a:ext cx="10618036" cy="787401"/>
            <a:chOff x="-2413000" y="967184"/>
            <a:chExt cx="10618034" cy="787400"/>
          </a:xfrm>
        </p:grpSpPr>
        <p:sp>
          <p:nvSpPr>
            <p:cNvPr id="477" name="this.setState ((prevState, props) =&gt; {…"/>
            <p:cNvSpPr txBox="1"/>
            <p:nvPr/>
          </p:nvSpPr>
          <p:spPr>
            <a:xfrm>
              <a:off x="-2413001" y="967184"/>
              <a:ext cx="4701928" cy="787401"/>
            </a:xfrm>
            <a:prstGeom prst="rect">
              <a:avLst/>
            </a:prstGeom>
            <a:solidFill>
              <a:srgbClr val="2B2B2B"/>
            </a:solid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t">
              <a:spAutoFit/>
            </a:bodyPr>
            <a:lstStyle/>
            <a:p>
              <a:pPr algn="l">
                <a:defRPr sz="1500">
                  <a:solidFill>
                    <a:srgbClr val="A9B7C6"/>
                  </a:solidFill>
                  <a:latin typeface="Menlo"/>
                  <a:ea typeface="Menlo"/>
                  <a:cs typeface="Menlo"/>
                  <a:sym typeface="Menlo"/>
                </a:defRPr>
              </a:pPr>
              <a:r>
                <a:rPr b="1">
                  <a:solidFill>
                    <a:srgbClr val="CC7831"/>
                  </a:solidFill>
                </a:rPr>
                <a:t>this</a:t>
              </a:r>
              <a:r>
                <a:t>.setState ((prevState</a:t>
              </a:r>
              <a:r>
                <a:rPr>
                  <a:solidFill>
                    <a:srgbClr val="CC7831"/>
                  </a:solidFill>
                </a:rPr>
                <a:t>, </a:t>
              </a:r>
              <a:r>
                <a:t>props) =&gt; {</a:t>
              </a:r>
            </a:p>
            <a:p>
              <a:pPr algn="l">
                <a:defRPr sz="1500">
                  <a:solidFill>
                    <a:srgbClr val="A9B7C6"/>
                  </a:solidFill>
                  <a:latin typeface="Menlo"/>
                  <a:ea typeface="Menlo"/>
                  <a:cs typeface="Menlo"/>
                  <a:sym typeface="Menlo"/>
                </a:defRPr>
              </a:pPr>
              <a:r>
                <a:t>    </a:t>
              </a:r>
              <a:r>
                <a:rPr b="1">
                  <a:solidFill>
                    <a:srgbClr val="CC7831"/>
                  </a:solidFill>
                </a:rPr>
                <a:t>return </a:t>
              </a:r>
              <a:r>
                <a:t>{</a:t>
              </a:r>
              <a:r>
                <a:rPr>
                  <a:solidFill>
                    <a:srgbClr val="9876AA"/>
                  </a:solidFill>
                </a:rPr>
                <a:t>count</a:t>
              </a:r>
              <a:r>
                <a:t>: prevState.count + </a:t>
              </a:r>
              <a:r>
                <a:rPr>
                  <a:solidFill>
                    <a:srgbClr val="6897BB"/>
                  </a:solidFill>
                </a:rPr>
                <a:t>1</a:t>
              </a:r>
              <a:r>
                <a:t>}</a:t>
              </a:r>
            </a:p>
            <a:p>
              <a:pPr algn="l">
                <a:defRPr sz="1500">
                  <a:solidFill>
                    <a:srgbClr val="A9B7C6"/>
                  </a:solidFill>
                  <a:latin typeface="Menlo"/>
                  <a:ea typeface="Menlo"/>
                  <a:cs typeface="Menlo"/>
                  <a:sym typeface="Menlo"/>
                </a:defRPr>
              </a:pPr>
              <a:r>
                <a:t>})</a:t>
              </a:r>
            </a:p>
          </p:txBody>
        </p:sp>
        <p:sp>
          <p:nvSpPr>
            <p:cNvPr id="478" name="Instead of an object pass an updater function"/>
            <p:cNvSpPr/>
            <p:nvPr/>
          </p:nvSpPr>
          <p:spPr>
            <a:xfrm>
              <a:off x="2137212" y="1157684"/>
              <a:ext cx="6067823" cy="4064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4343" y="0"/>
                  </a:moveTo>
                  <a:cubicBezTo>
                    <a:pt x="4157" y="0"/>
                    <a:pt x="4005" y="2261"/>
                    <a:pt x="4005" y="5041"/>
                  </a:cubicBezTo>
                  <a:lnTo>
                    <a:pt x="4005" y="5674"/>
                  </a:lnTo>
                  <a:lnTo>
                    <a:pt x="0" y="12888"/>
                  </a:lnTo>
                  <a:lnTo>
                    <a:pt x="4124" y="20334"/>
                  </a:lnTo>
                  <a:cubicBezTo>
                    <a:pt x="4183" y="21099"/>
                    <a:pt x="4259" y="21600"/>
                    <a:pt x="4343" y="21600"/>
                  </a:cubicBezTo>
                  <a:lnTo>
                    <a:pt x="21262" y="21600"/>
                  </a:lnTo>
                  <a:cubicBezTo>
                    <a:pt x="21449" y="21600"/>
                    <a:pt x="21600" y="19339"/>
                    <a:pt x="21600" y="16559"/>
                  </a:cubicBezTo>
                  <a:lnTo>
                    <a:pt x="21600" y="5041"/>
                  </a:lnTo>
                  <a:cubicBezTo>
                    <a:pt x="21600" y="2261"/>
                    <a:pt x="21449" y="0"/>
                    <a:pt x="21262" y="0"/>
                  </a:cubicBezTo>
                  <a:lnTo>
                    <a:pt x="4343" y="0"/>
                  </a:lnTo>
                  <a:close/>
                </a:path>
              </a:pathLst>
            </a:custGeom>
            <a:blipFill rotWithShape="1">
              <a:blip r:embed="rId3"/>
              <a:srcRect l="0" t="0" r="0" b="0"/>
              <a:tile tx="0" ty="0" sx="100000" sy="100000" flip="none" algn="tl"/>
            </a:blip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p>
              <a:pPr>
                <a:defRPr sz="1700"/>
              </a:pPr>
              <a:r>
                <a:t>Instead of an object pass an </a:t>
              </a:r>
              <a:r>
                <a:rPr u="sng"/>
                <a:t>updater function</a:t>
              </a:r>
            </a:p>
          </p:txBody>
        </p:sp>
      </p:grpSp>
      <p:grpSp>
        <p:nvGrpSpPr>
          <p:cNvPr id="484" name="Group"/>
          <p:cNvGrpSpPr/>
          <p:nvPr/>
        </p:nvGrpSpPr>
        <p:grpSpPr>
          <a:xfrm>
            <a:off x="1397000" y="3592363"/>
            <a:ext cx="7512878" cy="1473201"/>
            <a:chOff x="411074" y="-12700"/>
            <a:chExt cx="7512877" cy="1473200"/>
          </a:xfrm>
        </p:grpSpPr>
        <p:sp>
          <p:nvSpPr>
            <p:cNvPr id="480" name="Object.assign(…"/>
            <p:cNvSpPr txBox="1"/>
            <p:nvPr/>
          </p:nvSpPr>
          <p:spPr>
            <a:xfrm>
              <a:off x="411074" y="-12700"/>
              <a:ext cx="3555022" cy="1473200"/>
            </a:xfrm>
            <a:prstGeom prst="rect">
              <a:avLst/>
            </a:prstGeom>
            <a:solidFill>
              <a:srgbClr val="2B2B2B"/>
            </a:solid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t">
              <a:spAutoFit/>
            </a:bodyPr>
            <a:lstStyle/>
            <a:p>
              <a:pPr algn="l">
                <a:defRPr sz="1500">
                  <a:solidFill>
                    <a:srgbClr val="A9B7C6"/>
                  </a:solidFill>
                  <a:latin typeface="Menlo"/>
                  <a:ea typeface="Menlo"/>
                  <a:cs typeface="Menlo"/>
                  <a:sym typeface="Menlo"/>
                </a:defRPr>
              </a:pPr>
              <a:r>
                <a:t>Object.</a:t>
              </a:r>
              <a:r>
                <a:rPr>
                  <a:solidFill>
                    <a:srgbClr val="FFC66E"/>
                  </a:solidFill>
                </a:rPr>
                <a:t>assign</a:t>
              </a:r>
              <a:r>
                <a:t>(</a:t>
              </a:r>
            </a:p>
            <a:p>
              <a:pPr algn="l">
                <a:defRPr sz="1500">
                  <a:solidFill>
                    <a:srgbClr val="A9B7C6"/>
                  </a:solidFill>
                  <a:latin typeface="Menlo"/>
                  <a:ea typeface="Menlo"/>
                  <a:cs typeface="Menlo"/>
                  <a:sym typeface="Menlo"/>
                </a:defRPr>
              </a:pPr>
              <a:r>
                <a:t>    previousState</a:t>
              </a:r>
              <a:r>
                <a:rPr>
                  <a:solidFill>
                    <a:srgbClr val="CC7831"/>
                  </a:solidFill>
                </a:rPr>
                <a:t>,</a:t>
              </a:r>
              <a:endParaRPr>
                <a:solidFill>
                  <a:srgbClr val="CC7831"/>
                </a:solidFill>
              </a:endParaRPr>
            </a:p>
            <a:p>
              <a:pPr algn="l">
                <a:defRPr sz="1500">
                  <a:solidFill>
                    <a:srgbClr val="A9B7C6"/>
                  </a:solidFill>
                  <a:latin typeface="Menlo"/>
                  <a:ea typeface="Menlo"/>
                  <a:cs typeface="Menlo"/>
                  <a:sym typeface="Menlo"/>
                </a:defRPr>
              </a:pPr>
              <a:r>
                <a:rPr>
                  <a:solidFill>
                    <a:srgbClr val="CC7831"/>
                  </a:solidFill>
                </a:rPr>
                <a:t>    </a:t>
              </a:r>
              <a:r>
                <a:t>{</a:t>
              </a:r>
              <a:r>
                <a:rPr>
                  <a:solidFill>
                    <a:srgbClr val="9876AA"/>
                  </a:solidFill>
                </a:rPr>
                <a:t>count</a:t>
              </a:r>
              <a:r>
                <a:t>: state.count + </a:t>
              </a:r>
              <a:r>
                <a:rPr>
                  <a:solidFill>
                    <a:srgbClr val="6897BB"/>
                  </a:solidFill>
                </a:rPr>
                <a:t>1</a:t>
              </a:r>
              <a:r>
                <a:t>}</a:t>
              </a:r>
              <a:r>
                <a:rPr>
                  <a:solidFill>
                    <a:srgbClr val="CC7831"/>
                  </a:solidFill>
                </a:rPr>
                <a:t>,</a:t>
              </a:r>
              <a:endParaRPr>
                <a:solidFill>
                  <a:srgbClr val="CC7831"/>
                </a:solidFill>
              </a:endParaRPr>
            </a:p>
            <a:p>
              <a:pPr algn="l">
                <a:defRPr sz="1500">
                  <a:solidFill>
                    <a:srgbClr val="A9B7C6"/>
                  </a:solidFill>
                  <a:latin typeface="Menlo"/>
                  <a:ea typeface="Menlo"/>
                  <a:cs typeface="Menlo"/>
                  <a:sym typeface="Menlo"/>
                </a:defRPr>
              </a:pPr>
              <a:r>
                <a:rPr>
                  <a:solidFill>
                    <a:srgbClr val="CC7831"/>
                  </a:solidFill>
                </a:rPr>
                <a:t>    </a:t>
              </a:r>
              <a:r>
                <a:t>{</a:t>
              </a:r>
              <a:r>
                <a:rPr>
                  <a:solidFill>
                    <a:srgbClr val="9876AA"/>
                  </a:solidFill>
                </a:rPr>
                <a:t>count</a:t>
              </a:r>
              <a:r>
                <a:t>: state.count + </a:t>
              </a:r>
              <a:r>
                <a:rPr>
                  <a:solidFill>
                    <a:srgbClr val="6897BB"/>
                  </a:solidFill>
                </a:rPr>
                <a:t>1</a:t>
              </a:r>
              <a:r>
                <a:t>}</a:t>
              </a:r>
              <a:r>
                <a:rPr>
                  <a:solidFill>
                    <a:srgbClr val="CC7831"/>
                  </a:solidFill>
                </a:rPr>
                <a:t>,</a:t>
              </a:r>
              <a:endParaRPr>
                <a:solidFill>
                  <a:srgbClr val="CC7831"/>
                </a:solidFill>
              </a:endParaRPr>
            </a:p>
            <a:p>
              <a:pPr algn="l">
                <a:defRPr sz="1500">
                  <a:solidFill>
                    <a:srgbClr val="CC7831"/>
                  </a:solidFill>
                  <a:latin typeface="Menlo"/>
                  <a:ea typeface="Menlo"/>
                  <a:cs typeface="Menlo"/>
                  <a:sym typeface="Menlo"/>
                </a:defRPr>
              </a:pPr>
              <a:r>
                <a:t>    </a:t>
              </a:r>
              <a:r>
                <a:rPr>
                  <a:solidFill>
                    <a:srgbClr val="A9B7C6"/>
                  </a:solidFill>
                </a:rPr>
                <a:t>...</a:t>
              </a:r>
              <a:endParaRPr>
                <a:solidFill>
                  <a:srgbClr val="A9B7C6"/>
                </a:solidFill>
              </a:endParaRPr>
            </a:p>
            <a:p>
              <a:pPr algn="l">
                <a:defRPr sz="1500">
                  <a:solidFill>
                    <a:srgbClr val="A9B7C6"/>
                  </a:solidFill>
                  <a:latin typeface="Menlo"/>
                  <a:ea typeface="Menlo"/>
                  <a:cs typeface="Menlo"/>
                  <a:sym typeface="Menlo"/>
                </a:defRPr>
              </a:pPr>
              <a:r>
                <a:t>)</a:t>
              </a:r>
            </a:p>
          </p:txBody>
        </p:sp>
        <p:grpSp>
          <p:nvGrpSpPr>
            <p:cNvPr id="483" name="Group"/>
            <p:cNvGrpSpPr/>
            <p:nvPr/>
          </p:nvGrpSpPr>
          <p:grpSpPr>
            <a:xfrm>
              <a:off x="4597399" y="433619"/>
              <a:ext cx="3326554" cy="580562"/>
              <a:chOff x="0" y="0"/>
              <a:chExt cx="3326552" cy="580561"/>
            </a:xfrm>
          </p:grpSpPr>
          <p:sp>
            <p:nvSpPr>
              <p:cNvPr id="481" name="this.setState is asynchronous"/>
              <p:cNvSpPr txBox="1"/>
              <p:nvPr/>
            </p:nvSpPr>
            <p:spPr>
              <a:xfrm>
                <a:off x="533670" y="99780"/>
                <a:ext cx="2792883" cy="381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t">
                <a:spAutoFit/>
              </a:bodyPr>
              <a:lstStyle/>
              <a:p>
                <a:pPr>
                  <a:defRPr>
                    <a:solidFill>
                      <a:srgbClr val="5A5753"/>
                    </a:solidFill>
                  </a:defRPr>
                </a:pPr>
                <a:r>
                  <a:t>this.setState is </a:t>
                </a:r>
                <a:r>
                  <a:rPr>
                    <a:latin typeface="Avenir Heavy"/>
                    <a:ea typeface="Avenir Heavy"/>
                    <a:cs typeface="Avenir Heavy"/>
                    <a:sym typeface="Avenir Heavy"/>
                  </a:rPr>
                  <a:t>asynchronous</a:t>
                </a:r>
              </a:p>
            </p:txBody>
          </p:sp>
          <p:sp>
            <p:nvSpPr>
              <p:cNvPr id="482" name="Traffic Cone"/>
              <p:cNvSpPr/>
              <p:nvPr/>
            </p:nvSpPr>
            <p:spPr>
              <a:xfrm>
                <a:off x="0" y="0"/>
                <a:ext cx="426949" cy="58056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9681" y="0"/>
                    </a:moveTo>
                    <a:cubicBezTo>
                      <a:pt x="9380" y="0"/>
                      <a:pt x="9107" y="152"/>
                      <a:pt x="9034" y="368"/>
                    </a:cubicBezTo>
                    <a:lnTo>
                      <a:pt x="2688" y="19012"/>
                    </a:lnTo>
                    <a:lnTo>
                      <a:pt x="18899" y="19012"/>
                    </a:lnTo>
                    <a:lnTo>
                      <a:pt x="12559" y="368"/>
                    </a:lnTo>
                    <a:cubicBezTo>
                      <a:pt x="12486" y="152"/>
                      <a:pt x="12220" y="0"/>
                      <a:pt x="11912" y="0"/>
                    </a:cubicBezTo>
                    <a:lnTo>
                      <a:pt x="9681" y="0"/>
                    </a:lnTo>
                    <a:close/>
                    <a:moveTo>
                      <a:pt x="638" y="19612"/>
                    </a:moveTo>
                    <a:cubicBezTo>
                      <a:pt x="286" y="19612"/>
                      <a:pt x="0" y="19823"/>
                      <a:pt x="0" y="20083"/>
                    </a:cubicBezTo>
                    <a:lnTo>
                      <a:pt x="0" y="21129"/>
                    </a:lnTo>
                    <a:cubicBezTo>
                      <a:pt x="0" y="21388"/>
                      <a:pt x="286" y="21600"/>
                      <a:pt x="638" y="21600"/>
                    </a:cubicBezTo>
                    <a:lnTo>
                      <a:pt x="20962" y="21600"/>
                    </a:lnTo>
                    <a:cubicBezTo>
                      <a:pt x="21314" y="21600"/>
                      <a:pt x="21600" y="21388"/>
                      <a:pt x="21600" y="21129"/>
                    </a:cubicBezTo>
                    <a:lnTo>
                      <a:pt x="21600" y="20083"/>
                    </a:lnTo>
                    <a:cubicBezTo>
                      <a:pt x="21600" y="19823"/>
                      <a:pt x="21315" y="19612"/>
                      <a:pt x="20955" y="19612"/>
                    </a:cubicBezTo>
                    <a:lnTo>
                      <a:pt x="638" y="19612"/>
                    </a:lnTo>
                    <a:close/>
                  </a:path>
                </a:pathLst>
              </a:custGeom>
              <a:solidFill>
                <a:srgbClr val="F96928"/>
              </a:solidFill>
              <a:ln w="12700" cap="flat">
                <a:noFill/>
                <a:miter lim="400000"/>
              </a:ln>
              <a:effectLst/>
            </p:spPr>
            <p:txBody>
              <a:bodyPr wrap="square" lIns="50800" tIns="50800" rIns="50800" bIns="50800" numCol="1" anchor="ctr">
                <a:noAutofit/>
              </a:bodyPr>
              <a:lstStyle/>
              <a:p>
                <a:pPr>
                  <a:defRPr cap="all" spc="32">
                    <a:latin typeface="+mn-lt"/>
                    <a:ea typeface="+mn-ea"/>
                    <a:cs typeface="+mn-cs"/>
                    <a:sym typeface="Futura"/>
                  </a:defRPr>
                </a:pPr>
              </a:p>
            </p:txBody>
          </p:sp>
        </p:grpSp>
      </p:grpSp>
      <p:pic>
        <p:nvPicPr>
          <p:cNvPr id="485" name="page7image1552.png" descr="page7image1552.png"/>
          <p:cNvPicPr>
            <a:picLocks noChangeAspect="1"/>
          </p:cNvPicPr>
          <p:nvPr/>
        </p:nvPicPr>
        <p:blipFill>
          <a:blip r:embed="rId4">
            <a:extLst/>
          </a:blip>
          <a:stretch>
            <a:fillRect/>
          </a:stretch>
        </p:blipFill>
        <p:spPr>
          <a:xfrm>
            <a:off x="11177016" y="709965"/>
            <a:ext cx="1122934" cy="1122934"/>
          </a:xfrm>
          <a:prstGeom prst="rect">
            <a:avLst/>
          </a:prstGeom>
          <a:ln w="12700">
            <a:miter lim="400000"/>
          </a:ln>
          <a:effectLst>
            <a:outerShdw sx="100000" sy="100000" kx="0" ky="0" algn="b" rotWithShape="0" blurRad="190500" dist="8455" dir="5400000">
              <a:srgbClr val="000000"/>
            </a:outerShdw>
          </a:effectLst>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47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48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0" presetID="1" grpId="3" fill="hold">
                                  <p:stCondLst>
                                    <p:cond delay="0"/>
                                  </p:stCondLst>
                                  <p:iterate type="el" backwards="0">
                                    <p:tmAbs val="0"/>
                                  </p:iterate>
                                  <p:childTnLst>
                                    <p:set>
                                      <p:cBhvr>
                                        <p:cTn id="14" fill="hold"/>
                                        <p:tgtEl>
                                          <p:spTgt spid="47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84" grpId="2"/>
      <p:bldP build="whole" bldLvl="1" animBg="1" rev="0" advAuto="0" spid="479" grpId="3"/>
      <p:bldP build="whole" bldLvl="1" animBg="1" rev="0" advAuto="0" spid="476" grpId="1"/>
    </p:bldLst>
  </p:timing>
</p:sld>
</file>

<file path=ppt/slides/slide3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89" name="Life cycle methods"/>
          <p:cNvSpPr txBox="1"/>
          <p:nvPr>
            <p:ph type="title"/>
          </p:nvPr>
        </p:nvSpPr>
        <p:spPr>
          <a:prstGeom prst="rect">
            <a:avLst/>
          </a:prstGeom>
        </p:spPr>
        <p:txBody>
          <a:bodyPr/>
          <a:lstStyle>
            <a:lvl1pPr defTabSz="452627">
              <a:defRPr spc="79" sz="3959"/>
            </a:lvl1pPr>
          </a:lstStyle>
          <a:p>
            <a:pPr/>
            <a:r>
              <a:t>Life cycle methods</a:t>
            </a:r>
          </a:p>
        </p:txBody>
      </p:sp>
      <p:sp>
        <p:nvSpPr>
          <p:cNvPr id="490" name="Class components have hooks into several of React’s Lifecycle methods…"/>
          <p:cNvSpPr txBox="1"/>
          <p:nvPr>
            <p:ph type="body" idx="1"/>
          </p:nvPr>
        </p:nvSpPr>
        <p:spPr>
          <a:prstGeom prst="rect">
            <a:avLst/>
          </a:prstGeom>
        </p:spPr>
        <p:txBody>
          <a:bodyPr/>
          <a:lstStyle/>
          <a:p>
            <a:pPr/>
            <a:r>
              <a:rPr u="sng">
                <a:latin typeface="Avenir Heavy"/>
                <a:ea typeface="Avenir Heavy"/>
                <a:cs typeface="Avenir Heavy"/>
                <a:sym typeface="Avenir Heavy"/>
              </a:rPr>
              <a:t>Class components</a:t>
            </a:r>
            <a:r>
              <a:t> have hooks into several of React’s </a:t>
            </a:r>
            <a:r>
              <a:rPr>
                <a:latin typeface="Avenir Heavy"/>
                <a:ea typeface="Avenir Heavy"/>
                <a:cs typeface="Avenir Heavy"/>
                <a:sym typeface="Avenir Heavy"/>
              </a:rPr>
              <a:t>Lifecycle</a:t>
            </a:r>
            <a:r>
              <a:t> </a:t>
            </a:r>
            <a:r>
              <a:rPr>
                <a:latin typeface="Avenir Heavy"/>
                <a:ea typeface="Avenir Heavy"/>
                <a:cs typeface="Avenir Heavy"/>
                <a:sym typeface="Avenir Heavy"/>
              </a:rPr>
              <a:t>methods</a:t>
            </a:r>
            <a:endParaRPr>
              <a:latin typeface="Avenir Heavy"/>
              <a:ea typeface="Avenir Heavy"/>
              <a:cs typeface="Avenir Heavy"/>
              <a:sym typeface="Avenir Heavy"/>
            </a:endParaRPr>
          </a:p>
          <a:p>
            <a:pPr/>
            <a:r>
              <a:t>4 Categories:</a:t>
            </a:r>
          </a:p>
          <a:p>
            <a:pPr lvl="1"/>
            <a:r>
              <a:t>Mounting</a:t>
            </a:r>
          </a:p>
          <a:p>
            <a:pPr lvl="1"/>
            <a:r>
              <a:t>Updating </a:t>
            </a:r>
          </a:p>
          <a:p>
            <a:pPr lvl="1"/>
            <a:r>
              <a:t>Unmounting</a:t>
            </a:r>
          </a:p>
          <a:p>
            <a:pPr lvl="1"/>
            <a:r>
              <a:t>Error Handling (new to React 16)</a:t>
            </a:r>
          </a:p>
        </p:txBody>
      </p:sp>
      <p:sp>
        <p:nvSpPr>
          <p:cNvPr id="491" name="Text"/>
          <p:cNvSpPr txBox="1"/>
          <p:nvPr/>
        </p:nvSpPr>
        <p:spPr>
          <a:xfrm>
            <a:off x="8451850" y="-628650"/>
            <a:ext cx="190500" cy="4572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algn="l">
              <a:lnSpc>
                <a:spcPts val="2800"/>
              </a:lnSpc>
              <a:defRPr sz="1200">
                <a:solidFill>
                  <a:srgbClr val="A9B7C6"/>
                </a:solidFill>
                <a:latin typeface="Times"/>
                <a:ea typeface="Times"/>
                <a:cs typeface="Times"/>
                <a:sym typeface="Times"/>
              </a:defRPr>
            </a:lvl1pPr>
          </a:lstStyle>
          <a:p>
            <a:pPr/>
            <a:r>
              <a:t> </a:t>
            </a:r>
          </a:p>
        </p:txBody>
      </p:sp>
      <p:pic>
        <p:nvPicPr>
          <p:cNvPr id="492" name="page7image1552.png" descr="page7image1552.png"/>
          <p:cNvPicPr>
            <a:picLocks noChangeAspect="1"/>
          </p:cNvPicPr>
          <p:nvPr/>
        </p:nvPicPr>
        <p:blipFill>
          <a:blip r:embed="rId3">
            <a:extLst/>
          </a:blip>
          <a:stretch>
            <a:fillRect/>
          </a:stretch>
        </p:blipFill>
        <p:spPr>
          <a:xfrm>
            <a:off x="11177016" y="709965"/>
            <a:ext cx="1122934" cy="1122934"/>
          </a:xfrm>
          <a:prstGeom prst="rect">
            <a:avLst/>
          </a:prstGeom>
          <a:ln w="12700">
            <a:miter lim="400000"/>
          </a:ln>
          <a:effectLst>
            <a:outerShdw sx="100000" sy="100000" kx="0" ky="0" algn="b" rotWithShape="0" blurRad="190500" dist="8455" dir="5400000">
              <a:srgbClr val="000000"/>
            </a:outerShdw>
          </a:effectLst>
        </p:spPr>
      </p:pic>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496" name="Image" descr="Image"/>
          <p:cNvPicPr>
            <a:picLocks noChangeAspect="1"/>
          </p:cNvPicPr>
          <p:nvPr/>
        </p:nvPicPr>
        <p:blipFill>
          <a:blip r:embed="rId3">
            <a:extLst/>
          </a:blip>
          <a:stretch>
            <a:fillRect/>
          </a:stretch>
        </p:blipFill>
        <p:spPr>
          <a:xfrm>
            <a:off x="8290603" y="2945451"/>
            <a:ext cx="4142697" cy="5573333"/>
          </a:xfrm>
          <a:prstGeom prst="rect">
            <a:avLst/>
          </a:prstGeom>
          <a:ln w="12700">
            <a:miter lim="400000"/>
          </a:ln>
          <a:effectLst>
            <a:outerShdw sx="100000" sy="100000" kx="0" ky="0" algn="b" rotWithShape="0" blurRad="190500" dist="8455" dir="5400000">
              <a:srgbClr val="000000"/>
            </a:outerShdw>
          </a:effectLst>
        </p:spPr>
      </p:pic>
      <p:sp>
        <p:nvSpPr>
          <p:cNvPr id="497" name="Life cycle methods"/>
          <p:cNvSpPr txBox="1"/>
          <p:nvPr>
            <p:ph type="title"/>
          </p:nvPr>
        </p:nvSpPr>
        <p:spPr>
          <a:prstGeom prst="rect">
            <a:avLst/>
          </a:prstGeom>
        </p:spPr>
        <p:txBody>
          <a:bodyPr/>
          <a:lstStyle>
            <a:lvl1pPr defTabSz="452627">
              <a:defRPr spc="79" sz="3959"/>
            </a:lvl1pPr>
          </a:lstStyle>
          <a:p>
            <a:pPr/>
            <a:r>
              <a:t>Life cycle methods</a:t>
            </a:r>
          </a:p>
        </p:txBody>
      </p:sp>
      <p:sp>
        <p:nvSpPr>
          <p:cNvPr id="498" name="Mounting — Called once when the component is first being inserted into the DOM:"/>
          <p:cNvSpPr txBox="1"/>
          <p:nvPr>
            <p:ph type="body" sz="quarter" idx="1"/>
          </p:nvPr>
        </p:nvSpPr>
        <p:spPr>
          <a:xfrm>
            <a:off x="304800" y="1908460"/>
            <a:ext cx="11658600" cy="1012231"/>
          </a:xfrm>
          <a:prstGeom prst="rect">
            <a:avLst/>
          </a:prstGeom>
        </p:spPr>
        <p:txBody>
          <a:bodyPr/>
          <a:lstStyle/>
          <a:p>
            <a:pPr marL="0" indent="0">
              <a:buSzTx/>
              <a:buNone/>
              <a:defRPr spc="45" sz="2300"/>
            </a:pPr>
            <a:r>
              <a:rPr spc="50" sz="2500">
                <a:latin typeface="Avenir Heavy"/>
                <a:ea typeface="Avenir Heavy"/>
                <a:cs typeface="Avenir Heavy"/>
                <a:sym typeface="Avenir Heavy"/>
              </a:rPr>
              <a:t>Mounting</a:t>
            </a:r>
            <a:r>
              <a:t> </a:t>
            </a:r>
            <a:r>
              <a:t>— </a:t>
            </a:r>
            <a:r>
              <a:rPr spc="42" sz="2100"/>
              <a:t>Called once when the component is first being inserted into the DOM:</a:t>
            </a:r>
          </a:p>
        </p:txBody>
      </p:sp>
      <p:sp>
        <p:nvSpPr>
          <p:cNvPr id="499" name="Text"/>
          <p:cNvSpPr txBox="1"/>
          <p:nvPr/>
        </p:nvSpPr>
        <p:spPr>
          <a:xfrm>
            <a:off x="8451850" y="-628650"/>
            <a:ext cx="190500" cy="4572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algn="l">
              <a:lnSpc>
                <a:spcPts val="2800"/>
              </a:lnSpc>
              <a:defRPr sz="1200">
                <a:solidFill>
                  <a:srgbClr val="A9B7C6"/>
                </a:solidFill>
                <a:latin typeface="Times"/>
                <a:ea typeface="Times"/>
                <a:cs typeface="Times"/>
                <a:sym typeface="Times"/>
              </a:defRPr>
            </a:lvl1pPr>
          </a:lstStyle>
          <a:p>
            <a:pPr/>
            <a:r>
              <a:t> </a:t>
            </a:r>
          </a:p>
        </p:txBody>
      </p:sp>
      <p:grpSp>
        <p:nvGrpSpPr>
          <p:cNvPr id="502" name="Group"/>
          <p:cNvGrpSpPr/>
          <p:nvPr/>
        </p:nvGrpSpPr>
        <p:grpSpPr>
          <a:xfrm>
            <a:off x="441756" y="2888111"/>
            <a:ext cx="7800938" cy="1320801"/>
            <a:chOff x="0" y="37851"/>
            <a:chExt cx="7800937" cy="1320800"/>
          </a:xfrm>
        </p:grpSpPr>
        <p:sp>
          <p:nvSpPr>
            <p:cNvPr id="500" name="constructor(props) {…"/>
            <p:cNvSpPr txBox="1"/>
            <p:nvPr/>
          </p:nvSpPr>
          <p:spPr>
            <a:xfrm>
              <a:off x="3618941" y="37851"/>
              <a:ext cx="4181997" cy="1320801"/>
            </a:xfrm>
            <a:prstGeom prst="rect">
              <a:avLst/>
            </a:prstGeom>
            <a:solidFill>
              <a:srgbClr val="2B2B2B"/>
            </a:solid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t">
              <a:spAutoFit/>
            </a:bodyPr>
            <a:lstStyle/>
            <a:p>
              <a:pPr algn="l">
                <a:defRPr sz="1400">
                  <a:solidFill>
                    <a:srgbClr val="FFC66E"/>
                  </a:solidFill>
                  <a:latin typeface="Menlo"/>
                  <a:ea typeface="Menlo"/>
                  <a:cs typeface="Menlo"/>
                  <a:sym typeface="Menlo"/>
                </a:defRPr>
              </a:pPr>
              <a:r>
                <a:t>constructor</a:t>
              </a:r>
              <a:r>
                <a:rPr>
                  <a:solidFill>
                    <a:srgbClr val="A9B7C6"/>
                  </a:solidFill>
                </a:rPr>
                <a:t>(props) {</a:t>
              </a:r>
              <a:endParaRPr>
                <a:solidFill>
                  <a:srgbClr val="A9B7C6"/>
                </a:solidFill>
              </a:endParaRPr>
            </a:p>
            <a:p>
              <a:pPr algn="l">
                <a:defRPr sz="1400">
                  <a:solidFill>
                    <a:srgbClr val="A9B7C6"/>
                  </a:solidFill>
                  <a:latin typeface="Menlo"/>
                  <a:ea typeface="Menlo"/>
                  <a:cs typeface="Menlo"/>
                  <a:sym typeface="Menlo"/>
                </a:defRPr>
              </a:pPr>
              <a:r>
                <a:t>        </a:t>
              </a:r>
              <a:r>
                <a:rPr b="1">
                  <a:solidFill>
                    <a:srgbClr val="CC7831"/>
                  </a:solidFill>
                </a:rPr>
                <a:t>super</a:t>
              </a:r>
              <a:r>
                <a:t>(props)</a:t>
              </a:r>
            </a:p>
            <a:p>
              <a:pPr algn="l">
                <a:defRPr sz="1400">
                  <a:solidFill>
                    <a:srgbClr val="A9B7C6"/>
                  </a:solidFill>
                  <a:latin typeface="Menlo"/>
                  <a:ea typeface="Menlo"/>
                  <a:cs typeface="Menlo"/>
                  <a:sym typeface="Menlo"/>
                </a:defRPr>
              </a:pPr>
              <a:r>
                <a:t>        </a:t>
              </a:r>
              <a:r>
                <a:rPr b="1">
                  <a:solidFill>
                    <a:srgbClr val="CC7831"/>
                  </a:solidFill>
                </a:rPr>
                <a:t>this</a:t>
              </a:r>
              <a:r>
                <a:t>.</a:t>
              </a:r>
              <a:r>
                <a:rPr>
                  <a:solidFill>
                    <a:srgbClr val="9876AA"/>
                  </a:solidFill>
                </a:rPr>
                <a:t>state </a:t>
              </a:r>
              <a:r>
                <a:t>= {</a:t>
              </a:r>
            </a:p>
            <a:p>
              <a:pPr algn="l">
                <a:defRPr sz="1400">
                  <a:solidFill>
                    <a:srgbClr val="A9B7C6"/>
                  </a:solidFill>
                  <a:latin typeface="Menlo"/>
                  <a:ea typeface="Menlo"/>
                  <a:cs typeface="Menlo"/>
                  <a:sym typeface="Menlo"/>
                </a:defRPr>
              </a:pPr>
              <a:r>
                <a:t>            </a:t>
              </a:r>
              <a:r>
                <a:rPr>
                  <a:solidFill>
                    <a:srgbClr val="9876AA"/>
                  </a:solidFill>
                </a:rPr>
                <a:t>count</a:t>
              </a:r>
              <a:r>
                <a:t>: props.initialCount</a:t>
              </a:r>
            </a:p>
            <a:p>
              <a:pPr algn="l">
                <a:defRPr sz="1400">
                  <a:solidFill>
                    <a:srgbClr val="A9B7C6"/>
                  </a:solidFill>
                  <a:latin typeface="Menlo"/>
                  <a:ea typeface="Menlo"/>
                  <a:cs typeface="Menlo"/>
                  <a:sym typeface="Menlo"/>
                </a:defRPr>
              </a:pPr>
              <a:r>
                <a:t>        }</a:t>
              </a:r>
            </a:p>
            <a:p>
              <a:pPr algn="l">
                <a:defRPr sz="1400">
                  <a:solidFill>
                    <a:srgbClr val="A9B7C6"/>
                  </a:solidFill>
                  <a:latin typeface="Menlo"/>
                  <a:ea typeface="Menlo"/>
                  <a:cs typeface="Menlo"/>
                  <a:sym typeface="Menlo"/>
                </a:defRPr>
              </a:pPr>
              <a:r>
                <a:t>    }</a:t>
              </a:r>
            </a:p>
          </p:txBody>
        </p:sp>
        <p:sp>
          <p:nvSpPr>
            <p:cNvPr id="501" name="constructor(props)"/>
            <p:cNvSpPr txBox="1"/>
            <p:nvPr/>
          </p:nvSpPr>
          <p:spPr>
            <a:xfrm>
              <a:off x="0" y="501401"/>
              <a:ext cx="3371901" cy="4953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t">
              <a:spAutoFit/>
            </a:bodyPr>
            <a:lstStyle/>
            <a:p>
              <a:pPr lvl="1" marL="609600" indent="-228600" algn="l">
                <a:spcBef>
                  <a:spcPts val="6400"/>
                </a:spcBef>
                <a:buClr>
                  <a:srgbClr val="9A958E"/>
                </a:buClr>
                <a:buSzPct val="100000"/>
                <a:buAutoNum type="arabicPeriod" startAt="1"/>
                <a:defRPr spc="45" sz="2300">
                  <a:solidFill>
                    <a:srgbClr val="5B5854"/>
                  </a:solidFill>
                </a:defRPr>
              </a:pPr>
              <a:r>
                <a:t> constructor(props)</a:t>
              </a:r>
            </a:p>
          </p:txBody>
        </p:sp>
      </p:grpSp>
      <p:grpSp>
        <p:nvGrpSpPr>
          <p:cNvPr id="507" name="Group"/>
          <p:cNvGrpSpPr/>
          <p:nvPr/>
        </p:nvGrpSpPr>
        <p:grpSpPr>
          <a:xfrm>
            <a:off x="442404" y="4449266"/>
            <a:ext cx="8725666" cy="855615"/>
            <a:chOff x="0" y="247650"/>
            <a:chExt cx="8725665" cy="855613"/>
          </a:xfrm>
        </p:grpSpPr>
        <p:grpSp>
          <p:nvGrpSpPr>
            <p:cNvPr id="505" name="Group"/>
            <p:cNvGrpSpPr/>
            <p:nvPr/>
          </p:nvGrpSpPr>
          <p:grpSpPr>
            <a:xfrm>
              <a:off x="4712465" y="624235"/>
              <a:ext cx="4013201" cy="479029"/>
              <a:chOff x="-606028" y="-76027"/>
              <a:chExt cx="4013200" cy="479028"/>
            </a:xfrm>
          </p:grpSpPr>
          <p:sp>
            <p:nvSpPr>
              <p:cNvPr id="503" name="Callout"/>
              <p:cNvSpPr/>
              <p:nvPr/>
            </p:nvSpPr>
            <p:spPr>
              <a:xfrm>
                <a:off x="0" y="0"/>
                <a:ext cx="3407172" cy="4008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496" y="0"/>
                    </a:moveTo>
                    <a:cubicBezTo>
                      <a:pt x="222" y="0"/>
                      <a:pt x="0" y="1890"/>
                      <a:pt x="0" y="4213"/>
                    </a:cubicBezTo>
                    <a:lnTo>
                      <a:pt x="0" y="17387"/>
                    </a:lnTo>
                    <a:cubicBezTo>
                      <a:pt x="0" y="19710"/>
                      <a:pt x="222" y="21600"/>
                      <a:pt x="496" y="21600"/>
                    </a:cubicBezTo>
                    <a:lnTo>
                      <a:pt x="15378" y="21600"/>
                    </a:lnTo>
                    <a:cubicBezTo>
                      <a:pt x="15591" y="21600"/>
                      <a:pt x="15771" y="20445"/>
                      <a:pt x="15841" y="18841"/>
                    </a:cubicBezTo>
                    <a:lnTo>
                      <a:pt x="21600" y="10372"/>
                    </a:lnTo>
                    <a:lnTo>
                      <a:pt x="15773" y="1818"/>
                    </a:lnTo>
                    <a:cubicBezTo>
                      <a:pt x="15683" y="752"/>
                      <a:pt x="15544" y="0"/>
                      <a:pt x="15378" y="0"/>
                    </a:cubicBezTo>
                    <a:lnTo>
                      <a:pt x="496" y="0"/>
                    </a:lnTo>
                    <a:close/>
                  </a:path>
                </a:pathLst>
              </a:custGeom>
              <a:blipFill rotWithShape="1">
                <a:blip r:embed="rId4"/>
                <a:srcRect l="0" t="0" r="0" b="0"/>
                <a:tile tx="0" ty="0" sx="100000" sy="100000" flip="none" algn="tl"/>
              </a:blipFill>
              <a:ln w="12700" cap="flat">
                <a:noFill/>
                <a:miter lim="400000"/>
              </a:ln>
              <a:effectLst/>
            </p:spPr>
            <p:txBody>
              <a:bodyPr wrap="square" lIns="50800" tIns="50800" rIns="50800" bIns="50800" numCol="1" anchor="ctr">
                <a:noAutofit/>
              </a:bodyPr>
              <a:lstStyle/>
              <a:p>
                <a:pPr>
                  <a:defRPr sz="1500"/>
                </a:pPr>
              </a:p>
            </p:txBody>
          </p:sp>
          <p:sp>
            <p:nvSpPr>
              <p:cNvPr id="504" name="Avoid componentWillMount"/>
              <p:cNvSpPr/>
              <p:nvPr/>
            </p:nvSpPr>
            <p:spPr>
              <a:xfrm>
                <a:off x="-606029" y="-76028"/>
                <a:ext cx="3109914" cy="47902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4209" y="11686"/>
                    </a:lnTo>
                    <a:lnTo>
                      <a:pt x="4209" y="18075"/>
                    </a:lnTo>
                    <a:cubicBezTo>
                      <a:pt x="4209" y="20018"/>
                      <a:pt x="4453" y="21600"/>
                      <a:pt x="4752" y="21600"/>
                    </a:cubicBezTo>
                    <a:lnTo>
                      <a:pt x="21057" y="21600"/>
                    </a:lnTo>
                    <a:cubicBezTo>
                      <a:pt x="21356" y="21600"/>
                      <a:pt x="21600" y="20018"/>
                      <a:pt x="21600" y="18075"/>
                    </a:cubicBezTo>
                    <a:lnTo>
                      <a:pt x="21600" y="7051"/>
                    </a:lnTo>
                    <a:cubicBezTo>
                      <a:pt x="21600" y="5107"/>
                      <a:pt x="21356" y="3525"/>
                      <a:pt x="21057" y="3525"/>
                    </a:cubicBezTo>
                    <a:lnTo>
                      <a:pt x="12038" y="3525"/>
                    </a:lnTo>
                    <a:lnTo>
                      <a:pt x="0" y="0"/>
                    </a:lnTo>
                    <a:close/>
                  </a:path>
                </a:pathLst>
              </a:custGeom>
              <a:blipFill rotWithShape="1">
                <a:blip r:embed="rId4"/>
                <a:srcRect l="0" t="0" r="0" b="0"/>
                <a:tile tx="0" ty="0" sx="100000" sy="100000" flip="none" algn="tl"/>
              </a:blip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p>
                <a:pPr>
                  <a:defRPr sz="1400"/>
                </a:pPr>
                <a:r>
                  <a:t>Avoid </a:t>
                </a:r>
                <a:r>
                  <a:t>componentWillMount</a:t>
                </a:r>
              </a:p>
            </p:txBody>
          </p:sp>
        </p:grpSp>
        <p:sp>
          <p:nvSpPr>
            <p:cNvPr id="506" name="componentWillMount(props)"/>
            <p:cNvSpPr txBox="1"/>
            <p:nvPr/>
          </p:nvSpPr>
          <p:spPr>
            <a:xfrm>
              <a:off x="0" y="247650"/>
              <a:ext cx="4857230" cy="4953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t">
              <a:spAutoFit/>
            </a:bodyPr>
            <a:lstStyle/>
            <a:p>
              <a:pPr lvl="1" marL="609600" indent="-228600" algn="l">
                <a:spcBef>
                  <a:spcPts val="3400"/>
                </a:spcBef>
                <a:buClr>
                  <a:srgbClr val="9A958E"/>
                </a:buClr>
                <a:buSzPct val="100000"/>
                <a:buAutoNum type="arabicPeriod" startAt="2"/>
                <a:defRPr spc="45" sz="2300">
                  <a:solidFill>
                    <a:srgbClr val="C9C3BA"/>
                  </a:solidFill>
                </a:defRPr>
              </a:pPr>
              <a:r>
                <a:t> </a:t>
              </a:r>
              <a:r>
                <a:rPr strike="sngStrike"/>
                <a:t>componentWillMount(props)</a:t>
              </a:r>
              <a:r>
                <a:t> </a:t>
              </a:r>
            </a:p>
          </p:txBody>
        </p:sp>
      </p:grpSp>
      <p:sp>
        <p:nvSpPr>
          <p:cNvPr id="508" name="Group"/>
          <p:cNvSpPr txBox="1"/>
          <p:nvPr/>
        </p:nvSpPr>
        <p:spPr>
          <a:xfrm>
            <a:off x="439097" y="5414617"/>
            <a:ext cx="1911694" cy="495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lvl="1" marL="609600" indent="-228600" algn="l">
              <a:spcBef>
                <a:spcPts val="5300"/>
              </a:spcBef>
              <a:buClr>
                <a:srgbClr val="9A958E"/>
              </a:buClr>
              <a:buSzPct val="100000"/>
              <a:buAutoNum type="arabicPeriod" startAt="3"/>
              <a:defRPr spc="45" sz="2300">
                <a:solidFill>
                  <a:srgbClr val="5B5854"/>
                </a:solidFill>
              </a:defRPr>
            </a:pPr>
            <a:r>
              <a:t> render()</a:t>
            </a:r>
          </a:p>
        </p:txBody>
      </p:sp>
      <p:grpSp>
        <p:nvGrpSpPr>
          <p:cNvPr id="512" name="Group"/>
          <p:cNvGrpSpPr/>
          <p:nvPr/>
        </p:nvGrpSpPr>
        <p:grpSpPr>
          <a:xfrm>
            <a:off x="444499" y="6379968"/>
            <a:ext cx="7587416" cy="2569365"/>
            <a:chOff x="0" y="247650"/>
            <a:chExt cx="7587414" cy="2569364"/>
          </a:xfrm>
        </p:grpSpPr>
        <p:sp>
          <p:nvSpPr>
            <p:cNvPr id="509" name="componetDidMount() {…"/>
            <p:cNvSpPr txBox="1"/>
            <p:nvPr/>
          </p:nvSpPr>
          <p:spPr>
            <a:xfrm>
              <a:off x="174523" y="1089814"/>
              <a:ext cx="4181997" cy="1727201"/>
            </a:xfrm>
            <a:prstGeom prst="rect">
              <a:avLst/>
            </a:prstGeom>
            <a:solidFill>
              <a:srgbClr val="2B2B2B"/>
            </a:solid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t">
              <a:spAutoFit/>
            </a:bodyPr>
            <a:lstStyle/>
            <a:p>
              <a:pPr algn="l">
                <a:defRPr sz="1400">
                  <a:solidFill>
                    <a:srgbClr val="A9B7C6"/>
                  </a:solidFill>
                  <a:latin typeface="Menlo"/>
                  <a:ea typeface="Menlo"/>
                  <a:cs typeface="Menlo"/>
                  <a:sym typeface="Menlo"/>
                </a:defRPr>
              </a:pPr>
              <a:r>
                <a:t>componetDidMount() {</a:t>
              </a:r>
            </a:p>
            <a:p>
              <a:pPr algn="l">
                <a:defRPr sz="1400">
                  <a:solidFill>
                    <a:srgbClr val="6A8759"/>
                  </a:solidFill>
                  <a:latin typeface="Menlo"/>
                  <a:ea typeface="Menlo"/>
                  <a:cs typeface="Menlo"/>
                  <a:sym typeface="Menlo"/>
                </a:defRPr>
              </a:pPr>
              <a:r>
                <a:rPr>
                  <a:solidFill>
                    <a:srgbClr val="A9B7C6"/>
                  </a:solidFill>
                </a:rPr>
                <a:t>    fetch(</a:t>
              </a:r>
              <a:r>
                <a:t>'https://gitconnected.com'</a:t>
              </a:r>
              <a:r>
                <a:rPr>
                  <a:solidFill>
                    <a:srgbClr val="A9B7C6"/>
                  </a:solidFill>
                </a:rPr>
                <a:t>)</a:t>
              </a:r>
              <a:endParaRPr>
                <a:solidFill>
                  <a:srgbClr val="A9B7C6"/>
                </a:solidFill>
              </a:endParaRPr>
            </a:p>
            <a:p>
              <a:pPr algn="l">
                <a:defRPr sz="1400">
                  <a:solidFill>
                    <a:srgbClr val="A9B7C6"/>
                  </a:solidFill>
                  <a:latin typeface="Menlo"/>
                  <a:ea typeface="Menlo"/>
                  <a:cs typeface="Menlo"/>
                  <a:sym typeface="Menlo"/>
                </a:defRPr>
              </a:pPr>
              <a:r>
                <a:t>        .</a:t>
              </a:r>
              <a:r>
                <a:rPr>
                  <a:solidFill>
                    <a:srgbClr val="FFC66E"/>
                  </a:solidFill>
                </a:rPr>
                <a:t>then</a:t>
              </a:r>
              <a:r>
                <a:t>((res) =&gt; {</a:t>
              </a:r>
            </a:p>
            <a:p>
              <a:pPr algn="l">
                <a:defRPr sz="1400">
                  <a:solidFill>
                    <a:srgbClr val="A9B7C6"/>
                  </a:solidFill>
                  <a:latin typeface="Menlo"/>
                  <a:ea typeface="Menlo"/>
                  <a:cs typeface="Menlo"/>
                  <a:sym typeface="Menlo"/>
                </a:defRPr>
              </a:pPr>
              <a:r>
                <a:t>            </a:t>
              </a:r>
              <a:r>
                <a:rPr b="1">
                  <a:solidFill>
                    <a:srgbClr val="CC7831"/>
                  </a:solidFill>
                </a:rPr>
                <a:t>this</a:t>
              </a:r>
              <a:r>
                <a:t>.setState({</a:t>
              </a:r>
            </a:p>
            <a:p>
              <a:pPr algn="l">
                <a:defRPr sz="1400">
                  <a:solidFill>
                    <a:srgbClr val="A9B7C6"/>
                  </a:solidFill>
                  <a:latin typeface="Menlo"/>
                  <a:ea typeface="Menlo"/>
                  <a:cs typeface="Menlo"/>
                  <a:sym typeface="Menlo"/>
                </a:defRPr>
              </a:pPr>
              <a:r>
                <a:t>                </a:t>
              </a:r>
              <a:r>
                <a:rPr>
                  <a:solidFill>
                    <a:srgbClr val="9876AA"/>
                  </a:solidFill>
                </a:rPr>
                <a:t>user</a:t>
              </a:r>
              <a:r>
                <a:t>: res.</a:t>
              </a:r>
              <a:r>
                <a:rPr>
                  <a:solidFill>
                    <a:srgbClr val="FFC66E"/>
                  </a:solidFill>
                </a:rPr>
                <a:t>user</a:t>
              </a:r>
              <a:endParaRPr>
                <a:solidFill>
                  <a:srgbClr val="FFC66E"/>
                </a:solidFill>
              </a:endParaRPr>
            </a:p>
            <a:p>
              <a:pPr algn="l">
                <a:defRPr sz="1400">
                  <a:solidFill>
                    <a:srgbClr val="FFC66E"/>
                  </a:solidFill>
                  <a:latin typeface="Menlo"/>
                  <a:ea typeface="Menlo"/>
                  <a:cs typeface="Menlo"/>
                  <a:sym typeface="Menlo"/>
                </a:defRPr>
              </a:pPr>
              <a:r>
                <a:t>            </a:t>
              </a:r>
              <a:r>
                <a:rPr>
                  <a:solidFill>
                    <a:srgbClr val="A9B7C6"/>
                  </a:solidFill>
                </a:rPr>
                <a:t>})</a:t>
              </a:r>
              <a:r>
                <a:rPr>
                  <a:solidFill>
                    <a:srgbClr val="CC7831"/>
                  </a:solidFill>
                </a:rPr>
                <a:t>;</a:t>
              </a:r>
              <a:endParaRPr>
                <a:solidFill>
                  <a:srgbClr val="CC7831"/>
                </a:solidFill>
              </a:endParaRPr>
            </a:p>
            <a:p>
              <a:pPr algn="l">
                <a:defRPr sz="1400">
                  <a:solidFill>
                    <a:srgbClr val="CC7831"/>
                  </a:solidFill>
                  <a:latin typeface="Menlo"/>
                  <a:ea typeface="Menlo"/>
                  <a:cs typeface="Menlo"/>
                  <a:sym typeface="Menlo"/>
                </a:defRPr>
              </a:pPr>
              <a:r>
                <a:t>        </a:t>
              </a:r>
              <a:r>
                <a:rPr>
                  <a:solidFill>
                    <a:srgbClr val="A9B7C6"/>
                  </a:solidFill>
                </a:rPr>
                <a:t>})</a:t>
              </a:r>
              <a:r>
                <a:t>;</a:t>
              </a:r>
            </a:p>
            <a:p>
              <a:pPr algn="l">
                <a:defRPr sz="1400">
                  <a:solidFill>
                    <a:srgbClr val="A9B7C6"/>
                  </a:solidFill>
                  <a:latin typeface="Menlo"/>
                  <a:ea typeface="Menlo"/>
                  <a:cs typeface="Menlo"/>
                  <a:sym typeface="Menlo"/>
                </a:defRPr>
              </a:pPr>
              <a:r>
                <a:t>}</a:t>
              </a:r>
            </a:p>
          </p:txBody>
        </p:sp>
        <p:sp>
          <p:nvSpPr>
            <p:cNvPr id="510" name="Dom manipulation and data loading in componentDidMount"/>
            <p:cNvSpPr/>
            <p:nvPr/>
          </p:nvSpPr>
          <p:spPr>
            <a:xfrm>
              <a:off x="3404748" y="1929353"/>
              <a:ext cx="4182667" cy="79256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4642" y="6717"/>
                  </a:lnTo>
                  <a:lnTo>
                    <a:pt x="4642" y="19080"/>
                  </a:lnTo>
                  <a:cubicBezTo>
                    <a:pt x="4642" y="20473"/>
                    <a:pt x="4856" y="21600"/>
                    <a:pt x="5120" y="21600"/>
                  </a:cubicBezTo>
                  <a:lnTo>
                    <a:pt x="21122" y="21600"/>
                  </a:lnTo>
                  <a:cubicBezTo>
                    <a:pt x="21386" y="21600"/>
                    <a:pt x="21600" y="20473"/>
                    <a:pt x="21600" y="19080"/>
                  </a:cubicBezTo>
                  <a:lnTo>
                    <a:pt x="21600" y="4002"/>
                  </a:lnTo>
                  <a:cubicBezTo>
                    <a:pt x="21600" y="2609"/>
                    <a:pt x="21386" y="1482"/>
                    <a:pt x="21122" y="1482"/>
                  </a:cubicBezTo>
                  <a:lnTo>
                    <a:pt x="10561" y="1482"/>
                  </a:lnTo>
                  <a:lnTo>
                    <a:pt x="0" y="0"/>
                  </a:lnTo>
                  <a:close/>
                </a:path>
              </a:pathLst>
            </a:custGeom>
            <a:blipFill rotWithShape="1">
              <a:blip r:embed="rId4"/>
              <a:srcRect l="0" t="0" r="0" b="0"/>
              <a:tile tx="0" ty="0" sx="100000" sy="100000" flip="none" algn="tl"/>
            </a:blip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p>
              <a:pPr>
                <a:defRPr sz="1400"/>
              </a:pPr>
              <a:r>
                <a:t>Dom manipulation and data loading in </a:t>
              </a:r>
              <a:r>
                <a:rPr>
                  <a:latin typeface="Avenir Heavy"/>
                  <a:ea typeface="Avenir Heavy"/>
                  <a:cs typeface="Avenir Heavy"/>
                  <a:sym typeface="Avenir Heavy"/>
                </a:rPr>
                <a:t>componentDidMount</a:t>
              </a:r>
            </a:p>
          </p:txBody>
        </p:sp>
        <p:sp>
          <p:nvSpPr>
            <p:cNvPr id="511" name="componentDidMount(props)"/>
            <p:cNvSpPr txBox="1"/>
            <p:nvPr/>
          </p:nvSpPr>
          <p:spPr>
            <a:xfrm>
              <a:off x="0" y="247650"/>
              <a:ext cx="4738053" cy="4953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t">
              <a:spAutoFit/>
            </a:bodyPr>
            <a:lstStyle/>
            <a:p>
              <a:pPr lvl="1" marL="609600" indent="-228600" algn="l">
                <a:spcBef>
                  <a:spcPts val="1400"/>
                </a:spcBef>
                <a:buClr>
                  <a:srgbClr val="9A958E"/>
                </a:buClr>
                <a:buSzPct val="100000"/>
                <a:buAutoNum type="arabicPeriod" startAt="4"/>
                <a:defRPr spc="45" sz="2300">
                  <a:solidFill>
                    <a:srgbClr val="5B5854"/>
                  </a:solidFill>
                </a:defRPr>
              </a:pPr>
              <a:r>
                <a:t> componentDidMount(props)</a:t>
              </a:r>
            </a:p>
          </p:txBody>
        </p:sp>
      </p:grpSp>
      <p:pic>
        <p:nvPicPr>
          <p:cNvPr id="513" name="page7image1552.png" descr="page7image1552.png"/>
          <p:cNvPicPr>
            <a:picLocks noChangeAspect="1"/>
          </p:cNvPicPr>
          <p:nvPr/>
        </p:nvPicPr>
        <p:blipFill>
          <a:blip r:embed="rId5">
            <a:extLst/>
          </a:blip>
          <a:stretch>
            <a:fillRect/>
          </a:stretch>
        </p:blipFill>
        <p:spPr>
          <a:xfrm>
            <a:off x="11177016" y="455965"/>
            <a:ext cx="1122934" cy="1122934"/>
          </a:xfrm>
          <a:prstGeom prst="rect">
            <a:avLst/>
          </a:prstGeom>
          <a:ln w="12700">
            <a:miter lim="400000"/>
          </a:ln>
          <a:effectLst>
            <a:outerShdw sx="100000" sy="100000" kx="0" ky="0" algn="b" rotWithShape="0" blurRad="190500" dist="8455" dir="5400000">
              <a:srgbClr val="000000"/>
            </a:outerShdw>
          </a:effectLst>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50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50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0" presetID="1" grpId="3" fill="hold">
                                  <p:stCondLst>
                                    <p:cond delay="0"/>
                                  </p:stCondLst>
                                  <p:iterate type="el" backwards="0">
                                    <p:tmAbs val="0"/>
                                  </p:iterate>
                                  <p:childTnLst>
                                    <p:set>
                                      <p:cBhvr>
                                        <p:cTn id="14" fill="hold"/>
                                        <p:tgtEl>
                                          <p:spTgt spid="50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0" presetID="1" grpId="4" fill="hold">
                                  <p:stCondLst>
                                    <p:cond delay="0"/>
                                  </p:stCondLst>
                                  <p:iterate type="el" backwards="0">
                                    <p:tmAbs val="0"/>
                                  </p:iterate>
                                  <p:childTnLst>
                                    <p:set>
                                      <p:cBhvr>
                                        <p:cTn id="18" fill="hold"/>
                                        <p:tgtEl>
                                          <p:spTgt spid="51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502" grpId="1"/>
      <p:bldP build="whole" bldLvl="1" animBg="1" rev="0" advAuto="0" spid="512" grpId="4"/>
      <p:bldP build="whole" bldLvl="1" animBg="1" rev="0" advAuto="0" spid="508" grpId="3"/>
      <p:bldP build="whole" bldLvl="1" animBg="1" rev="0" advAuto="0" spid="507" grpId="2"/>
    </p:bldLst>
  </p:timing>
</p:sld>
</file>

<file path=ppt/slides/slide3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517" name="Image" descr="Image"/>
          <p:cNvPicPr>
            <a:picLocks noChangeAspect="1"/>
          </p:cNvPicPr>
          <p:nvPr/>
        </p:nvPicPr>
        <p:blipFill>
          <a:blip r:embed="rId3">
            <a:extLst/>
          </a:blip>
          <a:stretch>
            <a:fillRect/>
          </a:stretch>
        </p:blipFill>
        <p:spPr>
          <a:xfrm>
            <a:off x="7219270" y="3336342"/>
            <a:ext cx="5322214" cy="5192667"/>
          </a:xfrm>
          <a:prstGeom prst="rect">
            <a:avLst/>
          </a:prstGeom>
          <a:ln w="12700">
            <a:miter lim="400000"/>
          </a:ln>
          <a:effectLst>
            <a:outerShdw sx="100000" sy="100000" kx="0" ky="0" algn="b" rotWithShape="0" blurRad="190500" dist="8455" dir="5400000">
              <a:srgbClr val="000000"/>
            </a:outerShdw>
          </a:effectLst>
        </p:spPr>
      </p:pic>
      <p:sp>
        <p:nvSpPr>
          <p:cNvPr id="518" name="Life cycle methods"/>
          <p:cNvSpPr txBox="1"/>
          <p:nvPr>
            <p:ph type="title"/>
          </p:nvPr>
        </p:nvSpPr>
        <p:spPr>
          <a:prstGeom prst="rect">
            <a:avLst/>
          </a:prstGeom>
        </p:spPr>
        <p:txBody>
          <a:bodyPr/>
          <a:lstStyle>
            <a:lvl1pPr defTabSz="452627">
              <a:defRPr spc="79" sz="3959"/>
            </a:lvl1pPr>
          </a:lstStyle>
          <a:p>
            <a:pPr/>
            <a:r>
              <a:t>Life cycle methods</a:t>
            </a:r>
          </a:p>
        </p:txBody>
      </p:sp>
      <p:sp>
        <p:nvSpPr>
          <p:cNvPr id="519" name="Text"/>
          <p:cNvSpPr txBox="1"/>
          <p:nvPr/>
        </p:nvSpPr>
        <p:spPr>
          <a:xfrm>
            <a:off x="8451850" y="-628650"/>
            <a:ext cx="190500" cy="4572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algn="l">
              <a:lnSpc>
                <a:spcPts val="2800"/>
              </a:lnSpc>
              <a:defRPr sz="1200">
                <a:solidFill>
                  <a:srgbClr val="A9B7C6"/>
                </a:solidFill>
                <a:latin typeface="Times"/>
                <a:ea typeface="Times"/>
                <a:cs typeface="Times"/>
                <a:sym typeface="Times"/>
              </a:defRPr>
            </a:lvl1pPr>
          </a:lstStyle>
          <a:p>
            <a:pPr/>
            <a:r>
              <a:t> </a:t>
            </a:r>
          </a:p>
        </p:txBody>
      </p:sp>
      <p:grpSp>
        <p:nvGrpSpPr>
          <p:cNvPr id="522" name="Group"/>
          <p:cNvGrpSpPr/>
          <p:nvPr/>
        </p:nvGrpSpPr>
        <p:grpSpPr>
          <a:xfrm>
            <a:off x="493788" y="2905025"/>
            <a:ext cx="10362165" cy="1227610"/>
            <a:chOff x="38099" y="989806"/>
            <a:chExt cx="10362163" cy="1227608"/>
          </a:xfrm>
        </p:grpSpPr>
        <p:sp>
          <p:nvSpPr>
            <p:cNvPr id="520" name="Props changed"/>
            <p:cNvSpPr/>
            <p:nvPr/>
          </p:nvSpPr>
          <p:spPr>
            <a:xfrm>
              <a:off x="8865548" y="989806"/>
              <a:ext cx="1534716" cy="72628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01" y="0"/>
                  </a:moveTo>
                  <a:cubicBezTo>
                    <a:pt x="582" y="0"/>
                    <a:pt x="0" y="1230"/>
                    <a:pt x="0" y="2750"/>
                  </a:cubicBezTo>
                  <a:lnTo>
                    <a:pt x="0" y="8073"/>
                  </a:lnTo>
                  <a:cubicBezTo>
                    <a:pt x="0" y="9593"/>
                    <a:pt x="582" y="10824"/>
                    <a:pt x="1301" y="10824"/>
                  </a:cubicBezTo>
                  <a:lnTo>
                    <a:pt x="8842" y="10824"/>
                  </a:lnTo>
                  <a:lnTo>
                    <a:pt x="11451" y="21600"/>
                  </a:lnTo>
                  <a:lnTo>
                    <a:pt x="14059" y="10824"/>
                  </a:lnTo>
                  <a:lnTo>
                    <a:pt x="20299" y="10824"/>
                  </a:lnTo>
                  <a:cubicBezTo>
                    <a:pt x="21018" y="10824"/>
                    <a:pt x="21600" y="9593"/>
                    <a:pt x="21600" y="8073"/>
                  </a:cubicBezTo>
                  <a:lnTo>
                    <a:pt x="21600" y="2750"/>
                  </a:lnTo>
                  <a:cubicBezTo>
                    <a:pt x="21600" y="1230"/>
                    <a:pt x="21018" y="0"/>
                    <a:pt x="20299" y="0"/>
                  </a:cubicBezTo>
                  <a:lnTo>
                    <a:pt x="1301" y="0"/>
                  </a:lnTo>
                  <a:close/>
                </a:path>
              </a:pathLst>
            </a:custGeom>
            <a:blipFill rotWithShape="1">
              <a:blip r:embed="rId4"/>
              <a:srcRect l="0" t="0" r="0" b="0"/>
              <a:tile tx="0" ty="0" sx="100000" sy="100000" flip="none" algn="tl"/>
            </a:blip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p>
              <a:pPr>
                <a:defRPr sz="1400"/>
              </a:pPr>
              <a:r>
                <a:t>Props </a:t>
              </a:r>
              <a:r>
                <a:t>changed</a:t>
              </a:r>
            </a:p>
          </p:txBody>
        </p:sp>
        <p:sp>
          <p:nvSpPr>
            <p:cNvPr id="521" name="componentWillReceiveProps(newProps)"/>
            <p:cNvSpPr txBox="1"/>
            <p:nvPr/>
          </p:nvSpPr>
          <p:spPr>
            <a:xfrm>
              <a:off x="38100" y="1772915"/>
              <a:ext cx="5465827" cy="4445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t">
              <a:spAutoFit/>
            </a:bodyPr>
            <a:lstStyle/>
            <a:p>
              <a:pPr lvl="1" marL="609600" indent="-228600" algn="l">
                <a:spcBef>
                  <a:spcPts val="3400"/>
                </a:spcBef>
                <a:buClr>
                  <a:srgbClr val="9A958E"/>
                </a:buClr>
                <a:buSzPct val="100000"/>
                <a:buAutoNum type="arabicPeriod" startAt="1"/>
                <a:defRPr spc="39" sz="2000">
                  <a:solidFill>
                    <a:srgbClr val="5B5854"/>
                  </a:solidFill>
                </a:defRPr>
              </a:pPr>
              <a:r>
                <a:t>componentWillReceiveProps(newProps)</a:t>
              </a:r>
            </a:p>
          </p:txBody>
        </p:sp>
      </p:grpSp>
      <p:grpSp>
        <p:nvGrpSpPr>
          <p:cNvPr id="525" name="Group"/>
          <p:cNvGrpSpPr/>
          <p:nvPr/>
        </p:nvGrpSpPr>
        <p:grpSpPr>
          <a:xfrm>
            <a:off x="500646" y="4171156"/>
            <a:ext cx="12158706" cy="705644"/>
            <a:chOff x="25400" y="-774700"/>
            <a:chExt cx="12158705" cy="705643"/>
          </a:xfrm>
        </p:grpSpPr>
        <p:sp>
          <p:nvSpPr>
            <p:cNvPr id="523" name="State changed"/>
            <p:cNvSpPr/>
            <p:nvPr/>
          </p:nvSpPr>
          <p:spPr>
            <a:xfrm>
              <a:off x="10262436" y="-774700"/>
              <a:ext cx="1921670" cy="62865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389" y="0"/>
                  </a:moveTo>
                  <a:cubicBezTo>
                    <a:pt x="4814" y="0"/>
                    <a:pt x="4349" y="1421"/>
                    <a:pt x="4349" y="3177"/>
                  </a:cubicBezTo>
                  <a:lnTo>
                    <a:pt x="4349" y="3518"/>
                  </a:lnTo>
                  <a:lnTo>
                    <a:pt x="0" y="21600"/>
                  </a:lnTo>
                  <a:lnTo>
                    <a:pt x="8431" y="12627"/>
                  </a:lnTo>
                  <a:lnTo>
                    <a:pt x="20561" y="12627"/>
                  </a:lnTo>
                  <a:cubicBezTo>
                    <a:pt x="21135" y="12627"/>
                    <a:pt x="21600" y="11192"/>
                    <a:pt x="21600" y="9436"/>
                  </a:cubicBezTo>
                  <a:lnTo>
                    <a:pt x="21600" y="3177"/>
                  </a:lnTo>
                  <a:cubicBezTo>
                    <a:pt x="21600" y="1421"/>
                    <a:pt x="21135" y="0"/>
                    <a:pt x="20561" y="0"/>
                  </a:cubicBezTo>
                  <a:lnTo>
                    <a:pt x="5389" y="0"/>
                  </a:lnTo>
                  <a:close/>
                </a:path>
              </a:pathLst>
            </a:custGeom>
            <a:blipFill rotWithShape="1">
              <a:blip r:embed="rId4"/>
              <a:srcRect l="0" t="0" r="0" b="0"/>
              <a:tile tx="0" ty="0" sx="100000" sy="100000" flip="none" algn="tl"/>
            </a:blip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p>
              <a:pPr>
                <a:defRPr sz="1400"/>
              </a:pPr>
              <a:r>
                <a:t>State </a:t>
              </a:r>
              <a:r>
                <a:t>changed</a:t>
              </a:r>
            </a:p>
          </p:txBody>
        </p:sp>
        <p:sp>
          <p:nvSpPr>
            <p:cNvPr id="524" name="shouldComponentUpdate(newProps, newState)"/>
            <p:cNvSpPr txBox="1"/>
            <p:nvPr/>
          </p:nvSpPr>
          <p:spPr>
            <a:xfrm>
              <a:off x="25400" y="-513557"/>
              <a:ext cx="6414517" cy="4445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t">
              <a:spAutoFit/>
            </a:bodyPr>
            <a:lstStyle/>
            <a:p>
              <a:pPr lvl="1" marL="609600" indent="-228600" algn="l">
                <a:spcBef>
                  <a:spcPts val="3400"/>
                </a:spcBef>
                <a:buClr>
                  <a:srgbClr val="9A958E"/>
                </a:buClr>
                <a:buSzPct val="100000"/>
                <a:buAutoNum type="arabicPeriod" startAt="2"/>
                <a:defRPr spc="39" sz="2000">
                  <a:solidFill>
                    <a:srgbClr val="5B5854"/>
                  </a:solidFill>
                </a:defRPr>
              </a:pPr>
              <a:r>
                <a:t>shouldComponentUpdate(newProps, newState)</a:t>
              </a:r>
            </a:p>
          </p:txBody>
        </p:sp>
      </p:grpSp>
      <p:grpSp>
        <p:nvGrpSpPr>
          <p:cNvPr id="530" name="Group"/>
          <p:cNvGrpSpPr/>
          <p:nvPr/>
        </p:nvGrpSpPr>
        <p:grpSpPr>
          <a:xfrm>
            <a:off x="502164" y="5239965"/>
            <a:ext cx="7296978" cy="1065192"/>
            <a:chOff x="-38099" y="-615950"/>
            <a:chExt cx="7296977" cy="1065191"/>
          </a:xfrm>
        </p:grpSpPr>
        <p:grpSp>
          <p:nvGrpSpPr>
            <p:cNvPr id="528" name="Group"/>
            <p:cNvGrpSpPr/>
            <p:nvPr/>
          </p:nvGrpSpPr>
          <p:grpSpPr>
            <a:xfrm>
              <a:off x="3384780" y="-336639"/>
              <a:ext cx="3874098" cy="785881"/>
              <a:chOff x="-757237" y="-86982"/>
              <a:chExt cx="3874097" cy="785879"/>
            </a:xfrm>
          </p:grpSpPr>
          <p:sp>
            <p:nvSpPr>
              <p:cNvPr id="526" name="Callout"/>
              <p:cNvSpPr/>
              <p:nvPr/>
            </p:nvSpPr>
            <p:spPr>
              <a:xfrm>
                <a:off x="-26391" y="0"/>
                <a:ext cx="3143251" cy="69889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75" y="0"/>
                    </a:moveTo>
                    <a:cubicBezTo>
                      <a:pt x="258" y="0"/>
                      <a:pt x="0" y="1159"/>
                      <a:pt x="0" y="2588"/>
                    </a:cubicBezTo>
                    <a:lnTo>
                      <a:pt x="0" y="10696"/>
                    </a:lnTo>
                    <a:cubicBezTo>
                      <a:pt x="0" y="12125"/>
                      <a:pt x="258" y="13284"/>
                      <a:pt x="575" y="13284"/>
                    </a:cubicBezTo>
                    <a:lnTo>
                      <a:pt x="15371" y="13284"/>
                    </a:lnTo>
                    <a:lnTo>
                      <a:pt x="21600" y="21600"/>
                    </a:lnTo>
                    <a:lnTo>
                      <a:pt x="18464" y="4943"/>
                    </a:lnTo>
                    <a:lnTo>
                      <a:pt x="18464" y="2588"/>
                    </a:lnTo>
                    <a:cubicBezTo>
                      <a:pt x="18464" y="1159"/>
                      <a:pt x="18206" y="0"/>
                      <a:pt x="17888" y="0"/>
                    </a:cubicBezTo>
                    <a:lnTo>
                      <a:pt x="575" y="0"/>
                    </a:lnTo>
                    <a:close/>
                  </a:path>
                </a:pathLst>
              </a:custGeom>
              <a:blipFill rotWithShape="1">
                <a:blip r:embed="rId4"/>
                <a:srcRect l="0" t="0" r="0" b="0"/>
                <a:tile tx="0" ty="0" sx="100000" sy="100000" flip="none" algn="tl"/>
              </a:blipFill>
              <a:ln w="12700" cap="flat">
                <a:noFill/>
                <a:miter lim="400000"/>
              </a:ln>
              <a:effectLst/>
            </p:spPr>
            <p:txBody>
              <a:bodyPr wrap="square" lIns="50800" tIns="50800" rIns="50800" bIns="50800" numCol="1" anchor="ctr">
                <a:noAutofit/>
              </a:bodyPr>
              <a:lstStyle/>
              <a:p>
                <a:pPr>
                  <a:defRPr sz="1500"/>
                </a:pPr>
              </a:p>
            </p:txBody>
          </p:sp>
          <p:sp>
            <p:nvSpPr>
              <p:cNvPr id="527" name="Avoid componentWillUpdate"/>
              <p:cNvSpPr/>
              <p:nvPr/>
            </p:nvSpPr>
            <p:spPr>
              <a:xfrm>
                <a:off x="-757238" y="-86983"/>
                <a:ext cx="3444082" cy="51911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4749" y="11939"/>
                    </a:lnTo>
                    <a:lnTo>
                      <a:pt x="4749" y="18116"/>
                    </a:lnTo>
                    <a:cubicBezTo>
                      <a:pt x="4749" y="20040"/>
                      <a:pt x="4984" y="21600"/>
                      <a:pt x="5274" y="21600"/>
                    </a:cubicBezTo>
                    <a:lnTo>
                      <a:pt x="21075" y="21600"/>
                    </a:lnTo>
                    <a:cubicBezTo>
                      <a:pt x="21365" y="21600"/>
                      <a:pt x="21600" y="20040"/>
                      <a:pt x="21600" y="18116"/>
                    </a:cubicBezTo>
                    <a:lnTo>
                      <a:pt x="21600" y="7200"/>
                    </a:lnTo>
                    <a:cubicBezTo>
                      <a:pt x="21600" y="5276"/>
                      <a:pt x="21365" y="3716"/>
                      <a:pt x="21075" y="3716"/>
                    </a:cubicBezTo>
                    <a:lnTo>
                      <a:pt x="12769" y="3716"/>
                    </a:lnTo>
                    <a:lnTo>
                      <a:pt x="0" y="0"/>
                    </a:lnTo>
                    <a:close/>
                  </a:path>
                </a:pathLst>
              </a:custGeom>
              <a:blipFill rotWithShape="1">
                <a:blip r:embed="rId4"/>
                <a:srcRect l="0" t="0" r="0" b="0"/>
                <a:tile tx="0" ty="0" sx="100000" sy="100000" flip="none" algn="tl"/>
              </a:blip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p>
                <a:pPr>
                  <a:defRPr sz="1400"/>
                </a:pPr>
                <a:r>
                  <a:t>Avoid </a:t>
                </a:r>
                <a:r>
                  <a:t>componentWillUpdate</a:t>
                </a:r>
              </a:p>
            </p:txBody>
          </p:sp>
        </p:grpSp>
        <p:sp>
          <p:nvSpPr>
            <p:cNvPr id="529" name="componentWillUpdate()"/>
            <p:cNvSpPr txBox="1"/>
            <p:nvPr/>
          </p:nvSpPr>
          <p:spPr>
            <a:xfrm>
              <a:off x="-38100" y="-615950"/>
              <a:ext cx="3568701" cy="4445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t">
              <a:spAutoFit/>
            </a:bodyPr>
            <a:lstStyle/>
            <a:p>
              <a:pPr lvl="1" marL="609600" indent="-228600" algn="l">
                <a:spcBef>
                  <a:spcPts val="3400"/>
                </a:spcBef>
                <a:buClr>
                  <a:srgbClr val="9A958E"/>
                </a:buClr>
                <a:buSzPct val="100000"/>
                <a:buAutoNum type="arabicPeriod" startAt="3"/>
                <a:defRPr spc="39" strike="sngStrike" sz="2000">
                  <a:solidFill>
                    <a:srgbClr val="C9C3BA"/>
                  </a:solidFill>
                </a:defRPr>
              </a:pPr>
              <a:r>
                <a:t>componentWillUpdate()</a:t>
              </a:r>
            </a:p>
          </p:txBody>
        </p:sp>
      </p:grpSp>
      <p:sp>
        <p:nvSpPr>
          <p:cNvPr id="531" name="render()"/>
          <p:cNvSpPr txBox="1"/>
          <p:nvPr/>
        </p:nvSpPr>
        <p:spPr>
          <a:xfrm>
            <a:off x="492778" y="5958730"/>
            <a:ext cx="1668019" cy="444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lvl="1" marL="609600" indent="-228600" algn="l">
              <a:spcBef>
                <a:spcPts val="3400"/>
              </a:spcBef>
              <a:buClr>
                <a:srgbClr val="9A958E"/>
              </a:buClr>
              <a:buSzPct val="100000"/>
              <a:buAutoNum type="arabicPeriod" startAt="4"/>
              <a:defRPr spc="39" sz="2000">
                <a:solidFill>
                  <a:srgbClr val="5B5854"/>
                </a:solidFill>
              </a:defRPr>
            </a:pPr>
            <a:r>
              <a:t>render()</a:t>
            </a:r>
          </a:p>
        </p:txBody>
      </p:sp>
      <p:sp>
        <p:nvSpPr>
          <p:cNvPr id="532" name="componentDidUpdate(prevProps, prevState)"/>
          <p:cNvSpPr txBox="1"/>
          <p:nvPr/>
        </p:nvSpPr>
        <p:spPr>
          <a:xfrm>
            <a:off x="503085" y="6638180"/>
            <a:ext cx="5828424" cy="431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lvl="1" marL="635000" indent="-254000" algn="l">
              <a:spcBef>
                <a:spcPts val="3400"/>
              </a:spcBef>
              <a:buClr>
                <a:srgbClr val="9A958E"/>
              </a:buClr>
              <a:buSzPct val="100000"/>
              <a:buAutoNum type="arabicPeriod" startAt="5"/>
              <a:defRPr spc="38" sz="1900">
                <a:solidFill>
                  <a:srgbClr val="5B5854"/>
                </a:solidFill>
              </a:defRPr>
            </a:pPr>
            <a:r>
              <a:t>componentDidUpdate(prevProps, prevState)</a:t>
            </a:r>
          </a:p>
        </p:txBody>
      </p:sp>
      <p:pic>
        <p:nvPicPr>
          <p:cNvPr id="533" name="page7image1552.png" descr="page7image1552.png"/>
          <p:cNvPicPr>
            <a:picLocks noChangeAspect="1"/>
          </p:cNvPicPr>
          <p:nvPr/>
        </p:nvPicPr>
        <p:blipFill>
          <a:blip r:embed="rId5">
            <a:extLst/>
          </a:blip>
          <a:stretch>
            <a:fillRect/>
          </a:stretch>
        </p:blipFill>
        <p:spPr>
          <a:xfrm>
            <a:off x="11177016" y="709965"/>
            <a:ext cx="1122934" cy="1122934"/>
          </a:xfrm>
          <a:prstGeom prst="rect">
            <a:avLst/>
          </a:prstGeom>
          <a:ln w="12700">
            <a:miter lim="400000"/>
          </a:ln>
          <a:effectLst>
            <a:outerShdw sx="100000" sy="100000" kx="0" ky="0" algn="b" rotWithShape="0" blurRad="190500" dist="8455" dir="5400000">
              <a:srgbClr val="000000"/>
            </a:outerShdw>
          </a:effectLst>
        </p:spPr>
      </p:pic>
      <p:sp>
        <p:nvSpPr>
          <p:cNvPr id="534" name="Updating — Called many times in a component’s life cycle in response to changes in this.props or this.state"/>
          <p:cNvSpPr txBox="1"/>
          <p:nvPr/>
        </p:nvSpPr>
        <p:spPr>
          <a:xfrm>
            <a:off x="304800" y="1908460"/>
            <a:ext cx="11658600" cy="101223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lgn="l">
              <a:spcBef>
                <a:spcPts val="3400"/>
              </a:spcBef>
              <a:buClr>
                <a:srgbClr val="9A958E"/>
              </a:buClr>
              <a:defRPr spc="45" sz="2300">
                <a:solidFill>
                  <a:srgbClr val="5B5854"/>
                </a:solidFill>
              </a:defRPr>
            </a:pPr>
            <a:r>
              <a:rPr>
                <a:latin typeface="Avenir Heavy"/>
                <a:ea typeface="Avenir Heavy"/>
                <a:cs typeface="Avenir Heavy"/>
                <a:sym typeface="Avenir Heavy"/>
              </a:rPr>
              <a:t>Updating</a:t>
            </a:r>
            <a:r>
              <a:t> </a:t>
            </a:r>
            <a:r>
              <a:t>— </a:t>
            </a:r>
            <a:r>
              <a:t>Called many times in a component’s life cycle in response to changes in </a:t>
            </a:r>
            <a:r>
              <a:rPr>
                <a:latin typeface="Avenir Book Oblique"/>
                <a:ea typeface="Avenir Book Oblique"/>
                <a:cs typeface="Avenir Book Oblique"/>
                <a:sym typeface="Avenir Book Oblique"/>
              </a:rPr>
              <a:t>this.props</a:t>
            </a:r>
            <a:r>
              <a:t> or </a:t>
            </a:r>
            <a:r>
              <a:rPr>
                <a:latin typeface="Avenir Book Oblique"/>
                <a:ea typeface="Avenir Book Oblique"/>
                <a:cs typeface="Avenir Book Oblique"/>
                <a:sym typeface="Avenir Book Oblique"/>
              </a:rPr>
              <a:t>this.state</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5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5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0" presetID="1" grpId="3" fill="hold">
                                  <p:stCondLst>
                                    <p:cond delay="0"/>
                                  </p:stCondLst>
                                  <p:iterate type="el" backwards="0">
                                    <p:tmAbs val="0"/>
                                  </p:iterate>
                                  <p:childTnLst>
                                    <p:set>
                                      <p:cBhvr>
                                        <p:cTn id="14" fill="hold"/>
                                        <p:tgtEl>
                                          <p:spTgt spid="53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0" presetID="1" grpId="4" fill="hold">
                                  <p:stCondLst>
                                    <p:cond delay="0"/>
                                  </p:stCondLst>
                                  <p:iterate type="el" backwards="0">
                                    <p:tmAbs val="0"/>
                                  </p:iterate>
                                  <p:childTnLst>
                                    <p:set>
                                      <p:cBhvr>
                                        <p:cTn id="18" fill="hold"/>
                                        <p:tgtEl>
                                          <p:spTgt spid="53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Class="entr" nodeType="clickEffect" presetSubtype="0" presetID="1" grpId="5" fill="hold">
                                  <p:stCondLst>
                                    <p:cond delay="0"/>
                                  </p:stCondLst>
                                  <p:iterate type="el" backwards="0">
                                    <p:tmAbs val="0"/>
                                  </p:iterate>
                                  <p:childTnLst>
                                    <p:set>
                                      <p:cBhvr>
                                        <p:cTn id="22" fill="hold"/>
                                        <p:tgtEl>
                                          <p:spTgt spid="53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522" grpId="1"/>
      <p:bldP build="whole" bldLvl="1" animBg="1" rev="0" advAuto="0" spid="531" grpId="4"/>
      <p:bldP build="whole" bldLvl="1" animBg="1" rev="0" advAuto="0" spid="532" grpId="5"/>
      <p:bldP build="whole" bldLvl="1" animBg="1" rev="0" advAuto="0" spid="525" grpId="2"/>
      <p:bldP build="whole" bldLvl="1" animBg="1" rev="0" advAuto="0" spid="530" grpId="3"/>
    </p:bldLst>
  </p:timing>
</p:sld>
</file>

<file path=ppt/slides/slide3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38" name="Life cycle methods"/>
          <p:cNvSpPr txBox="1"/>
          <p:nvPr>
            <p:ph type="title"/>
          </p:nvPr>
        </p:nvSpPr>
        <p:spPr>
          <a:prstGeom prst="rect">
            <a:avLst/>
          </a:prstGeom>
        </p:spPr>
        <p:txBody>
          <a:bodyPr/>
          <a:lstStyle>
            <a:lvl1pPr defTabSz="452627">
              <a:defRPr spc="79" sz="3959"/>
            </a:lvl1pPr>
          </a:lstStyle>
          <a:p>
            <a:pPr/>
            <a:r>
              <a:t>Life cycle methods</a:t>
            </a:r>
          </a:p>
        </p:txBody>
      </p:sp>
      <p:sp>
        <p:nvSpPr>
          <p:cNvPr id="539" name="Text"/>
          <p:cNvSpPr txBox="1"/>
          <p:nvPr/>
        </p:nvSpPr>
        <p:spPr>
          <a:xfrm>
            <a:off x="8451850" y="-628650"/>
            <a:ext cx="190500" cy="4572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algn="l">
              <a:lnSpc>
                <a:spcPts val="2800"/>
              </a:lnSpc>
              <a:defRPr sz="1200">
                <a:solidFill>
                  <a:srgbClr val="A9B7C6"/>
                </a:solidFill>
                <a:latin typeface="Times"/>
                <a:ea typeface="Times"/>
                <a:cs typeface="Times"/>
                <a:sym typeface="Times"/>
              </a:defRPr>
            </a:lvl1pPr>
          </a:lstStyle>
          <a:p>
            <a:pPr/>
            <a:r>
              <a:t> </a:t>
            </a:r>
          </a:p>
        </p:txBody>
      </p:sp>
      <p:sp>
        <p:nvSpPr>
          <p:cNvPr id="540" name="componentWillReceiveProps(newProps)…"/>
          <p:cNvSpPr txBox="1"/>
          <p:nvPr/>
        </p:nvSpPr>
        <p:spPr>
          <a:xfrm>
            <a:off x="481088" y="2025650"/>
            <a:ext cx="7265672" cy="9144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lvl="1" marL="609600" indent="-228600" algn="l">
              <a:spcBef>
                <a:spcPts val="3400"/>
              </a:spcBef>
              <a:buClr>
                <a:srgbClr val="9A958E"/>
              </a:buClr>
              <a:buSzPct val="100000"/>
              <a:buAutoNum type="arabicPeriod" startAt="1"/>
              <a:defRPr spc="45" sz="2300">
                <a:solidFill>
                  <a:srgbClr val="5B5854"/>
                </a:solidFill>
                <a:latin typeface="Avenir Heavy"/>
                <a:ea typeface="Avenir Heavy"/>
                <a:cs typeface="Avenir Heavy"/>
                <a:sym typeface="Avenir Heavy"/>
              </a:defRPr>
            </a:pPr>
            <a:r>
              <a:t> componentWillReceiveProps(newProps)</a:t>
            </a:r>
            <a:endParaRPr>
              <a:latin typeface="Avenir Medium"/>
              <a:ea typeface="Avenir Medium"/>
              <a:cs typeface="Avenir Medium"/>
              <a:sym typeface="Avenir Medium"/>
            </a:endParaRPr>
          </a:p>
          <a:p>
            <a:pPr lvl="2" marL="1049617" indent="-287617" algn="l">
              <a:spcBef>
                <a:spcPts val="600"/>
              </a:spcBef>
              <a:buClr>
                <a:srgbClr val="9A958E"/>
              </a:buClr>
              <a:buSzPct val="75000"/>
              <a:buChar char="•"/>
              <a:defRPr spc="38" sz="1900">
                <a:solidFill>
                  <a:srgbClr val="5B5854"/>
                </a:solidFill>
              </a:defRPr>
            </a:pPr>
            <a:r>
              <a:t>Called when new props are passed in from the parent</a:t>
            </a:r>
          </a:p>
        </p:txBody>
      </p:sp>
      <p:sp>
        <p:nvSpPr>
          <p:cNvPr id="541" name="shouldComponentUpdate(newProps, newState)…"/>
          <p:cNvSpPr txBox="1"/>
          <p:nvPr/>
        </p:nvSpPr>
        <p:spPr>
          <a:xfrm>
            <a:off x="447509" y="5475523"/>
            <a:ext cx="11005581" cy="901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lvl="1" marL="609600" indent="-228600" algn="l">
              <a:spcBef>
                <a:spcPts val="3400"/>
              </a:spcBef>
              <a:buClr>
                <a:srgbClr val="9A958E"/>
              </a:buClr>
              <a:buSzPct val="100000"/>
              <a:buAutoNum type="arabicPeriod" startAt="2"/>
              <a:defRPr spc="45" sz="2300">
                <a:solidFill>
                  <a:srgbClr val="5B5854"/>
                </a:solidFill>
                <a:latin typeface="Avenir Heavy"/>
                <a:ea typeface="Avenir Heavy"/>
                <a:cs typeface="Avenir Heavy"/>
                <a:sym typeface="Avenir Heavy"/>
              </a:defRPr>
            </a:pPr>
            <a:r>
              <a:t> shouldComponentUpdate(newProps, newState)</a:t>
            </a:r>
            <a:endParaRPr>
              <a:latin typeface="Avenir Medium"/>
              <a:ea typeface="Avenir Medium"/>
              <a:cs typeface="Avenir Medium"/>
              <a:sym typeface="Avenir Medium"/>
            </a:endParaRPr>
          </a:p>
          <a:p>
            <a:pPr lvl="2" marL="1049617" indent="-287617" algn="l">
              <a:spcBef>
                <a:spcPts val="600"/>
              </a:spcBef>
              <a:buClr>
                <a:srgbClr val="9A958E"/>
              </a:buClr>
              <a:buSzPct val="75000"/>
              <a:buChar char="•"/>
              <a:defRPr spc="38" sz="1900">
                <a:solidFill>
                  <a:srgbClr val="5B5854"/>
                </a:solidFill>
              </a:defRPr>
            </a:pPr>
            <a:r>
              <a:t>Determines if a component should should re-render based on the new props and state</a:t>
            </a:r>
          </a:p>
        </p:txBody>
      </p:sp>
      <p:sp>
        <p:nvSpPr>
          <p:cNvPr id="542" name="componentWillReceiveProps(nextProps) {…"/>
          <p:cNvSpPr txBox="1"/>
          <p:nvPr/>
        </p:nvSpPr>
        <p:spPr>
          <a:xfrm>
            <a:off x="2282698" y="3306086"/>
            <a:ext cx="7906988" cy="1790701"/>
          </a:xfrm>
          <a:prstGeom prst="rect">
            <a:avLst/>
          </a:prstGeom>
          <a:solidFill>
            <a:srgbClr val="2B2B2B"/>
          </a:solidFill>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lgn="l">
              <a:defRPr>
                <a:solidFill>
                  <a:srgbClr val="A9B7C6"/>
                </a:solidFill>
                <a:latin typeface="Menlo"/>
                <a:ea typeface="Menlo"/>
                <a:cs typeface="Menlo"/>
                <a:sym typeface="Menlo"/>
              </a:defRPr>
            </a:pPr>
            <a:r>
              <a:t>componentWillReceiveProps(nextProps) {</a:t>
            </a:r>
          </a:p>
          <a:p>
            <a:pPr algn="l">
              <a:defRPr>
                <a:solidFill>
                  <a:srgbClr val="A9B7C6"/>
                </a:solidFill>
                <a:latin typeface="Menlo"/>
                <a:ea typeface="Menlo"/>
                <a:cs typeface="Menlo"/>
                <a:sym typeface="Menlo"/>
              </a:defRPr>
            </a:pPr>
            <a:r>
              <a:t>    </a:t>
            </a:r>
            <a:r>
              <a:rPr b="1">
                <a:solidFill>
                  <a:srgbClr val="CC7831"/>
                </a:solidFill>
              </a:rPr>
              <a:t>if </a:t>
            </a:r>
            <a:r>
              <a:t>(</a:t>
            </a:r>
            <a:r>
              <a:rPr b="1">
                <a:solidFill>
                  <a:srgbClr val="CC7831"/>
                </a:solidFill>
              </a:rPr>
              <a:t>this</a:t>
            </a:r>
            <a:r>
              <a:t>.props.id !== nextProps.id) {</a:t>
            </a:r>
          </a:p>
          <a:p>
            <a:pPr algn="l">
              <a:defRPr>
                <a:solidFill>
                  <a:srgbClr val="A9B7C6"/>
                </a:solidFill>
                <a:latin typeface="Menlo"/>
                <a:ea typeface="Menlo"/>
                <a:cs typeface="Menlo"/>
                <a:sym typeface="Menlo"/>
              </a:defRPr>
            </a:pPr>
            <a:r>
              <a:t>        </a:t>
            </a:r>
            <a:r>
              <a:rPr b="1">
                <a:solidFill>
                  <a:srgbClr val="CC7831"/>
                </a:solidFill>
              </a:rPr>
              <a:t>this</a:t>
            </a:r>
            <a:r>
              <a:t>.setState({</a:t>
            </a:r>
          </a:p>
          <a:p>
            <a:pPr algn="l">
              <a:defRPr>
                <a:solidFill>
                  <a:srgbClr val="A9B7C6"/>
                </a:solidFill>
                <a:latin typeface="Menlo"/>
                <a:ea typeface="Menlo"/>
                <a:cs typeface="Menlo"/>
                <a:sym typeface="Menlo"/>
              </a:defRPr>
            </a:pPr>
            <a:r>
              <a:t>            </a:t>
            </a:r>
            <a:r>
              <a:rPr>
                <a:solidFill>
                  <a:srgbClr val="9876AA"/>
                </a:solidFill>
              </a:rPr>
              <a:t>feedContent</a:t>
            </a:r>
            <a:r>
              <a:t>: []</a:t>
            </a:r>
          </a:p>
          <a:p>
            <a:pPr algn="l">
              <a:defRPr>
                <a:solidFill>
                  <a:srgbClr val="A9B7C6"/>
                </a:solidFill>
                <a:latin typeface="Menlo"/>
                <a:ea typeface="Menlo"/>
                <a:cs typeface="Menlo"/>
                <a:sym typeface="Menlo"/>
              </a:defRPr>
            </a:pPr>
            <a:r>
              <a:t>        })</a:t>
            </a:r>
            <a:r>
              <a:rPr>
                <a:solidFill>
                  <a:srgbClr val="CC7831"/>
                </a:solidFill>
              </a:rPr>
              <a:t>;</a:t>
            </a:r>
            <a:endParaRPr>
              <a:solidFill>
                <a:srgbClr val="CC7831"/>
              </a:solidFill>
            </a:endParaRPr>
          </a:p>
          <a:p>
            <a:pPr algn="l">
              <a:defRPr>
                <a:solidFill>
                  <a:srgbClr val="CC7831"/>
                </a:solidFill>
                <a:latin typeface="Menlo"/>
                <a:ea typeface="Menlo"/>
                <a:cs typeface="Menlo"/>
                <a:sym typeface="Menlo"/>
              </a:defRPr>
            </a:pPr>
            <a:r>
              <a:t>    </a:t>
            </a:r>
            <a:r>
              <a:rPr>
                <a:solidFill>
                  <a:srgbClr val="A9B7C6"/>
                </a:solidFill>
              </a:rPr>
              <a:t>}</a:t>
            </a:r>
            <a:endParaRPr>
              <a:solidFill>
                <a:srgbClr val="A9B7C6"/>
              </a:solidFill>
            </a:endParaRPr>
          </a:p>
          <a:p>
            <a:pPr algn="l">
              <a:defRPr>
                <a:solidFill>
                  <a:srgbClr val="A9B7C6"/>
                </a:solidFill>
                <a:latin typeface="Menlo"/>
                <a:ea typeface="Menlo"/>
                <a:cs typeface="Menlo"/>
                <a:sym typeface="Menlo"/>
              </a:defRPr>
            </a:pPr>
            <a:r>
              <a:t>}</a:t>
            </a:r>
          </a:p>
        </p:txBody>
      </p:sp>
      <p:sp>
        <p:nvSpPr>
          <p:cNvPr id="543" name="shouldComponentUpdate(nextProps, nextState) {…"/>
          <p:cNvSpPr txBox="1"/>
          <p:nvPr/>
        </p:nvSpPr>
        <p:spPr>
          <a:xfrm>
            <a:off x="1120693" y="6743259"/>
            <a:ext cx="5986463" cy="825501"/>
          </a:xfrm>
          <a:prstGeom prst="rect">
            <a:avLst/>
          </a:prstGeom>
          <a:solidFill>
            <a:srgbClr val="2B2B2B"/>
          </a:solidFill>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algn="l">
              <a:defRPr>
                <a:solidFill>
                  <a:srgbClr val="A9B7C6"/>
                </a:solidFill>
                <a:latin typeface="Menlo"/>
                <a:ea typeface="Menlo"/>
                <a:cs typeface="Menlo"/>
                <a:sym typeface="Menlo"/>
              </a:defRPr>
            </a:pPr>
            <a:r>
              <a:t>shouldComponentUpdate(nextProps</a:t>
            </a:r>
            <a:r>
              <a:rPr>
                <a:solidFill>
                  <a:srgbClr val="CC7831"/>
                </a:solidFill>
              </a:rPr>
              <a:t>, </a:t>
            </a:r>
            <a:r>
              <a:t>nextState) {</a:t>
            </a:r>
          </a:p>
          <a:p>
            <a:pPr algn="l">
              <a:defRPr>
                <a:solidFill>
                  <a:srgbClr val="A9B7C6"/>
                </a:solidFill>
                <a:latin typeface="Menlo"/>
                <a:ea typeface="Menlo"/>
                <a:cs typeface="Menlo"/>
                <a:sym typeface="Menlo"/>
              </a:defRPr>
            </a:pPr>
            <a:r>
              <a:t>    </a:t>
            </a:r>
            <a:r>
              <a:rPr b="1">
                <a:solidFill>
                  <a:srgbClr val="CC7831"/>
                </a:solidFill>
              </a:rPr>
              <a:t>return this</a:t>
            </a:r>
            <a:r>
              <a:t>.props.color !== nextProps.color</a:t>
            </a:r>
            <a:endParaRPr>
              <a:solidFill>
                <a:srgbClr val="CC7831"/>
              </a:solidFill>
            </a:endParaRPr>
          </a:p>
          <a:p>
            <a:pPr algn="l">
              <a:defRPr>
                <a:solidFill>
                  <a:srgbClr val="A9B7C6"/>
                </a:solidFill>
                <a:latin typeface="Menlo"/>
                <a:ea typeface="Menlo"/>
                <a:cs typeface="Menlo"/>
                <a:sym typeface="Menlo"/>
              </a:defRPr>
            </a:pPr>
            <a:r>
              <a:t>}</a:t>
            </a:r>
          </a:p>
        </p:txBody>
      </p:sp>
      <p:sp>
        <p:nvSpPr>
          <p:cNvPr id="544" name="Override for required optimizations only"/>
          <p:cNvSpPr/>
          <p:nvPr/>
        </p:nvSpPr>
        <p:spPr>
          <a:xfrm>
            <a:off x="7076876" y="6914709"/>
            <a:ext cx="5364957" cy="4826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4572" y="0"/>
                </a:moveTo>
                <a:cubicBezTo>
                  <a:pt x="4479" y="0"/>
                  <a:pt x="4398" y="409"/>
                  <a:pt x="4332" y="1012"/>
                </a:cubicBezTo>
                <a:lnTo>
                  <a:pt x="0" y="6928"/>
                </a:lnTo>
                <a:lnTo>
                  <a:pt x="4190" y="12630"/>
                </a:lnTo>
                <a:lnTo>
                  <a:pt x="4190" y="17372"/>
                </a:lnTo>
                <a:cubicBezTo>
                  <a:pt x="4190" y="19714"/>
                  <a:pt x="4361" y="21600"/>
                  <a:pt x="4572" y="21600"/>
                </a:cubicBezTo>
                <a:lnTo>
                  <a:pt x="21218" y="21600"/>
                </a:lnTo>
                <a:cubicBezTo>
                  <a:pt x="21429" y="21600"/>
                  <a:pt x="21600" y="19714"/>
                  <a:pt x="21600" y="17372"/>
                </a:cubicBezTo>
                <a:lnTo>
                  <a:pt x="21600" y="4245"/>
                </a:lnTo>
                <a:cubicBezTo>
                  <a:pt x="21600" y="1904"/>
                  <a:pt x="21429" y="0"/>
                  <a:pt x="21218" y="0"/>
                </a:cubicBezTo>
                <a:lnTo>
                  <a:pt x="4572" y="0"/>
                </a:lnTo>
                <a:close/>
              </a:path>
            </a:pathLst>
          </a:cu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p>
            <a:pPr>
              <a:defRPr sz="1700"/>
            </a:pPr>
            <a:r>
              <a:t>Override for required </a:t>
            </a:r>
            <a:r>
              <a:rPr u="sng">
                <a:latin typeface="Avenir Heavy"/>
                <a:ea typeface="Avenir Heavy"/>
                <a:cs typeface="Avenir Heavy"/>
                <a:sym typeface="Avenir Heavy"/>
              </a:rPr>
              <a:t>optimizations only</a:t>
            </a:r>
          </a:p>
        </p:txBody>
      </p:sp>
      <p:pic>
        <p:nvPicPr>
          <p:cNvPr id="545" name="page7image1552.png" descr="page7image1552.png"/>
          <p:cNvPicPr>
            <a:picLocks noChangeAspect="1"/>
          </p:cNvPicPr>
          <p:nvPr/>
        </p:nvPicPr>
        <p:blipFill>
          <a:blip r:embed="rId4">
            <a:extLst/>
          </a:blip>
          <a:stretch>
            <a:fillRect/>
          </a:stretch>
        </p:blipFill>
        <p:spPr>
          <a:xfrm>
            <a:off x="11177016" y="709965"/>
            <a:ext cx="1122934" cy="1122934"/>
          </a:xfrm>
          <a:prstGeom prst="rect">
            <a:avLst/>
          </a:prstGeom>
          <a:ln w="12700">
            <a:miter lim="400000"/>
          </a:ln>
          <a:effectLst>
            <a:outerShdw sx="100000" sy="100000" kx="0" ky="0" algn="b" rotWithShape="0" blurRad="190500" dist="8455" dir="5400000">
              <a:srgbClr val="000000"/>
            </a:outerShdw>
          </a:effectLst>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54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544" grpId="1"/>
    </p:bldLst>
  </p:timing>
</p:sld>
</file>

<file path=ppt/slides/slide3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49" name="componentDidUpdate(prevProps, prevState)…"/>
          <p:cNvSpPr txBox="1"/>
          <p:nvPr/>
        </p:nvSpPr>
        <p:spPr>
          <a:xfrm>
            <a:off x="642785" y="1800696"/>
            <a:ext cx="7271703" cy="876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lvl="1" marL="609600" indent="-228600" algn="l">
              <a:spcBef>
                <a:spcPts val="3400"/>
              </a:spcBef>
              <a:buClr>
                <a:srgbClr val="9A958E"/>
              </a:buClr>
              <a:buSzPct val="100000"/>
              <a:buAutoNum type="arabicPeriod" startAt="5"/>
              <a:defRPr spc="44" sz="2200">
                <a:solidFill>
                  <a:srgbClr val="5B5854"/>
                </a:solidFill>
                <a:latin typeface="Avenir Heavy"/>
                <a:ea typeface="Avenir Heavy"/>
                <a:cs typeface="Avenir Heavy"/>
                <a:sym typeface="Avenir Heavy"/>
              </a:defRPr>
            </a:pPr>
            <a:r>
              <a:t> </a:t>
            </a:r>
            <a:r>
              <a:rPr spc="45" sz="2300"/>
              <a:t>componentDidUpdate(prevProps, prevState)</a:t>
            </a:r>
          </a:p>
          <a:p>
            <a:pPr lvl="2" marL="1049617" indent="-287617" algn="l">
              <a:spcBef>
                <a:spcPts val="700"/>
              </a:spcBef>
              <a:buClr>
                <a:srgbClr val="9A958E"/>
              </a:buClr>
              <a:buSzPct val="75000"/>
              <a:buChar char="•"/>
              <a:defRPr spc="34" sz="1700">
                <a:solidFill>
                  <a:srgbClr val="5B5854"/>
                </a:solidFill>
              </a:defRPr>
            </a:pPr>
            <a:r>
              <a:t>Called after a component has re-rendered after a change</a:t>
            </a:r>
          </a:p>
        </p:txBody>
      </p:sp>
      <p:sp>
        <p:nvSpPr>
          <p:cNvPr id="550" name="componentDidUpdate(prevProps, prevState) {…"/>
          <p:cNvSpPr txBox="1"/>
          <p:nvPr/>
        </p:nvSpPr>
        <p:spPr>
          <a:xfrm>
            <a:off x="1307338" y="2903332"/>
            <a:ext cx="6483457" cy="2133601"/>
          </a:xfrm>
          <a:prstGeom prst="rect">
            <a:avLst/>
          </a:prstGeom>
          <a:solidFill>
            <a:srgbClr val="2B2B2B"/>
          </a:solidFill>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algn="l">
              <a:defRPr sz="1700">
                <a:solidFill>
                  <a:srgbClr val="A9B7C6"/>
                </a:solidFill>
                <a:latin typeface="Menlo"/>
                <a:ea typeface="Menlo"/>
                <a:cs typeface="Menlo"/>
                <a:sym typeface="Menlo"/>
              </a:defRPr>
            </a:pPr>
            <a:r>
              <a:t>componentDidUpdate(prevProps</a:t>
            </a:r>
            <a:r>
              <a:rPr>
                <a:solidFill>
                  <a:srgbClr val="CC7831"/>
                </a:solidFill>
              </a:rPr>
              <a:t>, </a:t>
            </a:r>
            <a:r>
              <a:t>prevState) {</a:t>
            </a:r>
          </a:p>
          <a:p>
            <a:pPr algn="l">
              <a:defRPr sz="1700">
                <a:solidFill>
                  <a:srgbClr val="808080"/>
                </a:solidFill>
                <a:latin typeface="Menlo"/>
                <a:ea typeface="Menlo"/>
                <a:cs typeface="Menlo"/>
                <a:sym typeface="Menlo"/>
              </a:defRPr>
            </a:pPr>
            <a:r>
              <a:rPr>
                <a:solidFill>
                  <a:srgbClr val="A9B7C6"/>
                </a:solidFill>
              </a:rPr>
              <a:t>    </a:t>
            </a:r>
            <a:r>
              <a:t>// only update chart if the data has changed</a:t>
            </a:r>
          </a:p>
          <a:p>
            <a:pPr algn="l">
              <a:defRPr sz="1700">
                <a:solidFill>
                  <a:srgbClr val="A9B7C6"/>
                </a:solidFill>
                <a:latin typeface="Menlo"/>
                <a:ea typeface="Menlo"/>
                <a:cs typeface="Menlo"/>
                <a:sym typeface="Menlo"/>
              </a:defRPr>
            </a:pPr>
            <a:r>
              <a:rPr>
                <a:solidFill>
                  <a:srgbClr val="808080"/>
                </a:solidFill>
              </a:rPr>
              <a:t>    </a:t>
            </a:r>
            <a:r>
              <a:rPr b="1">
                <a:solidFill>
                  <a:srgbClr val="CC7831"/>
                </a:solidFill>
              </a:rPr>
              <a:t>if </a:t>
            </a:r>
            <a:r>
              <a:t>(prevProps.data !== </a:t>
            </a:r>
            <a:r>
              <a:rPr b="1">
                <a:solidFill>
                  <a:srgbClr val="CC7831"/>
                </a:solidFill>
              </a:rPr>
              <a:t>this</a:t>
            </a:r>
            <a:r>
              <a:t>.props.data) {</a:t>
            </a:r>
          </a:p>
          <a:p>
            <a:pPr algn="l">
              <a:defRPr sz="1700">
                <a:solidFill>
                  <a:srgbClr val="A9B7C6"/>
                </a:solidFill>
                <a:latin typeface="Menlo"/>
                <a:ea typeface="Menlo"/>
                <a:cs typeface="Menlo"/>
                <a:sym typeface="Menlo"/>
              </a:defRPr>
            </a:pPr>
            <a:r>
              <a:t>        </a:t>
            </a:r>
            <a:r>
              <a:rPr b="1">
                <a:solidFill>
                  <a:srgbClr val="CC7831"/>
                </a:solidFill>
              </a:rPr>
              <a:t>this</a:t>
            </a:r>
            <a:r>
              <a:t>.</a:t>
            </a:r>
            <a:r>
              <a:rPr>
                <a:solidFill>
                  <a:srgbClr val="9876AA"/>
                </a:solidFill>
              </a:rPr>
              <a:t>chart </a:t>
            </a:r>
            <a:r>
              <a:t>= c3.</a:t>
            </a:r>
            <a:r>
              <a:rPr>
                <a:solidFill>
                  <a:srgbClr val="FFC66E"/>
                </a:solidFill>
              </a:rPr>
              <a:t>load</a:t>
            </a:r>
            <a:r>
              <a:t>({</a:t>
            </a:r>
          </a:p>
          <a:p>
            <a:pPr algn="l">
              <a:defRPr sz="1700">
                <a:solidFill>
                  <a:srgbClr val="A9B7C6"/>
                </a:solidFill>
                <a:latin typeface="Menlo"/>
                <a:ea typeface="Menlo"/>
                <a:cs typeface="Menlo"/>
                <a:sym typeface="Menlo"/>
              </a:defRPr>
            </a:pPr>
            <a:r>
              <a:t>            </a:t>
            </a:r>
            <a:r>
              <a:rPr>
                <a:solidFill>
                  <a:srgbClr val="9876AA"/>
                </a:solidFill>
              </a:rPr>
              <a:t>data</a:t>
            </a:r>
            <a:r>
              <a:t>: </a:t>
            </a:r>
            <a:r>
              <a:rPr b="1">
                <a:solidFill>
                  <a:srgbClr val="CC7831"/>
                </a:solidFill>
              </a:rPr>
              <a:t>this</a:t>
            </a:r>
            <a:r>
              <a:t>.props.data</a:t>
            </a:r>
          </a:p>
          <a:p>
            <a:pPr algn="l">
              <a:defRPr sz="1700">
                <a:solidFill>
                  <a:srgbClr val="A9B7C6"/>
                </a:solidFill>
                <a:latin typeface="Menlo"/>
                <a:ea typeface="Menlo"/>
                <a:cs typeface="Menlo"/>
                <a:sym typeface="Menlo"/>
              </a:defRPr>
            </a:pPr>
            <a:r>
              <a:t>        })</a:t>
            </a:r>
            <a:r>
              <a:rPr>
                <a:solidFill>
                  <a:srgbClr val="CC7831"/>
                </a:solidFill>
              </a:rPr>
              <a:t>;</a:t>
            </a:r>
            <a:endParaRPr>
              <a:solidFill>
                <a:srgbClr val="CC7831"/>
              </a:solidFill>
            </a:endParaRPr>
          </a:p>
          <a:p>
            <a:pPr algn="l">
              <a:defRPr sz="1700">
                <a:solidFill>
                  <a:srgbClr val="CC7831"/>
                </a:solidFill>
                <a:latin typeface="Menlo"/>
                <a:ea typeface="Menlo"/>
                <a:cs typeface="Menlo"/>
                <a:sym typeface="Menlo"/>
              </a:defRPr>
            </a:pPr>
            <a:r>
              <a:t>    </a:t>
            </a:r>
            <a:r>
              <a:rPr>
                <a:solidFill>
                  <a:srgbClr val="A9B7C6"/>
                </a:solidFill>
              </a:rPr>
              <a:t>}</a:t>
            </a:r>
            <a:endParaRPr>
              <a:solidFill>
                <a:srgbClr val="A9B7C6"/>
              </a:solidFill>
            </a:endParaRPr>
          </a:p>
          <a:p>
            <a:pPr algn="l">
              <a:defRPr sz="1700">
                <a:solidFill>
                  <a:srgbClr val="A9B7C6"/>
                </a:solidFill>
                <a:latin typeface="Menlo"/>
                <a:ea typeface="Menlo"/>
                <a:cs typeface="Menlo"/>
                <a:sym typeface="Menlo"/>
              </a:defRPr>
            </a:pPr>
            <a:r>
              <a:t>}</a:t>
            </a:r>
          </a:p>
        </p:txBody>
      </p:sp>
      <p:sp>
        <p:nvSpPr>
          <p:cNvPr id="551" name="Place for code requiring DOM interactions"/>
          <p:cNvSpPr/>
          <p:nvPr/>
        </p:nvSpPr>
        <p:spPr>
          <a:xfrm>
            <a:off x="5585420" y="3728832"/>
            <a:ext cx="6561535" cy="4826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7193" y="0"/>
                </a:moveTo>
                <a:cubicBezTo>
                  <a:pt x="7130" y="0"/>
                  <a:pt x="7074" y="322"/>
                  <a:pt x="7025" y="764"/>
                </a:cubicBezTo>
                <a:lnTo>
                  <a:pt x="0" y="6324"/>
                </a:lnTo>
                <a:lnTo>
                  <a:pt x="6881" y="11777"/>
                </a:lnTo>
                <a:lnTo>
                  <a:pt x="6881" y="17372"/>
                </a:lnTo>
                <a:cubicBezTo>
                  <a:pt x="6881" y="19714"/>
                  <a:pt x="7021" y="21600"/>
                  <a:pt x="7193" y="21600"/>
                </a:cubicBezTo>
                <a:lnTo>
                  <a:pt x="21288" y="21600"/>
                </a:lnTo>
                <a:cubicBezTo>
                  <a:pt x="21460" y="21600"/>
                  <a:pt x="21600" y="19714"/>
                  <a:pt x="21600" y="17372"/>
                </a:cubicBezTo>
                <a:lnTo>
                  <a:pt x="21600" y="4245"/>
                </a:lnTo>
                <a:cubicBezTo>
                  <a:pt x="21600" y="1904"/>
                  <a:pt x="21460" y="0"/>
                  <a:pt x="21288" y="0"/>
                </a:cubicBezTo>
                <a:lnTo>
                  <a:pt x="7193" y="0"/>
                </a:lnTo>
                <a:close/>
              </a:path>
            </a:pathLst>
          </a:cu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p>
            <a:pPr>
              <a:defRPr sz="1700"/>
            </a:pPr>
            <a:r>
              <a:t>Place for code requiring </a:t>
            </a:r>
            <a:r>
              <a:rPr>
                <a:latin typeface="Avenir Heavy"/>
                <a:ea typeface="Avenir Heavy"/>
                <a:cs typeface="Avenir Heavy"/>
                <a:sym typeface="Avenir Heavy"/>
              </a:rPr>
              <a:t>DOM interactions</a:t>
            </a:r>
          </a:p>
        </p:txBody>
      </p:sp>
      <p:sp>
        <p:nvSpPr>
          <p:cNvPr id="552" name="Life cycle methods"/>
          <p:cNvSpPr txBox="1"/>
          <p:nvPr>
            <p:ph type="title"/>
          </p:nvPr>
        </p:nvSpPr>
        <p:spPr>
          <a:prstGeom prst="rect">
            <a:avLst/>
          </a:prstGeom>
        </p:spPr>
        <p:txBody>
          <a:bodyPr/>
          <a:lstStyle>
            <a:lvl1pPr defTabSz="452627">
              <a:defRPr spc="79" sz="3959"/>
            </a:lvl1pPr>
          </a:lstStyle>
          <a:p>
            <a:pPr/>
            <a:r>
              <a:t>Life cycle methods</a:t>
            </a:r>
          </a:p>
        </p:txBody>
      </p:sp>
      <p:pic>
        <p:nvPicPr>
          <p:cNvPr id="553" name="page7image1552.png" descr="page7image1552.png"/>
          <p:cNvPicPr>
            <a:picLocks noChangeAspect="1"/>
          </p:cNvPicPr>
          <p:nvPr/>
        </p:nvPicPr>
        <p:blipFill>
          <a:blip r:embed="rId4">
            <a:extLst/>
          </a:blip>
          <a:stretch>
            <a:fillRect/>
          </a:stretch>
        </p:blipFill>
        <p:spPr>
          <a:xfrm>
            <a:off x="11177016" y="709965"/>
            <a:ext cx="1122934" cy="1122934"/>
          </a:xfrm>
          <a:prstGeom prst="rect">
            <a:avLst/>
          </a:prstGeom>
          <a:ln w="12700">
            <a:miter lim="400000"/>
          </a:ln>
          <a:effectLst>
            <a:outerShdw sx="100000" sy="100000" kx="0" ky="0" algn="b" rotWithShape="0" blurRad="190500" dist="8455" dir="5400000">
              <a:srgbClr val="000000"/>
            </a:outerShdw>
          </a:effectLst>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55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551" grpId="1"/>
    </p:bldLst>
  </p:timing>
</p:sld>
</file>

<file path=ppt/slides/slide3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57" name="Life cycle methods"/>
          <p:cNvSpPr txBox="1"/>
          <p:nvPr>
            <p:ph type="title"/>
          </p:nvPr>
        </p:nvSpPr>
        <p:spPr>
          <a:prstGeom prst="rect">
            <a:avLst/>
          </a:prstGeom>
        </p:spPr>
        <p:txBody>
          <a:bodyPr/>
          <a:lstStyle>
            <a:lvl1pPr defTabSz="452627">
              <a:defRPr spc="79" sz="3959"/>
            </a:lvl1pPr>
          </a:lstStyle>
          <a:p>
            <a:pPr/>
            <a:r>
              <a:t>Life cycle methods</a:t>
            </a:r>
          </a:p>
        </p:txBody>
      </p:sp>
      <p:sp>
        <p:nvSpPr>
          <p:cNvPr id="558" name="Unmounting — begins just before a component is about to be removed from the DOM (unmounted)…"/>
          <p:cNvSpPr txBox="1"/>
          <p:nvPr>
            <p:ph type="body" sz="half" idx="1"/>
          </p:nvPr>
        </p:nvSpPr>
        <p:spPr>
          <a:xfrm>
            <a:off x="469900" y="2089150"/>
            <a:ext cx="11658600" cy="3422650"/>
          </a:xfrm>
          <a:prstGeom prst="rect">
            <a:avLst/>
          </a:prstGeom>
        </p:spPr>
        <p:txBody>
          <a:bodyPr/>
          <a:lstStyle/>
          <a:p>
            <a:pPr marL="0" indent="0">
              <a:buClrTx/>
              <a:buSzTx/>
              <a:buNone/>
              <a:defRPr spc="45" sz="2300"/>
            </a:pPr>
            <a:r>
              <a:rPr>
                <a:latin typeface="Avenir Heavy"/>
                <a:ea typeface="Avenir Heavy"/>
                <a:cs typeface="Avenir Heavy"/>
                <a:sym typeface="Avenir Heavy"/>
              </a:rPr>
              <a:t>Unmounting</a:t>
            </a:r>
            <a:r>
              <a:t> </a:t>
            </a:r>
            <a:r>
              <a:t>— begins </a:t>
            </a:r>
            <a:r>
              <a:rPr>
                <a:latin typeface="Avenir Book Oblique"/>
                <a:ea typeface="Avenir Book Oblique"/>
                <a:cs typeface="Avenir Book Oblique"/>
                <a:sym typeface="Avenir Book Oblique"/>
              </a:rPr>
              <a:t>just before</a:t>
            </a:r>
            <a:r>
              <a:t> a component is about to be removed from the DOM (unmounted)</a:t>
            </a:r>
          </a:p>
          <a:p>
            <a:pPr lvl="1" marL="825500" indent="-444500">
              <a:spcBef>
                <a:spcPts val="2000"/>
              </a:spcBef>
              <a:defRPr spc="45" sz="2300"/>
            </a:pPr>
            <a:r>
              <a:t>Simple </a:t>
            </a:r>
            <a:r>
              <a:t>lifecycle method</a:t>
            </a:r>
            <a:r>
              <a:t> </a:t>
            </a:r>
            <a:r>
              <a:rPr>
                <a:latin typeface="Avenir Book Oblique"/>
                <a:ea typeface="Avenir Book Oblique"/>
                <a:cs typeface="Avenir Book Oblique"/>
                <a:sym typeface="Avenir Book Oblique"/>
              </a:rPr>
              <a:t>componentWillUnmount </a:t>
            </a:r>
            <a:r>
              <a:t> </a:t>
            </a:r>
          </a:p>
        </p:txBody>
      </p:sp>
      <p:sp>
        <p:nvSpPr>
          <p:cNvPr id="559" name="Text"/>
          <p:cNvSpPr txBox="1"/>
          <p:nvPr/>
        </p:nvSpPr>
        <p:spPr>
          <a:xfrm>
            <a:off x="8451850" y="-628650"/>
            <a:ext cx="190500" cy="4572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algn="l">
              <a:lnSpc>
                <a:spcPts val="2800"/>
              </a:lnSpc>
              <a:defRPr sz="1200">
                <a:solidFill>
                  <a:srgbClr val="A9B7C6"/>
                </a:solidFill>
                <a:latin typeface="Times"/>
                <a:ea typeface="Times"/>
                <a:cs typeface="Times"/>
                <a:sym typeface="Times"/>
              </a:defRPr>
            </a:lvl1pPr>
          </a:lstStyle>
          <a:p>
            <a:pPr/>
            <a:r>
              <a:t> </a:t>
            </a:r>
          </a:p>
        </p:txBody>
      </p:sp>
      <p:sp>
        <p:nvSpPr>
          <p:cNvPr id="560" name="componentWillUnmount() {…"/>
          <p:cNvSpPr txBox="1"/>
          <p:nvPr/>
        </p:nvSpPr>
        <p:spPr>
          <a:xfrm>
            <a:off x="491998" y="3949700"/>
            <a:ext cx="8310861" cy="825500"/>
          </a:xfrm>
          <a:prstGeom prst="rect">
            <a:avLst/>
          </a:prstGeom>
          <a:solidFill>
            <a:srgbClr val="2B2B2B"/>
          </a:solidFill>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algn="l">
              <a:defRPr>
                <a:solidFill>
                  <a:srgbClr val="A9B7C6"/>
                </a:solidFill>
                <a:latin typeface="Menlo"/>
                <a:ea typeface="Menlo"/>
                <a:cs typeface="Menlo"/>
                <a:sym typeface="Menlo"/>
              </a:defRPr>
            </a:pPr>
            <a:r>
              <a:t>componentWillUnmount() {</a:t>
            </a:r>
          </a:p>
          <a:p>
            <a:pPr algn="l">
              <a:defRPr>
                <a:solidFill>
                  <a:srgbClr val="A9B7C6"/>
                </a:solidFill>
                <a:latin typeface="Menlo"/>
                <a:ea typeface="Menlo"/>
                <a:cs typeface="Menlo"/>
                <a:sym typeface="Menlo"/>
              </a:defRPr>
            </a:pPr>
            <a:r>
              <a:t>    </a:t>
            </a:r>
            <a:r>
              <a:rPr>
                <a:solidFill>
                  <a:srgbClr val="9876AA"/>
                </a:solidFill>
              </a:rPr>
              <a:t>window</a:t>
            </a:r>
            <a:r>
              <a:t>.</a:t>
            </a:r>
            <a:r>
              <a:rPr>
                <a:solidFill>
                  <a:srgbClr val="FFC66E"/>
                </a:solidFill>
              </a:rPr>
              <a:t>removeEventListener</a:t>
            </a:r>
            <a:r>
              <a:t>(</a:t>
            </a:r>
            <a:r>
              <a:rPr>
                <a:solidFill>
                  <a:srgbClr val="6A8759"/>
                </a:solidFill>
              </a:rPr>
              <a:t>'resize'</a:t>
            </a:r>
            <a:r>
              <a:rPr>
                <a:solidFill>
                  <a:srgbClr val="CC7831"/>
                </a:solidFill>
              </a:rPr>
              <a:t>, </a:t>
            </a:r>
            <a:r>
              <a:rPr b="1">
                <a:solidFill>
                  <a:srgbClr val="CC7831"/>
                </a:solidFill>
              </a:rPr>
              <a:t>this</a:t>
            </a:r>
            <a:r>
              <a:t>.resizeEventHandler)</a:t>
            </a:r>
            <a:r>
              <a:rPr>
                <a:solidFill>
                  <a:srgbClr val="CC7831"/>
                </a:solidFill>
              </a:rPr>
              <a:t>;</a:t>
            </a:r>
            <a:endParaRPr>
              <a:solidFill>
                <a:srgbClr val="CC7831"/>
              </a:solidFill>
            </a:endParaRPr>
          </a:p>
          <a:p>
            <a:pPr algn="l">
              <a:defRPr>
                <a:solidFill>
                  <a:srgbClr val="A9B7C6"/>
                </a:solidFill>
                <a:latin typeface="Menlo"/>
                <a:ea typeface="Menlo"/>
                <a:cs typeface="Menlo"/>
                <a:sym typeface="Menlo"/>
              </a:defRPr>
            </a:pPr>
            <a:r>
              <a:t>}</a:t>
            </a:r>
          </a:p>
        </p:txBody>
      </p:sp>
      <p:sp>
        <p:nvSpPr>
          <p:cNvPr id="561" name="Place for any clean up like removing event listeners or timers"/>
          <p:cNvSpPr/>
          <p:nvPr/>
        </p:nvSpPr>
        <p:spPr>
          <a:xfrm>
            <a:off x="8187890" y="3053534"/>
            <a:ext cx="4527948" cy="95766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353" y="0"/>
                </a:moveTo>
                <a:cubicBezTo>
                  <a:pt x="2104" y="0"/>
                  <a:pt x="1901" y="960"/>
                  <a:pt x="1901" y="2139"/>
                </a:cubicBezTo>
                <a:lnTo>
                  <a:pt x="1901" y="9014"/>
                </a:lnTo>
                <a:lnTo>
                  <a:pt x="0" y="21600"/>
                </a:lnTo>
                <a:lnTo>
                  <a:pt x="4896" y="16328"/>
                </a:lnTo>
                <a:lnTo>
                  <a:pt x="21148" y="16328"/>
                </a:lnTo>
                <a:cubicBezTo>
                  <a:pt x="21397" y="16328"/>
                  <a:pt x="21600" y="15377"/>
                  <a:pt x="21600" y="14197"/>
                </a:cubicBezTo>
                <a:lnTo>
                  <a:pt x="21600" y="2139"/>
                </a:lnTo>
                <a:cubicBezTo>
                  <a:pt x="21600" y="960"/>
                  <a:pt x="21397" y="0"/>
                  <a:pt x="21148" y="0"/>
                </a:cubicBezTo>
                <a:lnTo>
                  <a:pt x="2353" y="0"/>
                </a:lnTo>
                <a:close/>
              </a:path>
            </a:pathLst>
          </a:cu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sz="1700"/>
            </a:lvl1pPr>
          </a:lstStyle>
          <a:p>
            <a:pPr/>
            <a:r>
              <a:t>Place for any clean up like removing event listeners or timers</a:t>
            </a:r>
          </a:p>
        </p:txBody>
      </p:sp>
      <p:grpSp>
        <p:nvGrpSpPr>
          <p:cNvPr id="564" name="Group"/>
          <p:cNvGrpSpPr/>
          <p:nvPr/>
        </p:nvGrpSpPr>
        <p:grpSpPr>
          <a:xfrm>
            <a:off x="339742" y="5207663"/>
            <a:ext cx="11918916" cy="3990579"/>
            <a:chOff x="0" y="1155700"/>
            <a:chExt cx="11918914" cy="3990578"/>
          </a:xfrm>
        </p:grpSpPr>
        <p:sp>
          <p:nvSpPr>
            <p:cNvPr id="562" name="class ErrorBoundary extends React.Component {…"/>
            <p:cNvSpPr txBox="1"/>
            <p:nvPr/>
          </p:nvSpPr>
          <p:spPr>
            <a:xfrm>
              <a:off x="6234789" y="1155700"/>
              <a:ext cx="5684126" cy="3990579"/>
            </a:xfrm>
            <a:prstGeom prst="rect">
              <a:avLst/>
            </a:prstGeom>
            <a:solidFill>
              <a:srgbClr val="2B2B2B"/>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t">
              <a:noAutofit/>
            </a:bodyPr>
            <a:lstStyle/>
            <a:p>
              <a:pPr algn="l">
                <a:defRPr sz="1300">
                  <a:solidFill>
                    <a:srgbClr val="A9B7C6"/>
                  </a:solidFill>
                  <a:latin typeface="Menlo"/>
                  <a:ea typeface="Menlo"/>
                  <a:cs typeface="Menlo"/>
                  <a:sym typeface="Menlo"/>
                </a:defRPr>
              </a:pPr>
              <a:r>
                <a:rPr b="1">
                  <a:solidFill>
                    <a:srgbClr val="CC7831"/>
                  </a:solidFill>
                </a:rPr>
                <a:t>class </a:t>
              </a:r>
              <a:r>
                <a:t>ErrorBoundary </a:t>
              </a:r>
              <a:r>
                <a:rPr b="1">
                  <a:solidFill>
                    <a:srgbClr val="CC7831"/>
                  </a:solidFill>
                </a:rPr>
                <a:t>extends </a:t>
              </a:r>
              <a:r>
                <a:t>React.Component {</a:t>
              </a:r>
            </a:p>
            <a:p>
              <a:pPr algn="l">
                <a:defRPr sz="1300">
                  <a:solidFill>
                    <a:srgbClr val="FFC66E"/>
                  </a:solidFill>
                  <a:latin typeface="Menlo"/>
                  <a:ea typeface="Menlo"/>
                  <a:cs typeface="Menlo"/>
                  <a:sym typeface="Menlo"/>
                </a:defRPr>
              </a:pPr>
              <a:r>
                <a:rPr>
                  <a:solidFill>
                    <a:srgbClr val="A9B7C6"/>
                  </a:solidFill>
                </a:rPr>
                <a:t>    </a:t>
              </a:r>
              <a:r>
                <a:t>constructor</a:t>
              </a:r>
              <a:r>
                <a:rPr>
                  <a:solidFill>
                    <a:srgbClr val="A9B7C6"/>
                  </a:solidFill>
                </a:rPr>
                <a:t>(props) {</a:t>
              </a:r>
              <a:endParaRPr>
                <a:solidFill>
                  <a:srgbClr val="A9B7C6"/>
                </a:solidFill>
              </a:endParaRPr>
            </a:p>
            <a:p>
              <a:pPr algn="l">
                <a:defRPr sz="1300">
                  <a:solidFill>
                    <a:srgbClr val="A9B7C6"/>
                  </a:solidFill>
                  <a:latin typeface="Menlo"/>
                  <a:ea typeface="Menlo"/>
                  <a:cs typeface="Menlo"/>
                  <a:sym typeface="Menlo"/>
                </a:defRPr>
              </a:pPr>
              <a:r>
                <a:t>        </a:t>
              </a:r>
              <a:r>
                <a:rPr b="1">
                  <a:solidFill>
                    <a:srgbClr val="CC7831"/>
                  </a:solidFill>
                </a:rPr>
                <a:t>super</a:t>
              </a:r>
              <a:r>
                <a:t>(props)</a:t>
              </a:r>
              <a:r>
                <a:rPr>
                  <a:solidFill>
                    <a:srgbClr val="CC7831"/>
                  </a:solidFill>
                </a:rPr>
                <a:t>;</a:t>
              </a:r>
              <a:endParaRPr>
                <a:solidFill>
                  <a:srgbClr val="CC7831"/>
                </a:solidFill>
              </a:endParaRPr>
            </a:p>
            <a:p>
              <a:pPr algn="l">
                <a:defRPr sz="1300">
                  <a:solidFill>
                    <a:srgbClr val="CC7831"/>
                  </a:solidFill>
                  <a:latin typeface="Menlo"/>
                  <a:ea typeface="Menlo"/>
                  <a:cs typeface="Menlo"/>
                  <a:sym typeface="Menlo"/>
                </a:defRPr>
              </a:pPr>
              <a:r>
                <a:t>        </a:t>
              </a:r>
              <a:r>
                <a:rPr b="1"/>
                <a:t>this</a:t>
              </a:r>
              <a:r>
                <a:rPr>
                  <a:solidFill>
                    <a:srgbClr val="A9B7C6"/>
                  </a:solidFill>
                </a:rPr>
                <a:t>.</a:t>
              </a:r>
              <a:r>
                <a:rPr>
                  <a:solidFill>
                    <a:srgbClr val="9876AA"/>
                  </a:solidFill>
                </a:rPr>
                <a:t>state </a:t>
              </a:r>
              <a:r>
                <a:rPr>
                  <a:solidFill>
                    <a:srgbClr val="A9B7C6"/>
                  </a:solidFill>
                </a:rPr>
                <a:t>= { </a:t>
              </a:r>
              <a:r>
                <a:rPr>
                  <a:solidFill>
                    <a:srgbClr val="9876AA"/>
                  </a:solidFill>
                </a:rPr>
                <a:t>hasError</a:t>
              </a:r>
              <a:r>
                <a:rPr>
                  <a:solidFill>
                    <a:srgbClr val="A9B7C6"/>
                  </a:solidFill>
                </a:rPr>
                <a:t>: </a:t>
              </a:r>
              <a:r>
                <a:rPr b="1"/>
                <a:t>false </a:t>
              </a:r>
              <a:r>
                <a:rPr>
                  <a:solidFill>
                    <a:srgbClr val="A9B7C6"/>
                  </a:solidFill>
                </a:rPr>
                <a:t>}</a:t>
              </a:r>
              <a:r>
                <a:t>;</a:t>
              </a:r>
            </a:p>
            <a:p>
              <a:pPr algn="l">
                <a:defRPr sz="1300">
                  <a:solidFill>
                    <a:srgbClr val="CC7831"/>
                  </a:solidFill>
                  <a:latin typeface="Menlo"/>
                  <a:ea typeface="Menlo"/>
                  <a:cs typeface="Menlo"/>
                  <a:sym typeface="Menlo"/>
                </a:defRPr>
              </a:pPr>
              <a:r>
                <a:t>    </a:t>
              </a:r>
              <a:r>
                <a:rPr>
                  <a:solidFill>
                    <a:srgbClr val="A9B7C6"/>
                  </a:solidFill>
                </a:rPr>
                <a:t>}</a:t>
              </a:r>
              <a:endParaRPr>
                <a:solidFill>
                  <a:srgbClr val="A9B7C6"/>
                </a:solidFill>
              </a:endParaRPr>
            </a:p>
            <a:p>
              <a:pPr algn="l">
                <a:defRPr sz="1300">
                  <a:solidFill>
                    <a:srgbClr val="A9B7C6"/>
                  </a:solidFill>
                  <a:latin typeface="Menlo"/>
                  <a:ea typeface="Menlo"/>
                  <a:cs typeface="Menlo"/>
                  <a:sym typeface="Menlo"/>
                </a:defRPr>
              </a:pPr>
            </a:p>
            <a:p>
              <a:pPr algn="l">
                <a:defRPr sz="1300">
                  <a:solidFill>
                    <a:srgbClr val="FFC66E"/>
                  </a:solidFill>
                  <a:latin typeface="Menlo"/>
                  <a:ea typeface="Menlo"/>
                  <a:cs typeface="Menlo"/>
                  <a:sym typeface="Menlo"/>
                </a:defRPr>
              </a:pPr>
              <a:r>
                <a:rPr>
                  <a:solidFill>
                    <a:srgbClr val="A9B7C6"/>
                  </a:solidFill>
                </a:rPr>
                <a:t>    </a:t>
              </a:r>
              <a:r>
                <a:t>componentDidCatch</a:t>
              </a:r>
              <a:r>
                <a:rPr>
                  <a:solidFill>
                    <a:srgbClr val="A9B7C6"/>
                  </a:solidFill>
                </a:rPr>
                <a:t>(error</a:t>
              </a:r>
              <a:r>
                <a:rPr>
                  <a:solidFill>
                    <a:srgbClr val="CC7831"/>
                  </a:solidFill>
                </a:rPr>
                <a:t>, </a:t>
              </a:r>
              <a:r>
                <a:rPr>
                  <a:solidFill>
                    <a:srgbClr val="A9B7C6"/>
                  </a:solidFill>
                </a:rPr>
                <a:t>info) {</a:t>
              </a:r>
              <a:endParaRPr>
                <a:solidFill>
                  <a:srgbClr val="A9B7C6"/>
                </a:solidFill>
              </a:endParaRPr>
            </a:p>
            <a:p>
              <a:pPr algn="l">
                <a:defRPr sz="1300">
                  <a:solidFill>
                    <a:srgbClr val="808080"/>
                  </a:solidFill>
                  <a:latin typeface="Menlo"/>
                  <a:ea typeface="Menlo"/>
                  <a:cs typeface="Menlo"/>
                  <a:sym typeface="Menlo"/>
                </a:defRPr>
              </a:pPr>
              <a:r>
                <a:rPr>
                  <a:solidFill>
                    <a:srgbClr val="A9B7C6"/>
                  </a:solidFill>
                </a:rPr>
                <a:t>        </a:t>
              </a:r>
              <a:r>
                <a:t>// Display fallback UI</a:t>
              </a:r>
            </a:p>
            <a:p>
              <a:pPr algn="l">
                <a:defRPr sz="1300">
                  <a:solidFill>
                    <a:srgbClr val="A9B7C6"/>
                  </a:solidFill>
                  <a:latin typeface="Menlo"/>
                  <a:ea typeface="Menlo"/>
                  <a:cs typeface="Menlo"/>
                  <a:sym typeface="Menlo"/>
                </a:defRPr>
              </a:pPr>
              <a:r>
                <a:rPr>
                  <a:solidFill>
                    <a:srgbClr val="808080"/>
                  </a:solidFill>
                </a:rPr>
                <a:t>        </a:t>
              </a:r>
              <a:r>
                <a:rPr b="1">
                  <a:solidFill>
                    <a:srgbClr val="CC7831"/>
                  </a:solidFill>
                </a:rPr>
                <a:t>this</a:t>
              </a:r>
              <a:r>
                <a:t>.setState({ </a:t>
              </a:r>
              <a:r>
                <a:rPr>
                  <a:solidFill>
                    <a:srgbClr val="9876AA"/>
                  </a:solidFill>
                </a:rPr>
                <a:t>hasError</a:t>
              </a:r>
              <a:r>
                <a:t>: </a:t>
              </a:r>
              <a:r>
                <a:rPr b="1">
                  <a:solidFill>
                    <a:srgbClr val="CC7831"/>
                  </a:solidFill>
                </a:rPr>
                <a:t>true </a:t>
              </a:r>
              <a:r>
                <a:t>})</a:t>
              </a:r>
              <a:r>
                <a:rPr>
                  <a:solidFill>
                    <a:srgbClr val="CC7831"/>
                  </a:solidFill>
                </a:rPr>
                <a:t>;</a:t>
              </a:r>
            </a:p>
            <a:p>
              <a:pPr algn="l">
                <a:defRPr sz="1300">
                  <a:solidFill>
                    <a:srgbClr val="A9B7C6"/>
                  </a:solidFill>
                  <a:latin typeface="Menlo"/>
                  <a:ea typeface="Menlo"/>
                  <a:cs typeface="Menlo"/>
                  <a:sym typeface="Menlo"/>
                </a:defRPr>
              </a:pPr>
              <a:r>
                <a:rPr>
                  <a:solidFill>
                    <a:srgbClr val="808080"/>
                  </a:solidFill>
                </a:rPr>
                <a:t>        </a:t>
              </a:r>
              <a:r>
                <a:t>logErrorToMyService(error</a:t>
              </a:r>
              <a:r>
                <a:rPr>
                  <a:solidFill>
                    <a:srgbClr val="CC7831"/>
                  </a:solidFill>
                </a:rPr>
                <a:t>, </a:t>
              </a:r>
              <a:r>
                <a:t>info)</a:t>
              </a:r>
              <a:r>
                <a:rPr>
                  <a:solidFill>
                    <a:srgbClr val="CC7831"/>
                  </a:solidFill>
                </a:rPr>
                <a:t>;</a:t>
              </a:r>
              <a:endParaRPr>
                <a:solidFill>
                  <a:srgbClr val="CC7831"/>
                </a:solidFill>
              </a:endParaRPr>
            </a:p>
            <a:p>
              <a:pPr algn="l">
                <a:defRPr sz="1300">
                  <a:solidFill>
                    <a:srgbClr val="CC7831"/>
                  </a:solidFill>
                  <a:latin typeface="Menlo"/>
                  <a:ea typeface="Menlo"/>
                  <a:cs typeface="Menlo"/>
                  <a:sym typeface="Menlo"/>
                </a:defRPr>
              </a:pPr>
              <a:r>
                <a:t>    </a:t>
              </a:r>
              <a:r>
                <a:rPr>
                  <a:solidFill>
                    <a:srgbClr val="A9B7C6"/>
                  </a:solidFill>
                </a:rPr>
                <a:t>}</a:t>
              </a:r>
              <a:endParaRPr>
                <a:solidFill>
                  <a:srgbClr val="A9B7C6"/>
                </a:solidFill>
              </a:endParaRPr>
            </a:p>
            <a:p>
              <a:pPr algn="l">
                <a:defRPr sz="1300">
                  <a:solidFill>
                    <a:srgbClr val="A9B7C6"/>
                  </a:solidFill>
                  <a:latin typeface="Menlo"/>
                  <a:ea typeface="Menlo"/>
                  <a:cs typeface="Menlo"/>
                  <a:sym typeface="Menlo"/>
                </a:defRPr>
              </a:pPr>
            </a:p>
            <a:p>
              <a:pPr algn="l">
                <a:defRPr sz="1300">
                  <a:solidFill>
                    <a:srgbClr val="FFC66E"/>
                  </a:solidFill>
                  <a:latin typeface="Menlo"/>
                  <a:ea typeface="Menlo"/>
                  <a:cs typeface="Menlo"/>
                  <a:sym typeface="Menlo"/>
                </a:defRPr>
              </a:pPr>
              <a:r>
                <a:rPr>
                  <a:solidFill>
                    <a:srgbClr val="A9B7C6"/>
                  </a:solidFill>
                </a:rPr>
                <a:t>    </a:t>
              </a:r>
              <a:r>
                <a:t>render</a:t>
              </a:r>
              <a:r>
                <a:rPr>
                  <a:solidFill>
                    <a:srgbClr val="A9B7C6"/>
                  </a:solidFill>
                </a:rPr>
                <a:t>() {</a:t>
              </a:r>
              <a:endParaRPr>
                <a:solidFill>
                  <a:srgbClr val="A9B7C6"/>
                </a:solidFill>
              </a:endParaRPr>
            </a:p>
            <a:p>
              <a:pPr algn="l">
                <a:defRPr sz="1300">
                  <a:solidFill>
                    <a:srgbClr val="A9B7C6"/>
                  </a:solidFill>
                  <a:latin typeface="Menlo"/>
                  <a:ea typeface="Menlo"/>
                  <a:cs typeface="Menlo"/>
                  <a:sym typeface="Menlo"/>
                </a:defRPr>
              </a:pPr>
              <a:r>
                <a:t>        </a:t>
              </a:r>
              <a:r>
                <a:rPr b="1">
                  <a:solidFill>
                    <a:srgbClr val="CC7831"/>
                  </a:solidFill>
                </a:rPr>
                <a:t>if </a:t>
              </a:r>
              <a:r>
                <a:t>(</a:t>
              </a:r>
              <a:r>
                <a:rPr b="1">
                  <a:solidFill>
                    <a:srgbClr val="CC7831"/>
                  </a:solidFill>
                </a:rPr>
                <a:t>this</a:t>
              </a:r>
              <a:r>
                <a:t>.</a:t>
              </a:r>
              <a:r>
                <a:rPr>
                  <a:solidFill>
                    <a:srgbClr val="9876AA"/>
                  </a:solidFill>
                </a:rPr>
                <a:t>state</a:t>
              </a:r>
              <a:r>
                <a:t>.</a:t>
              </a:r>
              <a:r>
                <a:rPr>
                  <a:solidFill>
                    <a:srgbClr val="9876AA"/>
                  </a:solidFill>
                </a:rPr>
                <a:t>hasError</a:t>
              </a:r>
              <a:r>
                <a:t>) {</a:t>
              </a:r>
            </a:p>
            <a:p>
              <a:pPr algn="l">
                <a:defRPr sz="1300">
                  <a:solidFill>
                    <a:srgbClr val="808080"/>
                  </a:solidFill>
                  <a:latin typeface="Menlo"/>
                  <a:ea typeface="Menlo"/>
                  <a:cs typeface="Menlo"/>
                  <a:sym typeface="Menlo"/>
                </a:defRPr>
              </a:pPr>
              <a:r>
                <a:rPr>
                  <a:solidFill>
                    <a:srgbClr val="A9B7C6"/>
                  </a:solidFill>
                </a:rPr>
                <a:t>            </a:t>
              </a:r>
              <a:r>
                <a:t>// You can render any custom fallback UI</a:t>
              </a:r>
            </a:p>
            <a:p>
              <a:pPr algn="l">
                <a:defRPr sz="1300">
                  <a:solidFill>
                    <a:srgbClr val="A9B7C6"/>
                  </a:solidFill>
                  <a:latin typeface="Menlo"/>
                  <a:ea typeface="Menlo"/>
                  <a:cs typeface="Menlo"/>
                  <a:sym typeface="Menlo"/>
                </a:defRPr>
              </a:pPr>
              <a:r>
                <a:rPr>
                  <a:solidFill>
                    <a:srgbClr val="808080"/>
                  </a:solidFill>
                </a:rPr>
                <a:t>            </a:t>
              </a:r>
              <a:r>
                <a:rPr b="1">
                  <a:solidFill>
                    <a:srgbClr val="CC7831"/>
                  </a:solidFill>
                </a:rPr>
                <a:t>return </a:t>
              </a:r>
              <a:r>
                <a:rPr>
                  <a:solidFill>
                    <a:srgbClr val="E8BF6B"/>
                  </a:solidFill>
                </a:rPr>
                <a:t>&lt;h1&gt;</a:t>
              </a:r>
              <a:r>
                <a:t>Something went wrong.</a:t>
              </a:r>
              <a:r>
                <a:rPr>
                  <a:solidFill>
                    <a:srgbClr val="E8BF6B"/>
                  </a:solidFill>
                </a:rPr>
                <a:t>&lt;/h1&gt;</a:t>
              </a:r>
              <a:r>
                <a:rPr>
                  <a:solidFill>
                    <a:srgbClr val="CC7831"/>
                  </a:solidFill>
                </a:rPr>
                <a:t>;</a:t>
              </a:r>
              <a:endParaRPr>
                <a:solidFill>
                  <a:srgbClr val="CC7831"/>
                </a:solidFill>
              </a:endParaRPr>
            </a:p>
            <a:p>
              <a:pPr algn="l">
                <a:defRPr sz="1300">
                  <a:solidFill>
                    <a:srgbClr val="CC7831"/>
                  </a:solidFill>
                  <a:latin typeface="Menlo"/>
                  <a:ea typeface="Menlo"/>
                  <a:cs typeface="Menlo"/>
                  <a:sym typeface="Menlo"/>
                </a:defRPr>
              </a:pPr>
              <a:r>
                <a:t>        </a:t>
              </a:r>
              <a:r>
                <a:rPr>
                  <a:solidFill>
                    <a:srgbClr val="A9B7C6"/>
                  </a:solidFill>
                </a:rPr>
                <a:t>}</a:t>
              </a:r>
              <a:endParaRPr>
                <a:solidFill>
                  <a:srgbClr val="A9B7C6"/>
                </a:solidFill>
              </a:endParaRPr>
            </a:p>
            <a:p>
              <a:pPr algn="l">
                <a:defRPr sz="1300">
                  <a:solidFill>
                    <a:srgbClr val="A9B7C6"/>
                  </a:solidFill>
                  <a:latin typeface="Menlo"/>
                  <a:ea typeface="Menlo"/>
                  <a:cs typeface="Menlo"/>
                  <a:sym typeface="Menlo"/>
                </a:defRPr>
              </a:pPr>
              <a:r>
                <a:t>        </a:t>
              </a:r>
              <a:r>
                <a:rPr b="1">
                  <a:solidFill>
                    <a:srgbClr val="CC7831"/>
                  </a:solidFill>
                </a:rPr>
                <a:t>return this</a:t>
              </a:r>
              <a:r>
                <a:t>.props.children</a:t>
              </a:r>
              <a:r>
                <a:rPr>
                  <a:solidFill>
                    <a:srgbClr val="CC7831"/>
                  </a:solidFill>
                </a:rPr>
                <a:t>;</a:t>
              </a:r>
              <a:endParaRPr>
                <a:solidFill>
                  <a:srgbClr val="CC7831"/>
                </a:solidFill>
              </a:endParaRPr>
            </a:p>
            <a:p>
              <a:pPr algn="l">
                <a:defRPr sz="1300">
                  <a:solidFill>
                    <a:srgbClr val="CC7831"/>
                  </a:solidFill>
                  <a:latin typeface="Menlo"/>
                  <a:ea typeface="Menlo"/>
                  <a:cs typeface="Menlo"/>
                  <a:sym typeface="Menlo"/>
                </a:defRPr>
              </a:pPr>
              <a:r>
                <a:t>    </a:t>
              </a:r>
              <a:r>
                <a:rPr>
                  <a:solidFill>
                    <a:srgbClr val="A9B7C6"/>
                  </a:solidFill>
                </a:rPr>
                <a:t>}</a:t>
              </a:r>
              <a:endParaRPr>
                <a:solidFill>
                  <a:srgbClr val="A9B7C6"/>
                </a:solidFill>
              </a:endParaRPr>
            </a:p>
            <a:p>
              <a:pPr algn="l">
                <a:defRPr sz="1300">
                  <a:solidFill>
                    <a:srgbClr val="A9B7C6"/>
                  </a:solidFill>
                  <a:latin typeface="Menlo"/>
                  <a:ea typeface="Menlo"/>
                  <a:cs typeface="Menlo"/>
                  <a:sym typeface="Menlo"/>
                </a:defRPr>
              </a:pPr>
              <a:r>
                <a:t>}</a:t>
              </a:r>
            </a:p>
          </p:txBody>
        </p:sp>
        <p:sp>
          <p:nvSpPr>
            <p:cNvPr id="563" name="Error Handling…"/>
            <p:cNvSpPr txBox="1"/>
            <p:nvPr/>
          </p:nvSpPr>
          <p:spPr>
            <a:xfrm>
              <a:off x="0" y="1339850"/>
              <a:ext cx="6091989" cy="2010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t">
              <a:noAutofit/>
            </a:bodyPr>
            <a:lstStyle/>
            <a:p>
              <a:pPr algn="l">
                <a:spcBef>
                  <a:spcPts val="3400"/>
                </a:spcBef>
                <a:defRPr spc="45" sz="2300">
                  <a:solidFill>
                    <a:srgbClr val="5B5854"/>
                  </a:solidFill>
                  <a:latin typeface="Avenir Heavy"/>
                  <a:ea typeface="Avenir Heavy"/>
                  <a:cs typeface="Avenir Heavy"/>
                  <a:sym typeface="Avenir Heavy"/>
                </a:defRPr>
              </a:pPr>
              <a:r>
                <a:t>Error Handling</a:t>
              </a:r>
            </a:p>
            <a:p>
              <a:pPr lvl="1" marL="693964" indent="-312964" algn="l">
                <a:spcBef>
                  <a:spcPts val="2000"/>
                </a:spcBef>
                <a:buClr>
                  <a:srgbClr val="9A958E"/>
                </a:buClr>
                <a:buSzPct val="75000"/>
                <a:buChar char="•"/>
                <a:defRPr spc="45" sz="2300">
                  <a:solidFill>
                    <a:srgbClr val="5B5854"/>
                  </a:solidFill>
                </a:defRPr>
              </a:pPr>
              <a:r>
                <a:t>Introduced in React 16 - </a:t>
              </a:r>
              <a:r>
                <a:rPr>
                  <a:latin typeface="Avenir Book Oblique"/>
                  <a:ea typeface="Avenir Book Oblique"/>
                  <a:cs typeface="Avenir Book Oblique"/>
                  <a:sym typeface="Avenir Book Oblique"/>
                </a:rPr>
                <a:t>componentDidCatch </a:t>
              </a:r>
              <a:r>
                <a:t>allows you to create </a:t>
              </a:r>
              <a:r>
                <a:rPr>
                  <a:latin typeface="Avenir Heavy"/>
                  <a:ea typeface="Avenir Heavy"/>
                  <a:cs typeface="Avenir Heavy"/>
                  <a:sym typeface="Avenir Heavy"/>
                </a:rPr>
                <a:t>Error Boundaries</a:t>
              </a:r>
            </a:p>
          </p:txBody>
        </p:sp>
      </p:grpSp>
      <p:pic>
        <p:nvPicPr>
          <p:cNvPr id="565" name="page7image1552.png" descr="page7image1552.png"/>
          <p:cNvPicPr>
            <a:picLocks noChangeAspect="1"/>
          </p:cNvPicPr>
          <p:nvPr/>
        </p:nvPicPr>
        <p:blipFill>
          <a:blip r:embed="rId4">
            <a:extLst/>
          </a:blip>
          <a:stretch>
            <a:fillRect/>
          </a:stretch>
        </p:blipFill>
        <p:spPr>
          <a:xfrm>
            <a:off x="11177016" y="709965"/>
            <a:ext cx="1122934" cy="1122934"/>
          </a:xfrm>
          <a:prstGeom prst="rect">
            <a:avLst/>
          </a:prstGeom>
          <a:ln w="12700">
            <a:miter lim="400000"/>
          </a:ln>
          <a:effectLst>
            <a:outerShdw sx="100000" sy="100000" kx="0" ky="0" algn="b" rotWithShape="0" blurRad="190500" dist="8455" dir="5400000">
              <a:srgbClr val="000000"/>
            </a:outerShdw>
          </a:effectLst>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56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56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561" grpId="1"/>
      <p:bldP build="whole" bldLvl="1" animBg="1" rev="0" advAuto="0" spid="564" grpId="2"/>
    </p:bldLst>
  </p:timing>
</p:sld>
</file>

<file path=ppt/slides/slide3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69" name="Higher Order components"/>
          <p:cNvSpPr txBox="1"/>
          <p:nvPr>
            <p:ph type="title"/>
          </p:nvPr>
        </p:nvSpPr>
        <p:spPr>
          <a:prstGeom prst="rect">
            <a:avLst/>
          </a:prstGeom>
        </p:spPr>
        <p:txBody>
          <a:bodyPr/>
          <a:lstStyle>
            <a:lvl1pPr defTabSz="452627">
              <a:defRPr spc="79" sz="3959"/>
            </a:lvl1pPr>
          </a:lstStyle>
          <a:p>
            <a:pPr/>
            <a:r>
              <a:t>Higher Order components</a:t>
            </a:r>
          </a:p>
        </p:txBody>
      </p:sp>
      <p:sp>
        <p:nvSpPr>
          <p:cNvPr id="570" name="Pattern developed to facilitate avoiding code duplication and replace depreciated mixins…"/>
          <p:cNvSpPr txBox="1"/>
          <p:nvPr>
            <p:ph type="body" idx="1"/>
          </p:nvPr>
        </p:nvSpPr>
        <p:spPr>
          <a:xfrm>
            <a:off x="673100" y="2089150"/>
            <a:ext cx="11658600" cy="6451600"/>
          </a:xfrm>
          <a:prstGeom prst="rect">
            <a:avLst/>
          </a:prstGeom>
        </p:spPr>
        <p:txBody>
          <a:bodyPr/>
          <a:lstStyle/>
          <a:p>
            <a:pPr/>
            <a:r>
              <a:rPr>
                <a:latin typeface="Avenir Heavy"/>
                <a:ea typeface="Avenir Heavy"/>
                <a:cs typeface="Avenir Heavy"/>
                <a:sym typeface="Avenir Heavy"/>
              </a:rPr>
              <a:t>Pattern</a:t>
            </a:r>
            <a:r>
              <a:t> developed to facilitate </a:t>
            </a:r>
            <a:r>
              <a:rPr u="sng"/>
              <a:t>avoiding code duplication</a:t>
            </a:r>
            <a:r>
              <a:t> and replace depreciated mixins</a:t>
            </a:r>
          </a:p>
          <a:p>
            <a:pPr>
              <a:spcBef>
                <a:spcPts val="1900"/>
              </a:spcBef>
            </a:pPr>
            <a:r>
              <a:rPr u="sng"/>
              <a:t>Function</a:t>
            </a:r>
            <a:r>
              <a:t> that takes in a component to be wrapped and returns a new component with additional functionality</a:t>
            </a:r>
          </a:p>
        </p:txBody>
      </p:sp>
      <p:sp>
        <p:nvSpPr>
          <p:cNvPr id="571" name="Text"/>
          <p:cNvSpPr txBox="1"/>
          <p:nvPr/>
        </p:nvSpPr>
        <p:spPr>
          <a:xfrm>
            <a:off x="8451850" y="-628650"/>
            <a:ext cx="190500" cy="4572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algn="l">
              <a:lnSpc>
                <a:spcPts val="2800"/>
              </a:lnSpc>
              <a:defRPr sz="1200">
                <a:solidFill>
                  <a:srgbClr val="A9B7C6"/>
                </a:solidFill>
                <a:latin typeface="Times"/>
                <a:ea typeface="Times"/>
                <a:cs typeface="Times"/>
                <a:sym typeface="Times"/>
              </a:defRPr>
            </a:lvl1pPr>
          </a:lstStyle>
          <a:p>
            <a:pPr/>
            <a:r>
              <a:t> </a:t>
            </a:r>
          </a:p>
        </p:txBody>
      </p:sp>
      <p:sp>
        <p:nvSpPr>
          <p:cNvPr id="572" name="function logProps(WrappedComponent) {…"/>
          <p:cNvSpPr txBox="1"/>
          <p:nvPr/>
        </p:nvSpPr>
        <p:spPr>
          <a:xfrm>
            <a:off x="4028947" y="4584700"/>
            <a:ext cx="6108800" cy="2336800"/>
          </a:xfrm>
          <a:prstGeom prst="rect">
            <a:avLst/>
          </a:prstGeom>
          <a:solidFill>
            <a:srgbClr val="2B2B2B"/>
          </a:solidFill>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algn="l">
              <a:defRPr sz="1400">
                <a:solidFill>
                  <a:srgbClr val="A9B7C6"/>
                </a:solidFill>
                <a:latin typeface="Menlo"/>
                <a:ea typeface="Menlo"/>
                <a:cs typeface="Menlo"/>
                <a:sym typeface="Menlo"/>
              </a:defRPr>
            </a:pPr>
            <a:r>
              <a:rPr b="1">
                <a:solidFill>
                  <a:srgbClr val="CC7831"/>
                </a:solidFill>
              </a:rPr>
              <a:t>function </a:t>
            </a:r>
            <a:r>
              <a:rPr>
                <a:solidFill>
                  <a:srgbClr val="FFC66E"/>
                </a:solidFill>
              </a:rPr>
              <a:t>logProps</a:t>
            </a:r>
            <a:r>
              <a:t>(WrappedComponent) {</a:t>
            </a:r>
          </a:p>
          <a:p>
            <a:pPr algn="l">
              <a:defRPr b="1" sz="1400">
                <a:solidFill>
                  <a:srgbClr val="CC7831"/>
                </a:solidFill>
                <a:latin typeface="Menlo"/>
                <a:ea typeface="Menlo"/>
                <a:cs typeface="Menlo"/>
                <a:sym typeface="Menlo"/>
              </a:defRPr>
            </a:pPr>
            <a:r>
              <a:rPr b="0">
                <a:solidFill>
                  <a:srgbClr val="A9B7C6"/>
                </a:solidFill>
              </a:rPr>
              <a:t>    </a:t>
            </a:r>
            <a:r>
              <a:t>return class extends </a:t>
            </a:r>
            <a:r>
              <a:rPr b="0">
                <a:solidFill>
                  <a:srgbClr val="A9B7C6"/>
                </a:solidFill>
              </a:rPr>
              <a:t>Component {</a:t>
            </a:r>
            <a:endParaRPr b="0">
              <a:solidFill>
                <a:srgbClr val="A9B7C6"/>
              </a:solidFill>
            </a:endParaRPr>
          </a:p>
          <a:p>
            <a:pPr algn="l">
              <a:defRPr sz="1400">
                <a:solidFill>
                  <a:srgbClr val="FFC66E"/>
                </a:solidFill>
                <a:latin typeface="Menlo"/>
                <a:ea typeface="Menlo"/>
                <a:cs typeface="Menlo"/>
                <a:sym typeface="Menlo"/>
              </a:defRPr>
            </a:pPr>
            <a:r>
              <a:rPr>
                <a:solidFill>
                  <a:srgbClr val="A9B7C6"/>
                </a:solidFill>
              </a:rPr>
              <a:t>        </a:t>
            </a:r>
            <a:r>
              <a:t>componentWillReceiveProps</a:t>
            </a:r>
            <a:r>
              <a:rPr>
                <a:solidFill>
                  <a:srgbClr val="A9B7C6"/>
                </a:solidFill>
              </a:rPr>
              <a:t>(nextProps) {</a:t>
            </a:r>
            <a:endParaRPr>
              <a:solidFill>
                <a:srgbClr val="A9B7C6"/>
              </a:solidFill>
            </a:endParaRPr>
          </a:p>
          <a:p>
            <a:pPr algn="l">
              <a:defRPr sz="1400">
                <a:solidFill>
                  <a:srgbClr val="6A8759"/>
                </a:solidFill>
                <a:latin typeface="Menlo"/>
                <a:ea typeface="Menlo"/>
                <a:cs typeface="Menlo"/>
                <a:sym typeface="Menlo"/>
              </a:defRPr>
            </a:pPr>
            <a:r>
              <a:rPr>
                <a:solidFill>
                  <a:srgbClr val="A9B7C6"/>
                </a:solidFill>
              </a:rPr>
              <a:t>            </a:t>
            </a:r>
            <a:r>
              <a:rPr>
                <a:solidFill>
                  <a:srgbClr val="9876AA"/>
                </a:solidFill>
              </a:rPr>
              <a:t>console</a:t>
            </a:r>
            <a:r>
              <a:rPr>
                <a:solidFill>
                  <a:srgbClr val="A9B7C6"/>
                </a:solidFill>
              </a:rPr>
              <a:t>.</a:t>
            </a:r>
            <a:r>
              <a:rPr>
                <a:solidFill>
                  <a:srgbClr val="FFC66E"/>
                </a:solidFill>
              </a:rPr>
              <a:t>log</a:t>
            </a:r>
            <a:r>
              <a:rPr>
                <a:solidFill>
                  <a:srgbClr val="A9B7C6"/>
                </a:solidFill>
              </a:rPr>
              <a:t>(</a:t>
            </a:r>
            <a:r>
              <a:t>'Current props: '</a:t>
            </a:r>
            <a:r>
              <a:rPr>
                <a:solidFill>
                  <a:srgbClr val="CC7831"/>
                </a:solidFill>
              </a:rPr>
              <a:t>, </a:t>
            </a:r>
            <a:r>
              <a:rPr b="1">
                <a:solidFill>
                  <a:srgbClr val="CC7831"/>
                </a:solidFill>
              </a:rPr>
              <a:t>this</a:t>
            </a:r>
            <a:r>
              <a:rPr>
                <a:solidFill>
                  <a:srgbClr val="A9B7C6"/>
                </a:solidFill>
              </a:rPr>
              <a:t>.props)</a:t>
            </a:r>
            <a:r>
              <a:rPr>
                <a:solidFill>
                  <a:srgbClr val="CC7831"/>
                </a:solidFill>
              </a:rPr>
              <a:t>;</a:t>
            </a:r>
            <a:endParaRPr>
              <a:solidFill>
                <a:srgbClr val="CC7831"/>
              </a:solidFill>
            </a:endParaRPr>
          </a:p>
          <a:p>
            <a:pPr algn="l">
              <a:defRPr sz="1400">
                <a:solidFill>
                  <a:srgbClr val="6A8759"/>
                </a:solidFill>
                <a:latin typeface="Menlo"/>
                <a:ea typeface="Menlo"/>
                <a:cs typeface="Menlo"/>
                <a:sym typeface="Menlo"/>
              </a:defRPr>
            </a:pPr>
            <a:r>
              <a:rPr>
                <a:solidFill>
                  <a:srgbClr val="CC7831"/>
                </a:solidFill>
              </a:rPr>
              <a:t>            </a:t>
            </a:r>
            <a:r>
              <a:rPr>
                <a:solidFill>
                  <a:srgbClr val="9876AA"/>
                </a:solidFill>
              </a:rPr>
              <a:t>console</a:t>
            </a:r>
            <a:r>
              <a:rPr>
                <a:solidFill>
                  <a:srgbClr val="A9B7C6"/>
                </a:solidFill>
              </a:rPr>
              <a:t>.</a:t>
            </a:r>
            <a:r>
              <a:rPr>
                <a:solidFill>
                  <a:srgbClr val="FFC66E"/>
                </a:solidFill>
              </a:rPr>
              <a:t>log</a:t>
            </a:r>
            <a:r>
              <a:rPr>
                <a:solidFill>
                  <a:srgbClr val="A9B7C6"/>
                </a:solidFill>
              </a:rPr>
              <a:t>(</a:t>
            </a:r>
            <a:r>
              <a:t>'Next props: '</a:t>
            </a:r>
            <a:r>
              <a:rPr>
                <a:solidFill>
                  <a:srgbClr val="CC7831"/>
                </a:solidFill>
              </a:rPr>
              <a:t>, </a:t>
            </a:r>
            <a:r>
              <a:rPr>
                <a:solidFill>
                  <a:srgbClr val="A9B7C6"/>
                </a:solidFill>
              </a:rPr>
              <a:t>nextProps)</a:t>
            </a:r>
            <a:r>
              <a:rPr>
                <a:solidFill>
                  <a:srgbClr val="CC7831"/>
                </a:solidFill>
              </a:rPr>
              <a:t>;</a:t>
            </a:r>
            <a:endParaRPr>
              <a:solidFill>
                <a:srgbClr val="CC7831"/>
              </a:solidFill>
            </a:endParaRPr>
          </a:p>
          <a:p>
            <a:pPr algn="l">
              <a:defRPr sz="1400">
                <a:solidFill>
                  <a:srgbClr val="CC7831"/>
                </a:solidFill>
                <a:latin typeface="Menlo"/>
                <a:ea typeface="Menlo"/>
                <a:cs typeface="Menlo"/>
                <a:sym typeface="Menlo"/>
              </a:defRPr>
            </a:pPr>
            <a:r>
              <a:t>        </a:t>
            </a:r>
            <a:r>
              <a:rPr>
                <a:solidFill>
                  <a:srgbClr val="A9B7C6"/>
                </a:solidFill>
              </a:rPr>
              <a:t>}</a:t>
            </a:r>
            <a:endParaRPr>
              <a:solidFill>
                <a:srgbClr val="A9B7C6"/>
              </a:solidFill>
            </a:endParaRPr>
          </a:p>
          <a:p>
            <a:pPr algn="l">
              <a:defRPr sz="1400">
                <a:solidFill>
                  <a:srgbClr val="A9B7C6"/>
                </a:solidFill>
                <a:latin typeface="Menlo"/>
                <a:ea typeface="Menlo"/>
                <a:cs typeface="Menlo"/>
                <a:sym typeface="Menlo"/>
              </a:defRPr>
            </a:pPr>
            <a:r>
              <a:t>        </a:t>
            </a:r>
            <a:r>
              <a:rPr>
                <a:solidFill>
                  <a:srgbClr val="FFC66E"/>
                </a:solidFill>
              </a:rPr>
              <a:t>render</a:t>
            </a:r>
            <a:r>
              <a:t>() {</a:t>
            </a:r>
          </a:p>
          <a:p>
            <a:pPr algn="l">
              <a:defRPr sz="1400">
                <a:solidFill>
                  <a:srgbClr val="E8BF6B"/>
                </a:solidFill>
                <a:latin typeface="Menlo"/>
                <a:ea typeface="Menlo"/>
                <a:cs typeface="Menlo"/>
                <a:sym typeface="Menlo"/>
              </a:defRPr>
            </a:pPr>
            <a:r>
              <a:rPr>
                <a:solidFill>
                  <a:srgbClr val="A9B7C6"/>
                </a:solidFill>
              </a:rPr>
              <a:t>            </a:t>
            </a:r>
            <a:r>
              <a:rPr b="1">
                <a:solidFill>
                  <a:srgbClr val="CC7831"/>
                </a:solidFill>
              </a:rPr>
              <a:t>return </a:t>
            </a:r>
            <a:r>
              <a:t>&lt;WrappedComponent </a:t>
            </a:r>
            <a:r>
              <a:rPr>
                <a:solidFill>
                  <a:srgbClr val="A9B7C6"/>
                </a:solidFill>
              </a:rPr>
              <a:t>{...</a:t>
            </a:r>
            <a:r>
              <a:rPr b="1">
                <a:solidFill>
                  <a:srgbClr val="CC7831"/>
                </a:solidFill>
              </a:rPr>
              <a:t>this</a:t>
            </a:r>
            <a:r>
              <a:rPr>
                <a:solidFill>
                  <a:srgbClr val="A9B7C6"/>
                </a:solidFill>
              </a:rPr>
              <a:t>.props} </a:t>
            </a:r>
            <a:r>
              <a:t>/&gt;</a:t>
            </a:r>
          </a:p>
          <a:p>
            <a:pPr algn="l">
              <a:defRPr sz="1400">
                <a:solidFill>
                  <a:srgbClr val="E8BF6B"/>
                </a:solidFill>
                <a:latin typeface="Menlo"/>
                <a:ea typeface="Menlo"/>
                <a:cs typeface="Menlo"/>
                <a:sym typeface="Menlo"/>
              </a:defRPr>
            </a:pPr>
            <a:r>
              <a:t>        </a:t>
            </a:r>
            <a:r>
              <a:rPr>
                <a:solidFill>
                  <a:srgbClr val="A9B7C6"/>
                </a:solidFill>
              </a:rPr>
              <a:t>}</a:t>
            </a:r>
            <a:endParaRPr>
              <a:solidFill>
                <a:srgbClr val="A9B7C6"/>
              </a:solidFill>
            </a:endParaRPr>
          </a:p>
          <a:p>
            <a:pPr algn="l">
              <a:defRPr sz="1400">
                <a:solidFill>
                  <a:srgbClr val="A9B7C6"/>
                </a:solidFill>
                <a:latin typeface="Menlo"/>
                <a:ea typeface="Menlo"/>
                <a:cs typeface="Menlo"/>
                <a:sym typeface="Menlo"/>
              </a:defRPr>
            </a:pPr>
            <a:r>
              <a:t>    }</a:t>
            </a:r>
          </a:p>
          <a:p>
            <a:pPr algn="l">
              <a:defRPr sz="1400">
                <a:solidFill>
                  <a:srgbClr val="A9B7C6"/>
                </a:solidFill>
                <a:latin typeface="Menlo"/>
                <a:ea typeface="Menlo"/>
                <a:cs typeface="Menlo"/>
                <a:sym typeface="Menlo"/>
              </a:defRPr>
            </a:pPr>
            <a:r>
              <a:t>}</a:t>
            </a:r>
          </a:p>
        </p:txBody>
      </p:sp>
      <p:sp>
        <p:nvSpPr>
          <p:cNvPr id="573" name="const MyComponent extends Component {…"/>
          <p:cNvSpPr txBox="1"/>
          <p:nvPr/>
        </p:nvSpPr>
        <p:spPr>
          <a:xfrm>
            <a:off x="3964926" y="7640300"/>
            <a:ext cx="6236842" cy="1524001"/>
          </a:xfrm>
          <a:prstGeom prst="rect">
            <a:avLst/>
          </a:prstGeom>
          <a:solidFill>
            <a:srgbClr val="2B2B2B"/>
          </a:solidFill>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lgn="l">
              <a:defRPr sz="1400">
                <a:solidFill>
                  <a:srgbClr val="A9B7C6"/>
                </a:solidFill>
                <a:latin typeface="Menlo"/>
                <a:ea typeface="Menlo"/>
                <a:cs typeface="Menlo"/>
                <a:sym typeface="Menlo"/>
              </a:defRPr>
            </a:pPr>
            <a:r>
              <a:rPr b="1">
                <a:solidFill>
                  <a:srgbClr val="CC7831"/>
                </a:solidFill>
              </a:rPr>
              <a:t>const </a:t>
            </a:r>
            <a:r>
              <a:t>MyComponent </a:t>
            </a:r>
            <a:r>
              <a:rPr b="1">
                <a:solidFill>
                  <a:srgbClr val="CC7831"/>
                </a:solidFill>
              </a:rPr>
              <a:t>extends </a:t>
            </a:r>
            <a:r>
              <a:t>Component {</a:t>
            </a:r>
          </a:p>
          <a:p>
            <a:pPr algn="l">
              <a:defRPr sz="1400">
                <a:solidFill>
                  <a:srgbClr val="A9B7C6"/>
                </a:solidFill>
                <a:latin typeface="Menlo"/>
                <a:ea typeface="Menlo"/>
                <a:cs typeface="Menlo"/>
                <a:sym typeface="Menlo"/>
              </a:defRPr>
            </a:pPr>
            <a:r>
              <a:t>    render() {</a:t>
            </a:r>
          </a:p>
          <a:p>
            <a:pPr algn="l">
              <a:defRPr sz="1400">
                <a:solidFill>
                  <a:srgbClr val="A9B7C6"/>
                </a:solidFill>
                <a:latin typeface="Menlo"/>
                <a:ea typeface="Menlo"/>
                <a:cs typeface="Menlo"/>
                <a:sym typeface="Menlo"/>
              </a:defRPr>
            </a:pPr>
            <a:r>
              <a:t>        </a:t>
            </a:r>
            <a:r>
              <a:rPr b="1">
                <a:solidFill>
                  <a:srgbClr val="CC7831"/>
                </a:solidFill>
              </a:rPr>
              <a:t>return </a:t>
            </a:r>
            <a:r>
              <a:rPr>
                <a:solidFill>
                  <a:srgbClr val="E8BF6B"/>
                </a:solidFill>
              </a:rPr>
              <a:t>&lt;div&gt;</a:t>
            </a:r>
            <a:r>
              <a:t>Component to be Wrapped</a:t>
            </a:r>
            <a:r>
              <a:rPr>
                <a:solidFill>
                  <a:srgbClr val="E8BF6B"/>
                </a:solidFill>
              </a:rPr>
              <a:t>&lt;/div&gt;</a:t>
            </a:r>
            <a:endParaRPr>
              <a:solidFill>
                <a:srgbClr val="E8BF6B"/>
              </a:solidFill>
            </a:endParaRPr>
          </a:p>
          <a:p>
            <a:pPr algn="l">
              <a:defRPr sz="1400">
                <a:solidFill>
                  <a:srgbClr val="E8BF6B"/>
                </a:solidFill>
                <a:latin typeface="Menlo"/>
                <a:ea typeface="Menlo"/>
                <a:cs typeface="Menlo"/>
                <a:sym typeface="Menlo"/>
              </a:defRPr>
            </a:pPr>
            <a:r>
              <a:t>    </a:t>
            </a:r>
            <a:r>
              <a:rPr>
                <a:solidFill>
                  <a:srgbClr val="A9B7C6"/>
                </a:solidFill>
              </a:rPr>
              <a:t>}</a:t>
            </a:r>
            <a:endParaRPr>
              <a:solidFill>
                <a:srgbClr val="A9B7C6"/>
              </a:solidFill>
            </a:endParaRPr>
          </a:p>
          <a:p>
            <a:pPr algn="l">
              <a:defRPr sz="1400">
                <a:solidFill>
                  <a:srgbClr val="A9B7C6"/>
                </a:solidFill>
                <a:latin typeface="Menlo"/>
                <a:ea typeface="Menlo"/>
                <a:cs typeface="Menlo"/>
                <a:sym typeface="Menlo"/>
              </a:defRPr>
            </a:pPr>
            <a:r>
              <a:t>}</a:t>
            </a:r>
          </a:p>
          <a:p>
            <a:pPr algn="l">
              <a:defRPr sz="1400">
                <a:solidFill>
                  <a:srgbClr val="A9B7C6"/>
                </a:solidFill>
                <a:latin typeface="Menlo"/>
                <a:ea typeface="Menlo"/>
                <a:cs typeface="Menlo"/>
                <a:sym typeface="Menlo"/>
              </a:defRPr>
            </a:pPr>
          </a:p>
          <a:p>
            <a:pPr algn="l">
              <a:defRPr sz="1400">
                <a:solidFill>
                  <a:srgbClr val="A9B7C6"/>
                </a:solidFill>
                <a:latin typeface="Menlo"/>
                <a:ea typeface="Menlo"/>
                <a:cs typeface="Menlo"/>
                <a:sym typeface="Menlo"/>
              </a:defRPr>
            </a:pPr>
            <a:r>
              <a:rPr b="1">
                <a:solidFill>
                  <a:srgbClr val="CC7831"/>
                </a:solidFill>
              </a:rPr>
              <a:t>export default </a:t>
            </a:r>
            <a:r>
              <a:t>logProps(MyComponent)</a:t>
            </a:r>
          </a:p>
        </p:txBody>
      </p:sp>
      <p:grpSp>
        <p:nvGrpSpPr>
          <p:cNvPr id="576" name="Group"/>
          <p:cNvGrpSpPr/>
          <p:nvPr/>
        </p:nvGrpSpPr>
        <p:grpSpPr>
          <a:xfrm>
            <a:off x="407553" y="5245893"/>
            <a:ext cx="11333560" cy="1984998"/>
            <a:chOff x="317500" y="664765"/>
            <a:chExt cx="11333559" cy="1984996"/>
          </a:xfrm>
        </p:grpSpPr>
        <p:sp>
          <p:nvSpPr>
            <p:cNvPr id="574" name="Returns the original component passing in all the props with the spread operator"/>
            <p:cNvSpPr/>
            <p:nvPr/>
          </p:nvSpPr>
          <p:spPr>
            <a:xfrm>
              <a:off x="7124700" y="1782986"/>
              <a:ext cx="4526360" cy="86677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4220" y="0"/>
                  </a:moveTo>
                  <a:lnTo>
                    <a:pt x="3316" y="3560"/>
                  </a:lnTo>
                  <a:lnTo>
                    <a:pt x="453" y="3560"/>
                  </a:lnTo>
                  <a:cubicBezTo>
                    <a:pt x="203" y="3560"/>
                    <a:pt x="0" y="4621"/>
                    <a:pt x="0" y="5924"/>
                  </a:cubicBezTo>
                  <a:lnTo>
                    <a:pt x="0" y="19246"/>
                  </a:lnTo>
                  <a:cubicBezTo>
                    <a:pt x="0" y="20550"/>
                    <a:pt x="203" y="21600"/>
                    <a:pt x="453" y="21600"/>
                  </a:cubicBezTo>
                  <a:lnTo>
                    <a:pt x="21147" y="21600"/>
                  </a:lnTo>
                  <a:cubicBezTo>
                    <a:pt x="21397" y="21600"/>
                    <a:pt x="21600" y="20550"/>
                    <a:pt x="21600" y="19246"/>
                  </a:cubicBezTo>
                  <a:lnTo>
                    <a:pt x="21600" y="5924"/>
                  </a:lnTo>
                  <a:cubicBezTo>
                    <a:pt x="21600" y="4621"/>
                    <a:pt x="21397" y="3560"/>
                    <a:pt x="21147" y="3560"/>
                  </a:cubicBezTo>
                  <a:lnTo>
                    <a:pt x="5125" y="3560"/>
                  </a:lnTo>
                  <a:lnTo>
                    <a:pt x="4220" y="0"/>
                  </a:lnTo>
                  <a:close/>
                </a:path>
              </a:pathLst>
            </a:custGeom>
            <a:blipFill rotWithShape="1">
              <a:blip r:embed="rId3"/>
              <a:srcRect l="0" t="0" r="0" b="0"/>
              <a:tile tx="0" ty="0" sx="100000" sy="100000" flip="none" algn="tl"/>
            </a:blip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1500"/>
              </a:lvl1pPr>
            </a:lstStyle>
            <a:p>
              <a:pPr/>
              <a:r>
                <a:t>Returns the original component passing in all the props with the spread operator</a:t>
              </a:r>
            </a:p>
          </p:txBody>
        </p:sp>
        <p:sp>
          <p:nvSpPr>
            <p:cNvPr id="575" name="Creates a new component with a custom componentWillReceiveProps"/>
            <p:cNvSpPr/>
            <p:nvPr/>
          </p:nvSpPr>
          <p:spPr>
            <a:xfrm>
              <a:off x="317500" y="664765"/>
              <a:ext cx="4048919" cy="91638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14725" y="5585"/>
                  </a:lnTo>
                  <a:lnTo>
                    <a:pt x="506" y="5585"/>
                  </a:lnTo>
                  <a:cubicBezTo>
                    <a:pt x="227" y="5585"/>
                    <a:pt x="0" y="6588"/>
                    <a:pt x="0" y="7821"/>
                  </a:cubicBezTo>
                  <a:lnTo>
                    <a:pt x="0" y="19364"/>
                  </a:lnTo>
                  <a:cubicBezTo>
                    <a:pt x="0" y="20597"/>
                    <a:pt x="227" y="21600"/>
                    <a:pt x="506" y="21600"/>
                  </a:cubicBezTo>
                  <a:lnTo>
                    <a:pt x="18130" y="21600"/>
                  </a:lnTo>
                  <a:cubicBezTo>
                    <a:pt x="18409" y="21600"/>
                    <a:pt x="18634" y="20597"/>
                    <a:pt x="18634" y="19364"/>
                  </a:cubicBezTo>
                  <a:lnTo>
                    <a:pt x="18634" y="12479"/>
                  </a:lnTo>
                  <a:lnTo>
                    <a:pt x="21600" y="0"/>
                  </a:lnTo>
                  <a:close/>
                </a:path>
              </a:pathLst>
            </a:custGeom>
            <a:blipFill rotWithShape="1">
              <a:blip r:embed="rId3"/>
              <a:srcRect l="0" t="0" r="0" b="0"/>
              <a:tile tx="0" ty="0" sx="100000" sy="100000" flip="none" algn="tl"/>
            </a:blip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1500"/>
              </a:lvl1pPr>
            </a:lstStyle>
            <a:p>
              <a:pPr/>
              <a:r>
                <a:t>Creates a new component with a custom componentWillReceiveProps</a:t>
              </a:r>
            </a:p>
          </p:txBody>
        </p:sp>
      </p:grpSp>
      <p:pic>
        <p:nvPicPr>
          <p:cNvPr id="577" name="page7image1552.png" descr="page7image1552.png"/>
          <p:cNvPicPr>
            <a:picLocks noChangeAspect="1"/>
          </p:cNvPicPr>
          <p:nvPr/>
        </p:nvPicPr>
        <p:blipFill>
          <a:blip r:embed="rId4">
            <a:extLst/>
          </a:blip>
          <a:stretch>
            <a:fillRect/>
          </a:stretch>
        </p:blipFill>
        <p:spPr>
          <a:xfrm>
            <a:off x="11177016" y="709965"/>
            <a:ext cx="1122934" cy="1122934"/>
          </a:xfrm>
          <a:prstGeom prst="rect">
            <a:avLst/>
          </a:prstGeom>
          <a:ln w="12700">
            <a:miter lim="400000"/>
          </a:ln>
          <a:effectLst>
            <a:outerShdw sx="100000" sy="100000" kx="0" ky="0" algn="b" rotWithShape="0" blurRad="190500" dist="8455" dir="5400000">
              <a:srgbClr val="000000"/>
            </a:outerShdw>
          </a:effectLst>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57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57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576" grpId="1"/>
      <p:bldP build="whole" bldLvl="1" animBg="1" rev="0" advAuto="0" spid="573" grpId="2"/>
    </p:bldLst>
  </p:timing>
</p:sld>
</file>

<file path=ppt/slides/slide3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81" name="Redux"/>
          <p:cNvSpPr txBox="1"/>
          <p:nvPr>
            <p:ph type="ctrTitle"/>
          </p:nvPr>
        </p:nvSpPr>
        <p:spPr>
          <a:prstGeom prst="rect">
            <a:avLst/>
          </a:prstGeom>
        </p:spPr>
        <p:txBody>
          <a:bodyPr/>
          <a:lstStyle/>
          <a:p>
            <a:pPr/>
            <a:r>
              <a:t>Redux</a:t>
            </a:r>
          </a:p>
        </p:txBody>
      </p:sp>
      <p:pic>
        <p:nvPicPr>
          <p:cNvPr id="582" name="page20image1528.png" descr="page20image1528.png"/>
          <p:cNvPicPr>
            <a:picLocks noChangeAspect="1"/>
          </p:cNvPicPr>
          <p:nvPr/>
        </p:nvPicPr>
        <p:blipFill>
          <a:blip r:embed="rId2">
            <a:extLst/>
          </a:blip>
          <a:stretch>
            <a:fillRect/>
          </a:stretch>
        </p:blipFill>
        <p:spPr>
          <a:xfrm>
            <a:off x="9800114" y="1002868"/>
            <a:ext cx="1826737" cy="1725251"/>
          </a:xfrm>
          <a:prstGeom prst="rect">
            <a:avLst/>
          </a:prstGeom>
          <a:ln w="12700">
            <a:miter lim="400000"/>
          </a:ln>
          <a:effectLst>
            <a:outerShdw sx="100000" sy="100000" kx="0" ky="0" algn="b" rotWithShape="0" blurRad="190500" dist="8455" dir="5400000">
              <a:srgbClr val="000000"/>
            </a:outerShdw>
          </a:effectLst>
        </p:spPr>
      </p:pic>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4" name="Const / let / var"/>
          <p:cNvSpPr txBox="1"/>
          <p:nvPr>
            <p:ph type="title"/>
          </p:nvPr>
        </p:nvSpPr>
        <p:spPr>
          <a:prstGeom prst="rect">
            <a:avLst/>
          </a:prstGeom>
        </p:spPr>
        <p:txBody>
          <a:bodyPr/>
          <a:lstStyle>
            <a:lvl1pPr defTabSz="452627">
              <a:defRPr spc="79" sz="3959"/>
            </a:lvl1pPr>
          </a:lstStyle>
          <a:p>
            <a:pPr/>
            <a:r>
              <a:t>Const / let / var</a:t>
            </a:r>
          </a:p>
        </p:txBody>
      </p:sp>
      <p:sp>
        <p:nvSpPr>
          <p:cNvPr id="175" name="var — function scoped variable that can be reassigned (pre ES6)…"/>
          <p:cNvSpPr txBox="1"/>
          <p:nvPr>
            <p:ph type="body" idx="1"/>
          </p:nvPr>
        </p:nvSpPr>
        <p:spPr>
          <a:prstGeom prst="rect">
            <a:avLst/>
          </a:prstGeom>
        </p:spPr>
        <p:txBody>
          <a:bodyPr/>
          <a:lstStyle/>
          <a:p>
            <a:pPr/>
            <a:r>
              <a:rPr>
                <a:latin typeface="Avenir Heavy"/>
                <a:ea typeface="Avenir Heavy"/>
                <a:cs typeface="Avenir Heavy"/>
                <a:sym typeface="Avenir Heavy"/>
              </a:rPr>
              <a:t>var</a:t>
            </a:r>
            <a:r>
              <a:t> — </a:t>
            </a:r>
            <a:r>
              <a:rPr u="sng"/>
              <a:t>function scoped</a:t>
            </a:r>
            <a:r>
              <a:t> variable that can be reassigned (pre ES6)</a:t>
            </a:r>
          </a:p>
          <a:p>
            <a:pPr/>
            <a:r>
              <a:rPr>
                <a:latin typeface="Avenir Heavy"/>
                <a:ea typeface="Avenir Heavy"/>
                <a:cs typeface="Avenir Heavy"/>
                <a:sym typeface="Avenir Heavy"/>
              </a:rPr>
              <a:t>let</a:t>
            </a:r>
            <a:r>
              <a:t> </a:t>
            </a:r>
            <a:r>
              <a:t>— like var but </a:t>
            </a:r>
            <a:r>
              <a:rPr u="sng"/>
              <a:t>block scoped</a:t>
            </a:r>
            <a:r>
              <a:t> (scoped to the nearest {}) rather than function scoped</a:t>
            </a:r>
          </a:p>
        </p:txBody>
      </p:sp>
      <p:sp>
        <p:nvSpPr>
          <p:cNvPr id="176" name="for(var i = 0; i&lt;10; i++) {…"/>
          <p:cNvSpPr txBox="1"/>
          <p:nvPr/>
        </p:nvSpPr>
        <p:spPr>
          <a:xfrm>
            <a:off x="2190787" y="5410200"/>
            <a:ext cx="3111550" cy="914400"/>
          </a:xfrm>
          <a:prstGeom prst="rect">
            <a:avLst/>
          </a:prstGeom>
          <a:solidFill>
            <a:srgbClr val="2B2B2B"/>
          </a:solidFill>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algn="l">
              <a:defRPr sz="1400">
                <a:solidFill>
                  <a:srgbClr val="A9B7C6"/>
                </a:solidFill>
                <a:latin typeface="Menlo"/>
                <a:ea typeface="Menlo"/>
                <a:cs typeface="Menlo"/>
                <a:sym typeface="Menlo"/>
              </a:defRPr>
            </a:pPr>
            <a:r>
              <a:rPr b="1">
                <a:solidFill>
                  <a:srgbClr val="CC7831"/>
                </a:solidFill>
              </a:rPr>
              <a:t>for</a:t>
            </a:r>
            <a:r>
              <a:t>(</a:t>
            </a:r>
            <a:r>
              <a:rPr b="1">
                <a:solidFill>
                  <a:srgbClr val="CC7831"/>
                </a:solidFill>
              </a:rPr>
              <a:t>var </a:t>
            </a:r>
            <a:r>
              <a:t>i = </a:t>
            </a:r>
            <a:r>
              <a:rPr>
                <a:solidFill>
                  <a:srgbClr val="6897BB"/>
                </a:solidFill>
              </a:rPr>
              <a:t>0</a:t>
            </a:r>
            <a:r>
              <a:rPr>
                <a:solidFill>
                  <a:srgbClr val="CC7831"/>
                </a:solidFill>
              </a:rPr>
              <a:t>; </a:t>
            </a:r>
            <a:r>
              <a:t>i&lt;</a:t>
            </a:r>
            <a:r>
              <a:rPr>
                <a:solidFill>
                  <a:srgbClr val="6897BB"/>
                </a:solidFill>
              </a:rPr>
              <a:t>10</a:t>
            </a:r>
            <a:r>
              <a:rPr>
                <a:solidFill>
                  <a:srgbClr val="CC7831"/>
                </a:solidFill>
              </a:rPr>
              <a:t>; </a:t>
            </a:r>
            <a:r>
              <a:t>i++) {</a:t>
            </a:r>
          </a:p>
          <a:p>
            <a:pPr algn="l">
              <a:defRPr sz="1400">
                <a:solidFill>
                  <a:srgbClr val="A9B7C6"/>
                </a:solidFill>
                <a:latin typeface="Menlo"/>
                <a:ea typeface="Menlo"/>
                <a:cs typeface="Menlo"/>
                <a:sym typeface="Menlo"/>
              </a:defRPr>
            </a:pPr>
            <a:r>
              <a:t>	console.</a:t>
            </a:r>
            <a:r>
              <a:rPr>
                <a:solidFill>
                  <a:srgbClr val="FFC66E"/>
                </a:solidFill>
              </a:rPr>
              <a:t>log</a:t>
            </a:r>
            <a:r>
              <a:t>(i)</a:t>
            </a:r>
          </a:p>
          <a:p>
            <a:pPr algn="l">
              <a:defRPr sz="1400">
                <a:solidFill>
                  <a:srgbClr val="A9B7C6"/>
                </a:solidFill>
                <a:latin typeface="Menlo"/>
                <a:ea typeface="Menlo"/>
                <a:cs typeface="Menlo"/>
                <a:sym typeface="Menlo"/>
              </a:defRPr>
            </a:pPr>
            <a:r>
              <a:t>}</a:t>
            </a:r>
          </a:p>
          <a:p>
            <a:pPr algn="l">
              <a:defRPr sz="1400">
                <a:solidFill>
                  <a:srgbClr val="A9B7C6"/>
                </a:solidFill>
                <a:latin typeface="Menlo"/>
                <a:ea typeface="Menlo"/>
                <a:cs typeface="Menlo"/>
                <a:sym typeface="Menlo"/>
              </a:defRPr>
            </a:pPr>
            <a:r>
              <a:t>console.</a:t>
            </a:r>
            <a:r>
              <a:rPr>
                <a:solidFill>
                  <a:srgbClr val="FFC66E"/>
                </a:solidFill>
              </a:rPr>
              <a:t>log</a:t>
            </a:r>
            <a:r>
              <a:t>(i)</a:t>
            </a:r>
          </a:p>
        </p:txBody>
      </p:sp>
      <p:sp>
        <p:nvSpPr>
          <p:cNvPr id="177" name="for(let i = 0; i&lt;10; i++) {…"/>
          <p:cNvSpPr txBox="1"/>
          <p:nvPr/>
        </p:nvSpPr>
        <p:spPr>
          <a:xfrm>
            <a:off x="6349396" y="5410200"/>
            <a:ext cx="3111551" cy="914400"/>
          </a:xfrm>
          <a:prstGeom prst="rect">
            <a:avLst/>
          </a:prstGeom>
          <a:solidFill>
            <a:srgbClr val="2B2B2B"/>
          </a:solidFill>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algn="l">
              <a:defRPr sz="1400">
                <a:solidFill>
                  <a:srgbClr val="A9B7C6"/>
                </a:solidFill>
                <a:latin typeface="Menlo"/>
                <a:ea typeface="Menlo"/>
                <a:cs typeface="Menlo"/>
                <a:sym typeface="Menlo"/>
              </a:defRPr>
            </a:pPr>
            <a:r>
              <a:rPr b="1">
                <a:solidFill>
                  <a:srgbClr val="CC7831"/>
                </a:solidFill>
              </a:rPr>
              <a:t>for</a:t>
            </a:r>
            <a:r>
              <a:t>(let i = </a:t>
            </a:r>
            <a:r>
              <a:rPr>
                <a:solidFill>
                  <a:srgbClr val="6897BB"/>
                </a:solidFill>
              </a:rPr>
              <a:t>0</a:t>
            </a:r>
            <a:r>
              <a:rPr>
                <a:solidFill>
                  <a:srgbClr val="CC7831"/>
                </a:solidFill>
              </a:rPr>
              <a:t>; </a:t>
            </a:r>
            <a:r>
              <a:t>i&lt;</a:t>
            </a:r>
            <a:r>
              <a:rPr>
                <a:solidFill>
                  <a:srgbClr val="6897BB"/>
                </a:solidFill>
              </a:rPr>
              <a:t>10</a:t>
            </a:r>
            <a:r>
              <a:rPr>
                <a:solidFill>
                  <a:srgbClr val="CC7831"/>
                </a:solidFill>
              </a:rPr>
              <a:t>; </a:t>
            </a:r>
            <a:r>
              <a:t>i++) {</a:t>
            </a:r>
          </a:p>
          <a:p>
            <a:pPr algn="l">
              <a:defRPr sz="1400">
                <a:solidFill>
                  <a:srgbClr val="9876AA"/>
                </a:solidFill>
                <a:latin typeface="Menlo"/>
                <a:ea typeface="Menlo"/>
                <a:cs typeface="Menlo"/>
                <a:sym typeface="Menlo"/>
              </a:defRPr>
            </a:pPr>
            <a:r>
              <a:rPr>
                <a:solidFill>
                  <a:srgbClr val="A9B7C6"/>
                </a:solidFill>
              </a:rPr>
              <a:t>    </a:t>
            </a:r>
            <a:r>
              <a:t>console</a:t>
            </a:r>
            <a:r>
              <a:rPr>
                <a:solidFill>
                  <a:srgbClr val="A9B7C6"/>
                </a:solidFill>
              </a:rPr>
              <a:t>.</a:t>
            </a:r>
            <a:r>
              <a:rPr>
                <a:solidFill>
                  <a:srgbClr val="FFC66E"/>
                </a:solidFill>
              </a:rPr>
              <a:t>log</a:t>
            </a:r>
            <a:r>
              <a:rPr>
                <a:solidFill>
                  <a:srgbClr val="A9B7C6"/>
                </a:solidFill>
              </a:rPr>
              <a:t>(i)</a:t>
            </a:r>
            <a:endParaRPr>
              <a:solidFill>
                <a:srgbClr val="A9B7C6"/>
              </a:solidFill>
            </a:endParaRPr>
          </a:p>
          <a:p>
            <a:pPr algn="l">
              <a:defRPr sz="1400">
                <a:solidFill>
                  <a:srgbClr val="A9B7C6"/>
                </a:solidFill>
                <a:latin typeface="Menlo"/>
                <a:ea typeface="Menlo"/>
                <a:cs typeface="Menlo"/>
                <a:sym typeface="Menlo"/>
              </a:defRPr>
            </a:pPr>
            <a:r>
              <a:t>}</a:t>
            </a:r>
          </a:p>
          <a:p>
            <a:pPr algn="l">
              <a:defRPr sz="1400">
                <a:solidFill>
                  <a:srgbClr val="9876AA"/>
                </a:solidFill>
                <a:latin typeface="Menlo"/>
                <a:ea typeface="Menlo"/>
                <a:cs typeface="Menlo"/>
                <a:sym typeface="Menlo"/>
              </a:defRPr>
            </a:pPr>
            <a:r>
              <a:t>console</a:t>
            </a:r>
            <a:r>
              <a:rPr>
                <a:solidFill>
                  <a:srgbClr val="A9B7C6"/>
                </a:solidFill>
              </a:rPr>
              <a:t>.</a:t>
            </a:r>
            <a:r>
              <a:rPr>
                <a:solidFill>
                  <a:srgbClr val="FFC66E"/>
                </a:solidFill>
              </a:rPr>
              <a:t>log</a:t>
            </a:r>
            <a:r>
              <a:rPr>
                <a:solidFill>
                  <a:srgbClr val="A9B7C6"/>
                </a:solidFill>
              </a:rPr>
              <a:t>(i)</a:t>
            </a:r>
          </a:p>
        </p:txBody>
      </p:sp>
      <p:sp>
        <p:nvSpPr>
          <p:cNvPr id="178" name="I is not defined!"/>
          <p:cNvSpPr/>
          <p:nvPr/>
        </p:nvSpPr>
        <p:spPr>
          <a:xfrm>
            <a:off x="6708023" y="6138285"/>
            <a:ext cx="2194719" cy="126920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472" y="0"/>
                </a:moveTo>
                <a:lnTo>
                  <a:pt x="7222" y="14569"/>
                </a:lnTo>
                <a:lnTo>
                  <a:pt x="625" y="14569"/>
                </a:lnTo>
                <a:cubicBezTo>
                  <a:pt x="280" y="14569"/>
                  <a:pt x="0" y="15053"/>
                  <a:pt x="0" y="15650"/>
                </a:cubicBezTo>
                <a:lnTo>
                  <a:pt x="0" y="20519"/>
                </a:lnTo>
                <a:cubicBezTo>
                  <a:pt x="0" y="21116"/>
                  <a:pt x="280" y="21600"/>
                  <a:pt x="625" y="21600"/>
                </a:cubicBezTo>
                <a:lnTo>
                  <a:pt x="20975" y="21600"/>
                </a:lnTo>
                <a:cubicBezTo>
                  <a:pt x="21320" y="21600"/>
                  <a:pt x="21600" y="21116"/>
                  <a:pt x="21600" y="20519"/>
                </a:cubicBezTo>
                <a:lnTo>
                  <a:pt x="21600" y="15650"/>
                </a:lnTo>
                <a:cubicBezTo>
                  <a:pt x="21600" y="15053"/>
                  <a:pt x="21320" y="14569"/>
                  <a:pt x="20975" y="14569"/>
                </a:cubicBezTo>
                <a:lnTo>
                  <a:pt x="9722" y="14569"/>
                </a:lnTo>
                <a:lnTo>
                  <a:pt x="8472" y="0"/>
                </a:lnTo>
                <a:close/>
              </a:path>
            </a:pathLst>
          </a:cu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sz="1700"/>
            </a:lvl1pPr>
          </a:lstStyle>
          <a:p>
            <a:pPr/>
            <a:r>
              <a:t>I is not defined!</a:t>
            </a:r>
          </a:p>
        </p:txBody>
      </p:sp>
      <p:sp>
        <p:nvSpPr>
          <p:cNvPr id="179" name="10"/>
          <p:cNvSpPr/>
          <p:nvPr/>
        </p:nvSpPr>
        <p:spPr>
          <a:xfrm>
            <a:off x="2811549" y="6214827"/>
            <a:ext cx="603647" cy="126920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15749" y="14515"/>
                </a:lnTo>
                <a:lnTo>
                  <a:pt x="2272" y="14515"/>
                </a:lnTo>
                <a:cubicBezTo>
                  <a:pt x="1017" y="14515"/>
                  <a:pt x="0" y="14999"/>
                  <a:pt x="0" y="15595"/>
                </a:cubicBezTo>
                <a:lnTo>
                  <a:pt x="0" y="20519"/>
                </a:lnTo>
                <a:cubicBezTo>
                  <a:pt x="0" y="21116"/>
                  <a:pt x="1017" y="21600"/>
                  <a:pt x="2272" y="21600"/>
                </a:cubicBezTo>
                <a:lnTo>
                  <a:pt x="17737" y="21600"/>
                </a:lnTo>
                <a:cubicBezTo>
                  <a:pt x="18992" y="21600"/>
                  <a:pt x="20009" y="21116"/>
                  <a:pt x="20009" y="20519"/>
                </a:cubicBezTo>
                <a:lnTo>
                  <a:pt x="20009" y="16906"/>
                </a:lnTo>
                <a:lnTo>
                  <a:pt x="21600" y="0"/>
                </a:lnTo>
                <a:close/>
              </a:path>
            </a:pathLst>
          </a:cu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cap="all" spc="34" sz="1700">
                <a:latin typeface="Avenir Next"/>
                <a:ea typeface="Avenir Next"/>
                <a:cs typeface="Avenir Next"/>
                <a:sym typeface="Avenir Next"/>
              </a:defRPr>
            </a:lvl1pPr>
          </a:lstStyle>
          <a:p>
            <a:pPr/>
            <a:r>
              <a:t>10</a:t>
            </a:r>
          </a:p>
        </p:txBody>
      </p:sp>
      <p:pic>
        <p:nvPicPr>
          <p:cNvPr id="180" name="page6image1528.png" descr="page6image1528.png"/>
          <p:cNvPicPr>
            <a:picLocks noChangeAspect="1"/>
          </p:cNvPicPr>
          <p:nvPr/>
        </p:nvPicPr>
        <p:blipFill>
          <a:blip r:embed="rId4">
            <a:extLst/>
          </a:blip>
          <a:stretch>
            <a:fillRect/>
          </a:stretch>
        </p:blipFill>
        <p:spPr>
          <a:xfrm>
            <a:off x="11175176" y="692150"/>
            <a:ext cx="966025" cy="974728"/>
          </a:xfrm>
          <a:prstGeom prst="rect">
            <a:avLst/>
          </a:prstGeom>
          <a:ln w="12700">
            <a:miter lim="400000"/>
          </a:ln>
          <a:effectLst>
            <a:outerShdw sx="100000" sy="100000" kx="0" ky="0" algn="b" rotWithShape="0" blurRad="190500" dist="8455" dir="5400000">
              <a:srgbClr val="000000"/>
            </a:outerShdw>
          </a:effectLst>
        </p:spPr>
      </p:pic>
      <p:sp>
        <p:nvSpPr>
          <p:cNvPr id="181" name="Text"/>
          <p:cNvSpPr txBox="1"/>
          <p:nvPr/>
        </p:nvSpPr>
        <p:spPr>
          <a:xfrm>
            <a:off x="9867900" y="1136650"/>
            <a:ext cx="190500" cy="4572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algn="l">
              <a:lnSpc>
                <a:spcPts val="2800"/>
              </a:lnSpc>
              <a:defRPr sz="1200">
                <a:solidFill>
                  <a:srgbClr val="A9B7C6"/>
                </a:solidFill>
                <a:latin typeface="Times"/>
                <a:ea typeface="Times"/>
                <a:cs typeface="Times"/>
                <a:sym typeface="Times"/>
              </a:defRPr>
            </a:lvl1pPr>
          </a:lstStyle>
          <a:p>
            <a:pPr/>
            <a:r>
              <a:t> </a:t>
            </a:r>
          </a:p>
        </p:txBody>
      </p:sp>
    </p:spTree>
  </p:cSld>
  <p:clrMapOvr>
    <a:masterClrMapping/>
  </p:clrMapOvr>
  <p:transition xmlns:p14="http://schemas.microsoft.com/office/powerpoint/2010/main" spd="med" advClick="1"/>
</p:sld>
</file>

<file path=ppt/slides/slide4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584" name="0_0.png" descr="0_0.png"/>
          <p:cNvPicPr>
            <a:picLocks noChangeAspect="1"/>
          </p:cNvPicPr>
          <p:nvPr/>
        </p:nvPicPr>
        <p:blipFill>
          <a:blip r:embed="rId3">
            <a:extLst/>
          </a:blip>
          <a:stretch>
            <a:fillRect/>
          </a:stretch>
        </p:blipFill>
        <p:spPr>
          <a:xfrm>
            <a:off x="7717220" y="4153856"/>
            <a:ext cx="3905832" cy="4787794"/>
          </a:xfrm>
          <a:prstGeom prst="rect">
            <a:avLst/>
          </a:prstGeom>
          <a:ln w="12700">
            <a:miter lim="400000"/>
          </a:ln>
          <a:effectLst>
            <a:outerShdw sx="100000" sy="100000" kx="0" ky="0" algn="b" rotWithShape="0" blurRad="190500" dist="8455" dir="5400000">
              <a:srgbClr val="000000"/>
            </a:outerShdw>
          </a:effectLst>
        </p:spPr>
      </p:pic>
      <p:sp>
        <p:nvSpPr>
          <p:cNvPr id="585" name="Redux is library build to simplify and centralize application state which predicable changes.…"/>
          <p:cNvSpPr txBox="1"/>
          <p:nvPr>
            <p:ph type="body" idx="1"/>
          </p:nvPr>
        </p:nvSpPr>
        <p:spPr>
          <a:xfrm>
            <a:off x="685800" y="2159000"/>
            <a:ext cx="11658600" cy="6451600"/>
          </a:xfrm>
          <a:prstGeom prst="rect">
            <a:avLst/>
          </a:prstGeom>
        </p:spPr>
        <p:txBody>
          <a:bodyPr/>
          <a:lstStyle/>
          <a:p>
            <a:pPr/>
            <a:r>
              <a:rPr>
                <a:latin typeface="Avenir Heavy"/>
                <a:ea typeface="Avenir Heavy"/>
                <a:cs typeface="Avenir Heavy"/>
                <a:sym typeface="Avenir Heavy"/>
              </a:rPr>
              <a:t>Redux</a:t>
            </a:r>
            <a:r>
              <a:t> is library build to simplify and centralize application state which predicable changes.</a:t>
            </a:r>
          </a:p>
          <a:p>
            <a:pPr/>
            <a:r>
              <a:t>Enforces </a:t>
            </a:r>
            <a:r>
              <a:rPr>
                <a:latin typeface="Avenir Heavy"/>
                <a:ea typeface="Avenir Heavy"/>
                <a:cs typeface="Avenir Heavy"/>
                <a:sym typeface="Avenir Heavy"/>
              </a:rPr>
              <a:t>unidirectional</a:t>
            </a:r>
            <a:r>
              <a:t> data flow based on </a:t>
            </a:r>
            <a:r>
              <a:rPr u="sng"/>
              <a:t>Flux Architecture</a:t>
            </a:r>
          </a:p>
        </p:txBody>
      </p:sp>
      <p:sp>
        <p:nvSpPr>
          <p:cNvPr id="586" name="3 Core Concepts…"/>
          <p:cNvSpPr txBox="1"/>
          <p:nvPr/>
        </p:nvSpPr>
        <p:spPr>
          <a:xfrm>
            <a:off x="739179" y="4762574"/>
            <a:ext cx="6500367" cy="304785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marL="270509" indent="-270509" algn="l" defTabSz="324611">
              <a:spcBef>
                <a:spcPts val="2400"/>
              </a:spcBef>
              <a:buClr>
                <a:srgbClr val="9A958E"/>
              </a:buClr>
              <a:buSzPct val="75000"/>
              <a:buChar char="•"/>
              <a:defRPr spc="39" sz="1987">
                <a:solidFill>
                  <a:srgbClr val="5B5854"/>
                </a:solidFill>
              </a:defRPr>
            </a:pPr>
            <a:r>
              <a:t>3 Core Concepts</a:t>
            </a:r>
          </a:p>
          <a:p>
            <a:pPr lvl="1" marL="721359" indent="-360679" algn="l" defTabSz="324611">
              <a:spcBef>
                <a:spcPts val="2400"/>
              </a:spcBef>
              <a:buSzPct val="100000"/>
              <a:buAutoNum type="arabicPeriod" startAt="1"/>
              <a:defRPr spc="39" sz="1987">
                <a:solidFill>
                  <a:srgbClr val="5B5854"/>
                </a:solidFill>
              </a:defRPr>
            </a:pPr>
            <a:r>
              <a:t>Single Source of Truth</a:t>
            </a:r>
          </a:p>
          <a:p>
            <a:pPr lvl="1" marL="721359" indent="-360679" algn="l" defTabSz="324611">
              <a:spcBef>
                <a:spcPts val="2400"/>
              </a:spcBef>
              <a:buSzPct val="100000"/>
              <a:buAutoNum type="arabicPeriod" startAt="1"/>
              <a:defRPr spc="39" sz="1987">
                <a:solidFill>
                  <a:srgbClr val="5B5854"/>
                </a:solidFill>
              </a:defRPr>
            </a:pPr>
            <a:r>
              <a:t>Store is </a:t>
            </a:r>
            <a:r>
              <a:rPr>
                <a:latin typeface="Avenir Heavy"/>
                <a:ea typeface="Avenir Heavy"/>
                <a:cs typeface="Avenir Heavy"/>
                <a:sym typeface="Avenir Heavy"/>
              </a:rPr>
              <a:t>Read Only</a:t>
            </a:r>
          </a:p>
          <a:p>
            <a:pPr lvl="1" marL="721359" indent="-360679" algn="l" defTabSz="324611">
              <a:spcBef>
                <a:spcPts val="2400"/>
              </a:spcBef>
              <a:buSzPct val="100000"/>
              <a:buAutoNum type="arabicPeriod" startAt="1"/>
              <a:defRPr spc="39" sz="1987">
                <a:solidFill>
                  <a:srgbClr val="5B5854"/>
                </a:solidFill>
              </a:defRPr>
            </a:pPr>
            <a:r>
              <a:t>Changes are made with </a:t>
            </a:r>
            <a:r>
              <a:rPr>
                <a:latin typeface="Avenir Heavy"/>
                <a:ea typeface="Avenir Heavy"/>
                <a:cs typeface="Avenir Heavy"/>
                <a:sym typeface="Avenir Heavy"/>
              </a:rPr>
              <a:t>Pure</a:t>
            </a:r>
            <a:r>
              <a:t> Functions</a:t>
            </a:r>
          </a:p>
        </p:txBody>
      </p:sp>
      <p:sp>
        <p:nvSpPr>
          <p:cNvPr id="587" name="Redux"/>
          <p:cNvSpPr txBox="1"/>
          <p:nvPr>
            <p:ph type="title"/>
          </p:nvPr>
        </p:nvSpPr>
        <p:spPr>
          <a:prstGeom prst="rect">
            <a:avLst/>
          </a:prstGeom>
        </p:spPr>
        <p:txBody>
          <a:bodyPr/>
          <a:lstStyle>
            <a:lvl1pPr defTabSz="452627">
              <a:defRPr spc="79" sz="3959"/>
            </a:lvl1pPr>
          </a:lstStyle>
          <a:p>
            <a:pPr/>
            <a:r>
              <a:t>Redux</a:t>
            </a:r>
          </a:p>
        </p:txBody>
      </p:sp>
      <p:pic>
        <p:nvPicPr>
          <p:cNvPr id="588" name="page20image1528.png" descr="page20image1528.png"/>
          <p:cNvPicPr>
            <a:picLocks noChangeAspect="1"/>
          </p:cNvPicPr>
          <p:nvPr/>
        </p:nvPicPr>
        <p:blipFill>
          <a:blip r:embed="rId4">
            <a:extLst/>
          </a:blip>
          <a:stretch>
            <a:fillRect/>
          </a:stretch>
        </p:blipFill>
        <p:spPr>
          <a:xfrm>
            <a:off x="17552876" y="2593195"/>
            <a:ext cx="1080091" cy="1020086"/>
          </a:xfrm>
          <a:prstGeom prst="rect">
            <a:avLst/>
          </a:prstGeom>
          <a:ln w="12700">
            <a:miter lim="400000"/>
          </a:ln>
          <a:effectLst>
            <a:outerShdw sx="100000" sy="100000" kx="0" ky="0" algn="b" rotWithShape="0" blurRad="190500" dist="8455" dir="5400000">
              <a:srgbClr val="000000"/>
            </a:outerShdw>
          </a:effectLst>
        </p:spPr>
      </p:pic>
      <p:sp>
        <p:nvSpPr>
          <p:cNvPr id="589" name="Text"/>
          <p:cNvSpPr txBox="1"/>
          <p:nvPr/>
        </p:nvSpPr>
        <p:spPr>
          <a:xfrm>
            <a:off x="9798050" y="158750"/>
            <a:ext cx="190500" cy="4572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algn="l">
              <a:lnSpc>
                <a:spcPts val="2800"/>
              </a:lnSpc>
              <a:defRPr sz="1200">
                <a:solidFill>
                  <a:srgbClr val="A9B7C6"/>
                </a:solidFill>
                <a:latin typeface="Times"/>
                <a:ea typeface="Times"/>
                <a:cs typeface="Times"/>
                <a:sym typeface="Times"/>
              </a:defRPr>
            </a:lvl1pPr>
          </a:lstStyle>
          <a:p>
            <a:pPr/>
            <a:r>
              <a:t> </a:t>
            </a:r>
          </a:p>
        </p:txBody>
      </p:sp>
      <p:grpSp>
        <p:nvGrpSpPr>
          <p:cNvPr id="592" name="Group"/>
          <p:cNvGrpSpPr/>
          <p:nvPr/>
        </p:nvGrpSpPr>
        <p:grpSpPr>
          <a:xfrm>
            <a:off x="10857235" y="5590463"/>
            <a:ext cx="1599643" cy="926005"/>
            <a:chOff x="-583920" y="234950"/>
            <a:chExt cx="1599641" cy="926003"/>
          </a:xfrm>
        </p:grpSpPr>
        <p:sp>
          <p:nvSpPr>
            <p:cNvPr id="590" name="Thunderbolt"/>
            <p:cNvSpPr/>
            <p:nvPr/>
          </p:nvSpPr>
          <p:spPr>
            <a:xfrm>
              <a:off x="-108661" y="555678"/>
              <a:ext cx="311724" cy="605276"/>
            </a:xfrm>
            <a:custGeom>
              <a:avLst/>
              <a:gdLst/>
              <a:ahLst/>
              <a:cxnLst>
                <a:cxn ang="0">
                  <a:pos x="wd2" y="hd2"/>
                </a:cxn>
                <a:cxn ang="5400000">
                  <a:pos x="wd2" y="hd2"/>
                </a:cxn>
                <a:cxn ang="10800000">
                  <a:pos x="wd2" y="hd2"/>
                </a:cxn>
                <a:cxn ang="16200000">
                  <a:pos x="wd2" y="hd2"/>
                </a:cxn>
              </a:cxnLst>
              <a:rect l="0" t="0" r="r" b="b"/>
              <a:pathLst>
                <a:path w="21600" h="21383" fill="norm" stroke="1" extrusionOk="0">
                  <a:moveTo>
                    <a:pt x="19015" y="0"/>
                  </a:moveTo>
                  <a:lnTo>
                    <a:pt x="0" y="12374"/>
                  </a:lnTo>
                  <a:lnTo>
                    <a:pt x="9106" y="12448"/>
                  </a:lnTo>
                  <a:cubicBezTo>
                    <a:pt x="9106" y="12448"/>
                    <a:pt x="3935" y="21161"/>
                    <a:pt x="3791" y="21380"/>
                  </a:cubicBezTo>
                  <a:cubicBezTo>
                    <a:pt x="3648" y="21600"/>
                    <a:pt x="21600" y="9446"/>
                    <a:pt x="21600" y="9446"/>
                  </a:cubicBezTo>
                  <a:lnTo>
                    <a:pt x="12838" y="9446"/>
                  </a:lnTo>
                  <a:lnTo>
                    <a:pt x="19015" y="0"/>
                  </a:lnTo>
                  <a:close/>
                </a:path>
              </a:pathLst>
            </a:custGeom>
            <a:solidFill>
              <a:srgbClr val="000000"/>
            </a:solidFill>
            <a:ln w="12700" cap="flat">
              <a:noFill/>
              <a:miter lim="400000"/>
            </a:ln>
            <a:effectLst/>
          </p:spPr>
          <p:txBody>
            <a:bodyPr wrap="square" lIns="50800" tIns="50800" rIns="50800" bIns="50800" numCol="1" anchor="ctr">
              <a:noAutofit/>
            </a:bodyPr>
            <a:lstStyle/>
            <a:p>
              <a:pPr>
                <a:defRPr cap="all" spc="32">
                  <a:latin typeface="+mn-lt"/>
                  <a:ea typeface="+mn-ea"/>
                  <a:cs typeface="+mn-cs"/>
                  <a:sym typeface="Futura"/>
                </a:defRPr>
              </a:pPr>
            </a:p>
          </p:txBody>
        </p:sp>
        <p:sp>
          <p:nvSpPr>
            <p:cNvPr id="591" name="Action Dispatched"/>
            <p:cNvSpPr txBox="1"/>
            <p:nvPr/>
          </p:nvSpPr>
          <p:spPr>
            <a:xfrm>
              <a:off x="-583921" y="234950"/>
              <a:ext cx="1599642" cy="342900"/>
            </a:xfrm>
            <a:prstGeom prst="rect">
              <a:avLst/>
            </a:prstGeom>
            <a:solidFill>
              <a:srgbClr val="94D9F6"/>
            </a:solid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t">
              <a:spAutoFit/>
            </a:bodyPr>
            <a:lstStyle>
              <a:lvl1pPr>
                <a:defRPr sz="1400"/>
              </a:lvl1pPr>
            </a:lstStyle>
            <a:p>
              <a:pPr/>
              <a:r>
                <a:t>Action Dispatched</a:t>
              </a:r>
            </a:p>
          </p:txBody>
        </p:sp>
      </p:grpSp>
      <p:grpSp>
        <p:nvGrpSpPr>
          <p:cNvPr id="595" name="Group"/>
          <p:cNvGrpSpPr/>
          <p:nvPr/>
        </p:nvGrpSpPr>
        <p:grpSpPr>
          <a:xfrm>
            <a:off x="6367820" y="4243537"/>
            <a:ext cx="2097362" cy="689520"/>
            <a:chOff x="-1075139" y="133863"/>
            <a:chExt cx="2097360" cy="689519"/>
          </a:xfrm>
        </p:grpSpPr>
        <p:sp>
          <p:nvSpPr>
            <p:cNvPr id="593" name="Store State Updated"/>
            <p:cNvSpPr txBox="1"/>
            <p:nvPr/>
          </p:nvSpPr>
          <p:spPr>
            <a:xfrm>
              <a:off x="-1075140" y="133863"/>
              <a:ext cx="1774419" cy="342901"/>
            </a:xfrm>
            <a:prstGeom prst="rect">
              <a:avLst/>
            </a:prstGeom>
            <a:solidFill>
              <a:srgbClr val="94D9F6"/>
            </a:solid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t">
              <a:spAutoFit/>
            </a:bodyPr>
            <a:lstStyle>
              <a:lvl1pPr>
                <a:defRPr sz="1400"/>
              </a:lvl1pPr>
            </a:lstStyle>
            <a:p>
              <a:pPr/>
              <a:r>
                <a:t>Store State Updated</a:t>
              </a:r>
            </a:p>
          </p:txBody>
        </p:sp>
        <p:sp>
          <p:nvSpPr>
            <p:cNvPr id="594" name="Sapling"/>
            <p:cNvSpPr/>
            <p:nvPr/>
          </p:nvSpPr>
          <p:spPr>
            <a:xfrm>
              <a:off x="744731" y="366183"/>
              <a:ext cx="277490" cy="457201"/>
            </a:xfrm>
            <a:custGeom>
              <a:avLst/>
              <a:gdLst/>
              <a:ahLst/>
              <a:cxnLst>
                <a:cxn ang="0">
                  <a:pos x="wd2" y="hd2"/>
                </a:cxn>
                <a:cxn ang="5400000">
                  <a:pos x="wd2" y="hd2"/>
                </a:cxn>
                <a:cxn ang="10800000">
                  <a:pos x="wd2" y="hd2"/>
                </a:cxn>
                <a:cxn ang="16200000">
                  <a:pos x="wd2" y="hd2"/>
                </a:cxn>
              </a:cxnLst>
              <a:rect l="0" t="0" r="r" b="b"/>
              <a:pathLst>
                <a:path w="21509" h="21600" fill="norm" stroke="1" extrusionOk="0">
                  <a:moveTo>
                    <a:pt x="11199" y="0"/>
                  </a:moveTo>
                  <a:cubicBezTo>
                    <a:pt x="11199" y="0"/>
                    <a:pt x="4417" y="3031"/>
                    <a:pt x="10035" y="4898"/>
                  </a:cubicBezTo>
                  <a:cubicBezTo>
                    <a:pt x="9510" y="6131"/>
                    <a:pt x="9363" y="7938"/>
                    <a:pt x="9409" y="9496"/>
                  </a:cubicBezTo>
                  <a:lnTo>
                    <a:pt x="8674" y="8999"/>
                  </a:lnTo>
                  <a:cubicBezTo>
                    <a:pt x="8753" y="8469"/>
                    <a:pt x="8637" y="7236"/>
                    <a:pt x="6085" y="6596"/>
                  </a:cubicBezTo>
                  <a:cubicBezTo>
                    <a:pt x="4779" y="6269"/>
                    <a:pt x="1583" y="5708"/>
                    <a:pt x="1583" y="5708"/>
                  </a:cubicBezTo>
                  <a:cubicBezTo>
                    <a:pt x="1583" y="5708"/>
                    <a:pt x="2192" y="9914"/>
                    <a:pt x="8277" y="9288"/>
                  </a:cubicBezTo>
                  <a:lnTo>
                    <a:pt x="9442" y="10173"/>
                  </a:lnTo>
                  <a:cubicBezTo>
                    <a:pt x="9506" y="11142"/>
                    <a:pt x="9642" y="11948"/>
                    <a:pt x="9794" y="12354"/>
                  </a:cubicBezTo>
                  <a:cubicBezTo>
                    <a:pt x="9962" y="12802"/>
                    <a:pt x="9961" y="13514"/>
                    <a:pt x="9880" y="14272"/>
                  </a:cubicBezTo>
                  <a:cubicBezTo>
                    <a:pt x="9466" y="14005"/>
                    <a:pt x="8793" y="13598"/>
                    <a:pt x="8103" y="13290"/>
                  </a:cubicBezTo>
                  <a:cubicBezTo>
                    <a:pt x="8027" y="12682"/>
                    <a:pt x="7456" y="11412"/>
                    <a:pt x="4177" y="10704"/>
                  </a:cubicBezTo>
                  <a:cubicBezTo>
                    <a:pt x="2433" y="10327"/>
                    <a:pt x="0" y="9337"/>
                    <a:pt x="0" y="9337"/>
                  </a:cubicBezTo>
                  <a:cubicBezTo>
                    <a:pt x="0" y="9337"/>
                    <a:pt x="-91" y="14725"/>
                    <a:pt x="7643" y="13699"/>
                  </a:cubicBezTo>
                  <a:lnTo>
                    <a:pt x="9774" y="15048"/>
                  </a:lnTo>
                  <a:cubicBezTo>
                    <a:pt x="9613" y="16048"/>
                    <a:pt x="9368" y="17001"/>
                    <a:pt x="9248" y="17425"/>
                  </a:cubicBezTo>
                  <a:cubicBezTo>
                    <a:pt x="9002" y="18288"/>
                    <a:pt x="9059" y="20480"/>
                    <a:pt x="9040" y="20890"/>
                  </a:cubicBezTo>
                  <a:cubicBezTo>
                    <a:pt x="9025" y="21202"/>
                    <a:pt x="8408" y="21321"/>
                    <a:pt x="8408" y="21321"/>
                  </a:cubicBezTo>
                  <a:cubicBezTo>
                    <a:pt x="8040" y="21377"/>
                    <a:pt x="8034" y="21600"/>
                    <a:pt x="8408" y="21600"/>
                  </a:cubicBezTo>
                  <a:cubicBezTo>
                    <a:pt x="8609" y="21600"/>
                    <a:pt x="11920" y="21600"/>
                    <a:pt x="12073" y="21600"/>
                  </a:cubicBezTo>
                  <a:cubicBezTo>
                    <a:pt x="12436" y="21600"/>
                    <a:pt x="12487" y="21364"/>
                    <a:pt x="12073" y="21321"/>
                  </a:cubicBezTo>
                  <a:cubicBezTo>
                    <a:pt x="11522" y="21262"/>
                    <a:pt x="11131" y="21121"/>
                    <a:pt x="11041" y="20813"/>
                  </a:cubicBezTo>
                  <a:cubicBezTo>
                    <a:pt x="10952" y="20504"/>
                    <a:pt x="10394" y="18575"/>
                    <a:pt x="10639" y="17569"/>
                  </a:cubicBezTo>
                  <a:cubicBezTo>
                    <a:pt x="10677" y="17413"/>
                    <a:pt x="10715" y="17216"/>
                    <a:pt x="10750" y="16989"/>
                  </a:cubicBezTo>
                  <a:cubicBezTo>
                    <a:pt x="11060" y="16769"/>
                    <a:pt x="11717" y="16311"/>
                    <a:pt x="12305" y="15945"/>
                  </a:cubicBezTo>
                  <a:cubicBezTo>
                    <a:pt x="13447" y="16166"/>
                    <a:pt x="15980" y="16464"/>
                    <a:pt x="18119" y="15364"/>
                  </a:cubicBezTo>
                  <a:cubicBezTo>
                    <a:pt x="19247" y="14783"/>
                    <a:pt x="21509" y="13280"/>
                    <a:pt x="21509" y="13280"/>
                  </a:cubicBezTo>
                  <a:cubicBezTo>
                    <a:pt x="21509" y="13280"/>
                    <a:pt x="12547" y="12190"/>
                    <a:pt x="11737" y="15573"/>
                  </a:cubicBezTo>
                  <a:lnTo>
                    <a:pt x="10864" y="16043"/>
                  </a:lnTo>
                  <a:cubicBezTo>
                    <a:pt x="10971" y="14873"/>
                    <a:pt x="10991" y="13415"/>
                    <a:pt x="10775" y="12417"/>
                  </a:cubicBezTo>
                  <a:lnTo>
                    <a:pt x="12355" y="11579"/>
                  </a:lnTo>
                  <a:cubicBezTo>
                    <a:pt x="18672" y="12159"/>
                    <a:pt x="20026" y="7835"/>
                    <a:pt x="20026" y="7835"/>
                  </a:cubicBezTo>
                  <a:cubicBezTo>
                    <a:pt x="20026" y="7835"/>
                    <a:pt x="17651" y="8235"/>
                    <a:pt x="15906" y="8612"/>
                  </a:cubicBezTo>
                  <a:cubicBezTo>
                    <a:pt x="12429" y="9363"/>
                    <a:pt x="11998" y="10745"/>
                    <a:pt x="11973" y="11300"/>
                  </a:cubicBezTo>
                  <a:lnTo>
                    <a:pt x="10634" y="11780"/>
                  </a:lnTo>
                  <a:cubicBezTo>
                    <a:pt x="10426" y="10763"/>
                    <a:pt x="10298" y="9630"/>
                    <a:pt x="10271" y="8492"/>
                  </a:cubicBezTo>
                  <a:lnTo>
                    <a:pt x="11654" y="7417"/>
                  </a:lnTo>
                  <a:cubicBezTo>
                    <a:pt x="16996" y="7894"/>
                    <a:pt x="18144" y="4232"/>
                    <a:pt x="18144" y="4232"/>
                  </a:cubicBezTo>
                  <a:cubicBezTo>
                    <a:pt x="18144" y="4232"/>
                    <a:pt x="16125" y="4573"/>
                    <a:pt x="14642" y="4893"/>
                  </a:cubicBezTo>
                  <a:cubicBezTo>
                    <a:pt x="11810" y="5505"/>
                    <a:pt x="11357" y="6610"/>
                    <a:pt x="11305" y="7117"/>
                  </a:cubicBezTo>
                  <a:cubicBezTo>
                    <a:pt x="10911" y="7336"/>
                    <a:pt x="10530" y="7612"/>
                    <a:pt x="10265" y="7818"/>
                  </a:cubicBezTo>
                  <a:cubicBezTo>
                    <a:pt x="10277" y="6831"/>
                    <a:pt x="10367" y="5857"/>
                    <a:pt x="10551" y="4967"/>
                  </a:cubicBezTo>
                  <a:cubicBezTo>
                    <a:pt x="11084" y="4744"/>
                    <a:pt x="13013" y="3792"/>
                    <a:pt x="11865" y="2105"/>
                  </a:cubicBezTo>
                  <a:cubicBezTo>
                    <a:pt x="11342" y="1337"/>
                    <a:pt x="11199" y="0"/>
                    <a:pt x="11199" y="0"/>
                  </a:cubicBezTo>
                  <a:close/>
                </a:path>
              </a:pathLst>
            </a:custGeom>
            <a:solidFill>
              <a:srgbClr val="000000"/>
            </a:solidFill>
            <a:ln w="12700" cap="flat">
              <a:noFill/>
              <a:miter lim="400000"/>
            </a:ln>
            <a:effectLst/>
          </p:spPr>
          <p:txBody>
            <a:bodyPr wrap="square" lIns="50800" tIns="50800" rIns="50800" bIns="50800" numCol="1" anchor="ctr">
              <a:noAutofit/>
            </a:bodyPr>
            <a:lstStyle/>
            <a:p>
              <a:pPr>
                <a:defRPr cap="all" spc="32">
                  <a:latin typeface="+mn-lt"/>
                  <a:ea typeface="+mn-ea"/>
                  <a:cs typeface="+mn-cs"/>
                  <a:sym typeface="Futura"/>
                </a:defRPr>
              </a:pPr>
            </a:p>
          </p:txBody>
        </p:sp>
      </p:grpSp>
      <p:grpSp>
        <p:nvGrpSpPr>
          <p:cNvPr id="598" name="Group"/>
          <p:cNvGrpSpPr/>
          <p:nvPr/>
        </p:nvGrpSpPr>
        <p:grpSpPr>
          <a:xfrm>
            <a:off x="6827452" y="5956945"/>
            <a:ext cx="1793622" cy="1181617"/>
            <a:chOff x="-410288" y="0"/>
            <a:chExt cx="1793620" cy="1181616"/>
          </a:xfrm>
        </p:grpSpPr>
        <p:sp>
          <p:nvSpPr>
            <p:cNvPr id="596" name="New State Published"/>
            <p:cNvSpPr txBox="1"/>
            <p:nvPr/>
          </p:nvSpPr>
          <p:spPr>
            <a:xfrm>
              <a:off x="-410289" y="838716"/>
              <a:ext cx="1793622" cy="342901"/>
            </a:xfrm>
            <a:prstGeom prst="rect">
              <a:avLst/>
            </a:prstGeom>
            <a:solidFill>
              <a:srgbClr val="94D9F6"/>
            </a:solid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t">
              <a:spAutoFit/>
            </a:bodyPr>
            <a:lstStyle>
              <a:lvl1pPr>
                <a:defRPr sz="1400"/>
              </a:lvl1pPr>
            </a:lstStyle>
            <a:p>
              <a:pPr/>
              <a:r>
                <a:t>New State Published</a:t>
              </a:r>
            </a:p>
          </p:txBody>
        </p:sp>
        <p:sp>
          <p:nvSpPr>
            <p:cNvPr id="597" name="Radio Tower"/>
            <p:cNvSpPr/>
            <p:nvPr/>
          </p:nvSpPr>
          <p:spPr>
            <a:xfrm>
              <a:off x="688771" y="0"/>
              <a:ext cx="420168" cy="60527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799" y="0"/>
                  </a:moveTo>
                  <a:cubicBezTo>
                    <a:pt x="4844" y="0"/>
                    <a:pt x="0" y="3364"/>
                    <a:pt x="0" y="7498"/>
                  </a:cubicBezTo>
                  <a:cubicBezTo>
                    <a:pt x="0" y="10532"/>
                    <a:pt x="2679" y="13248"/>
                    <a:pt x="6711" y="14418"/>
                  </a:cubicBezTo>
                  <a:lnTo>
                    <a:pt x="6905" y="13852"/>
                  </a:lnTo>
                  <a:cubicBezTo>
                    <a:pt x="3202" y="12777"/>
                    <a:pt x="881" y="10284"/>
                    <a:pt x="881" y="7498"/>
                  </a:cubicBezTo>
                  <a:cubicBezTo>
                    <a:pt x="881" y="3702"/>
                    <a:pt x="5330" y="613"/>
                    <a:pt x="10799" y="613"/>
                  </a:cubicBezTo>
                  <a:cubicBezTo>
                    <a:pt x="16267" y="613"/>
                    <a:pt x="20717" y="3702"/>
                    <a:pt x="20717" y="7498"/>
                  </a:cubicBezTo>
                  <a:cubicBezTo>
                    <a:pt x="20717" y="10294"/>
                    <a:pt x="18385" y="12790"/>
                    <a:pt x="14664" y="13860"/>
                  </a:cubicBezTo>
                  <a:lnTo>
                    <a:pt x="14855" y="14426"/>
                  </a:lnTo>
                  <a:cubicBezTo>
                    <a:pt x="18907" y="13261"/>
                    <a:pt x="21600" y="10542"/>
                    <a:pt x="21600" y="7498"/>
                  </a:cubicBezTo>
                  <a:cubicBezTo>
                    <a:pt x="21600" y="3364"/>
                    <a:pt x="16754" y="0"/>
                    <a:pt x="10799" y="0"/>
                  </a:cubicBezTo>
                  <a:close/>
                  <a:moveTo>
                    <a:pt x="10782" y="2273"/>
                  </a:moveTo>
                  <a:cubicBezTo>
                    <a:pt x="6615" y="2273"/>
                    <a:pt x="3224" y="4625"/>
                    <a:pt x="3224" y="7518"/>
                  </a:cubicBezTo>
                  <a:cubicBezTo>
                    <a:pt x="3224" y="9596"/>
                    <a:pt x="4974" y="11397"/>
                    <a:pt x="7505" y="12246"/>
                  </a:cubicBezTo>
                  <a:lnTo>
                    <a:pt x="7730" y="11636"/>
                  </a:lnTo>
                  <a:cubicBezTo>
                    <a:pt x="5583" y="10866"/>
                    <a:pt x="4112" y="9308"/>
                    <a:pt x="4112" y="7518"/>
                  </a:cubicBezTo>
                  <a:cubicBezTo>
                    <a:pt x="4112" y="4965"/>
                    <a:pt x="7104" y="2890"/>
                    <a:pt x="10782" y="2890"/>
                  </a:cubicBezTo>
                  <a:cubicBezTo>
                    <a:pt x="14459" y="2890"/>
                    <a:pt x="17452" y="4965"/>
                    <a:pt x="17452" y="7518"/>
                  </a:cubicBezTo>
                  <a:cubicBezTo>
                    <a:pt x="17452" y="9308"/>
                    <a:pt x="15979" y="10866"/>
                    <a:pt x="13831" y="11636"/>
                  </a:cubicBezTo>
                  <a:lnTo>
                    <a:pt x="14059" y="12246"/>
                  </a:lnTo>
                  <a:cubicBezTo>
                    <a:pt x="16590" y="11397"/>
                    <a:pt x="18340" y="9596"/>
                    <a:pt x="18340" y="7518"/>
                  </a:cubicBezTo>
                  <a:cubicBezTo>
                    <a:pt x="18340" y="4625"/>
                    <a:pt x="14949" y="2273"/>
                    <a:pt x="10782" y="2273"/>
                  </a:cubicBezTo>
                  <a:close/>
                  <a:moveTo>
                    <a:pt x="10782" y="4513"/>
                  </a:moveTo>
                  <a:cubicBezTo>
                    <a:pt x="8395" y="4513"/>
                    <a:pt x="6452" y="5861"/>
                    <a:pt x="6452" y="7518"/>
                  </a:cubicBezTo>
                  <a:cubicBezTo>
                    <a:pt x="6452" y="8546"/>
                    <a:pt x="7201" y="9456"/>
                    <a:pt x="8337" y="9998"/>
                  </a:cubicBezTo>
                  <a:lnTo>
                    <a:pt x="8575" y="9351"/>
                  </a:lnTo>
                  <a:cubicBezTo>
                    <a:pt x="7820" y="8912"/>
                    <a:pt x="7340" y="8253"/>
                    <a:pt x="7340" y="7518"/>
                  </a:cubicBezTo>
                  <a:cubicBezTo>
                    <a:pt x="7340" y="6201"/>
                    <a:pt x="8884" y="5129"/>
                    <a:pt x="10782" y="5129"/>
                  </a:cubicBezTo>
                  <a:cubicBezTo>
                    <a:pt x="12680" y="5129"/>
                    <a:pt x="14223" y="6201"/>
                    <a:pt x="14223" y="7518"/>
                  </a:cubicBezTo>
                  <a:cubicBezTo>
                    <a:pt x="14223" y="8253"/>
                    <a:pt x="13743" y="8912"/>
                    <a:pt x="12989" y="9351"/>
                  </a:cubicBezTo>
                  <a:lnTo>
                    <a:pt x="13226" y="9996"/>
                  </a:lnTo>
                  <a:cubicBezTo>
                    <a:pt x="14363" y="9454"/>
                    <a:pt x="15112" y="8546"/>
                    <a:pt x="15112" y="7518"/>
                  </a:cubicBezTo>
                  <a:cubicBezTo>
                    <a:pt x="15112" y="5861"/>
                    <a:pt x="13169" y="4513"/>
                    <a:pt x="10782" y="4513"/>
                  </a:cubicBezTo>
                  <a:close/>
                  <a:moveTo>
                    <a:pt x="10782" y="6734"/>
                  </a:moveTo>
                  <a:cubicBezTo>
                    <a:pt x="10157" y="6734"/>
                    <a:pt x="9652" y="7085"/>
                    <a:pt x="9652" y="7518"/>
                  </a:cubicBezTo>
                  <a:cubicBezTo>
                    <a:pt x="9652" y="7780"/>
                    <a:pt x="9837" y="8012"/>
                    <a:pt x="10121" y="8155"/>
                  </a:cubicBezTo>
                  <a:lnTo>
                    <a:pt x="5153" y="21600"/>
                  </a:lnTo>
                  <a:lnTo>
                    <a:pt x="6317" y="21600"/>
                  </a:lnTo>
                  <a:lnTo>
                    <a:pt x="10782" y="19994"/>
                  </a:lnTo>
                  <a:lnTo>
                    <a:pt x="15247" y="21600"/>
                  </a:lnTo>
                  <a:lnTo>
                    <a:pt x="16411" y="21600"/>
                  </a:lnTo>
                  <a:lnTo>
                    <a:pt x="11443" y="8155"/>
                  </a:lnTo>
                  <a:cubicBezTo>
                    <a:pt x="11727" y="8012"/>
                    <a:pt x="11912" y="7780"/>
                    <a:pt x="11912" y="7518"/>
                  </a:cubicBezTo>
                  <a:cubicBezTo>
                    <a:pt x="11912" y="7085"/>
                    <a:pt x="11406" y="6734"/>
                    <a:pt x="10782" y="6734"/>
                  </a:cubicBezTo>
                  <a:close/>
                  <a:moveTo>
                    <a:pt x="10782" y="9574"/>
                  </a:moveTo>
                  <a:lnTo>
                    <a:pt x="11648" y="11920"/>
                  </a:lnTo>
                  <a:lnTo>
                    <a:pt x="9915" y="11920"/>
                  </a:lnTo>
                  <a:lnTo>
                    <a:pt x="10782" y="9574"/>
                  </a:lnTo>
                  <a:close/>
                  <a:moveTo>
                    <a:pt x="10029" y="12215"/>
                  </a:moveTo>
                  <a:lnTo>
                    <a:pt x="11532" y="12215"/>
                  </a:lnTo>
                  <a:lnTo>
                    <a:pt x="10782" y="12891"/>
                  </a:lnTo>
                  <a:lnTo>
                    <a:pt x="10029" y="12215"/>
                  </a:lnTo>
                  <a:close/>
                  <a:moveTo>
                    <a:pt x="9729" y="12427"/>
                  </a:moveTo>
                  <a:lnTo>
                    <a:pt x="10513" y="13133"/>
                  </a:lnTo>
                  <a:lnTo>
                    <a:pt x="8947" y="14541"/>
                  </a:lnTo>
                  <a:lnTo>
                    <a:pt x="9729" y="12427"/>
                  </a:lnTo>
                  <a:close/>
                  <a:moveTo>
                    <a:pt x="11835" y="12427"/>
                  </a:moveTo>
                  <a:lnTo>
                    <a:pt x="12616" y="14541"/>
                  </a:lnTo>
                  <a:lnTo>
                    <a:pt x="11050" y="13133"/>
                  </a:lnTo>
                  <a:lnTo>
                    <a:pt x="11835" y="12427"/>
                  </a:lnTo>
                  <a:close/>
                  <a:moveTo>
                    <a:pt x="10782" y="13375"/>
                  </a:moveTo>
                  <a:lnTo>
                    <a:pt x="12568" y="14979"/>
                  </a:lnTo>
                  <a:lnTo>
                    <a:pt x="8996" y="14979"/>
                  </a:lnTo>
                  <a:lnTo>
                    <a:pt x="10782" y="13375"/>
                  </a:lnTo>
                  <a:close/>
                  <a:moveTo>
                    <a:pt x="9003" y="15275"/>
                  </a:moveTo>
                  <a:lnTo>
                    <a:pt x="12561" y="15275"/>
                  </a:lnTo>
                  <a:lnTo>
                    <a:pt x="10782" y="16237"/>
                  </a:lnTo>
                  <a:lnTo>
                    <a:pt x="9003" y="15275"/>
                  </a:lnTo>
                  <a:close/>
                  <a:moveTo>
                    <a:pt x="8613" y="15439"/>
                  </a:moveTo>
                  <a:lnTo>
                    <a:pt x="10436" y="16426"/>
                  </a:lnTo>
                  <a:lnTo>
                    <a:pt x="7703" y="17904"/>
                  </a:lnTo>
                  <a:lnTo>
                    <a:pt x="8613" y="15439"/>
                  </a:lnTo>
                  <a:close/>
                  <a:moveTo>
                    <a:pt x="12948" y="15439"/>
                  </a:moveTo>
                  <a:lnTo>
                    <a:pt x="13860" y="17904"/>
                  </a:lnTo>
                  <a:lnTo>
                    <a:pt x="11128" y="16426"/>
                  </a:lnTo>
                  <a:lnTo>
                    <a:pt x="12948" y="15439"/>
                  </a:lnTo>
                  <a:close/>
                  <a:moveTo>
                    <a:pt x="10782" y="16612"/>
                  </a:moveTo>
                  <a:lnTo>
                    <a:pt x="13785" y="18238"/>
                  </a:lnTo>
                  <a:lnTo>
                    <a:pt x="7778" y="18238"/>
                  </a:lnTo>
                  <a:lnTo>
                    <a:pt x="10782" y="16612"/>
                  </a:lnTo>
                  <a:close/>
                  <a:moveTo>
                    <a:pt x="7643" y="18534"/>
                  </a:moveTo>
                  <a:lnTo>
                    <a:pt x="13921" y="18534"/>
                  </a:lnTo>
                  <a:lnTo>
                    <a:pt x="10782" y="19661"/>
                  </a:lnTo>
                  <a:lnTo>
                    <a:pt x="7643" y="18534"/>
                  </a:lnTo>
                  <a:close/>
                  <a:moveTo>
                    <a:pt x="7382" y="18773"/>
                  </a:moveTo>
                  <a:lnTo>
                    <a:pt x="10320" y="19828"/>
                  </a:lnTo>
                  <a:lnTo>
                    <a:pt x="6484" y="21207"/>
                  </a:lnTo>
                  <a:lnTo>
                    <a:pt x="7382" y="18773"/>
                  </a:lnTo>
                  <a:close/>
                  <a:moveTo>
                    <a:pt x="14180" y="18773"/>
                  </a:moveTo>
                  <a:lnTo>
                    <a:pt x="15080" y="21207"/>
                  </a:lnTo>
                  <a:lnTo>
                    <a:pt x="11244" y="19828"/>
                  </a:lnTo>
                  <a:lnTo>
                    <a:pt x="14180" y="18773"/>
                  </a:lnTo>
                  <a:close/>
                </a:path>
              </a:pathLst>
            </a:custGeom>
            <a:solidFill>
              <a:srgbClr val="000000"/>
            </a:solidFill>
            <a:ln w="12700" cap="flat">
              <a:noFill/>
              <a:miter lim="400000"/>
            </a:ln>
            <a:effectLst/>
          </p:spPr>
          <p:txBody>
            <a:bodyPr wrap="square" lIns="50800" tIns="50800" rIns="50800" bIns="50800" numCol="1" anchor="ctr">
              <a:noAutofit/>
            </a:bodyPr>
            <a:lstStyle/>
            <a:p>
              <a:pPr>
                <a:defRPr cap="all" spc="32">
                  <a:latin typeface="+mn-lt"/>
                  <a:ea typeface="+mn-ea"/>
                  <a:cs typeface="+mn-cs"/>
                  <a:sym typeface="Futura"/>
                </a:defRPr>
              </a:pPr>
            </a:p>
          </p:txBody>
        </p:sp>
      </p:grpSp>
      <p:sp>
        <p:nvSpPr>
          <p:cNvPr id="599" name="Satellite Dish"/>
          <p:cNvSpPr/>
          <p:nvPr/>
        </p:nvSpPr>
        <p:spPr>
          <a:xfrm>
            <a:off x="9552746" y="6505502"/>
            <a:ext cx="372817" cy="491905"/>
          </a:xfrm>
          <a:custGeom>
            <a:avLst/>
            <a:gdLst/>
            <a:ahLst/>
            <a:cxnLst>
              <a:cxn ang="0">
                <a:pos x="wd2" y="hd2"/>
              </a:cxn>
              <a:cxn ang="5400000">
                <a:pos x="wd2" y="hd2"/>
              </a:cxn>
              <a:cxn ang="10800000">
                <a:pos x="wd2" y="hd2"/>
              </a:cxn>
              <a:cxn ang="16200000">
                <a:pos x="wd2" y="hd2"/>
              </a:cxn>
            </a:cxnLst>
            <a:rect l="0" t="0" r="r" b="b"/>
            <a:pathLst>
              <a:path w="19443" h="21600" fill="norm" stroke="1" extrusionOk="0">
                <a:moveTo>
                  <a:pt x="1415" y="0"/>
                </a:moveTo>
                <a:cubicBezTo>
                  <a:pt x="1415" y="0"/>
                  <a:pt x="-2157" y="4996"/>
                  <a:pt x="2051" y="11125"/>
                </a:cubicBezTo>
                <a:lnTo>
                  <a:pt x="1178" y="11125"/>
                </a:lnTo>
                <a:lnTo>
                  <a:pt x="1178" y="21600"/>
                </a:lnTo>
                <a:lnTo>
                  <a:pt x="3477" y="21600"/>
                </a:lnTo>
                <a:lnTo>
                  <a:pt x="3477" y="12886"/>
                </a:lnTo>
                <a:cubicBezTo>
                  <a:pt x="7910" y="17553"/>
                  <a:pt x="13801" y="17267"/>
                  <a:pt x="13801" y="17267"/>
                </a:cubicBezTo>
                <a:lnTo>
                  <a:pt x="12231" y="15077"/>
                </a:lnTo>
                <a:lnTo>
                  <a:pt x="17092" y="5245"/>
                </a:lnTo>
                <a:lnTo>
                  <a:pt x="19443" y="3555"/>
                </a:lnTo>
                <a:lnTo>
                  <a:pt x="18368" y="2062"/>
                </a:lnTo>
                <a:lnTo>
                  <a:pt x="15558" y="3016"/>
                </a:lnTo>
                <a:lnTo>
                  <a:pt x="2925" y="2104"/>
                </a:lnTo>
                <a:lnTo>
                  <a:pt x="1415" y="0"/>
                </a:lnTo>
                <a:close/>
                <a:moveTo>
                  <a:pt x="3430" y="2808"/>
                </a:moveTo>
                <a:lnTo>
                  <a:pt x="15267" y="3663"/>
                </a:lnTo>
                <a:lnTo>
                  <a:pt x="15664" y="4213"/>
                </a:lnTo>
                <a:lnTo>
                  <a:pt x="8809" y="10308"/>
                </a:lnTo>
                <a:lnTo>
                  <a:pt x="3430" y="2808"/>
                </a:lnTo>
                <a:close/>
                <a:moveTo>
                  <a:pt x="16090" y="4803"/>
                </a:moveTo>
                <a:lnTo>
                  <a:pt x="16306" y="5103"/>
                </a:lnTo>
                <a:lnTo>
                  <a:pt x="11723" y="14369"/>
                </a:lnTo>
                <a:lnTo>
                  <a:pt x="9233" y="10899"/>
                </a:lnTo>
                <a:lnTo>
                  <a:pt x="16090" y="4803"/>
                </a:lnTo>
                <a:close/>
              </a:path>
            </a:pathLst>
          </a:custGeom>
          <a:solidFill>
            <a:srgbClr val="000000"/>
          </a:solidFill>
          <a:ln w="12700">
            <a:miter lim="400000"/>
          </a:ln>
        </p:spPr>
        <p:txBody>
          <a:bodyPr lIns="50800" tIns="50800" rIns="50800" bIns="50800" anchor="ctr"/>
          <a:lstStyle/>
          <a:p>
            <a:pPr>
              <a:defRPr cap="all" spc="32">
                <a:latin typeface="+mn-lt"/>
                <a:ea typeface="+mn-ea"/>
                <a:cs typeface="+mn-cs"/>
                <a:sym typeface="Futura"/>
              </a:defRPr>
            </a:pPr>
          </a:p>
        </p:txBody>
      </p:sp>
      <p:sp>
        <p:nvSpPr>
          <p:cNvPr id="600" name="High Voltage"/>
          <p:cNvSpPr/>
          <p:nvPr/>
        </p:nvSpPr>
        <p:spPr>
          <a:xfrm>
            <a:off x="9538657" y="7428843"/>
            <a:ext cx="262958" cy="58637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6693" y="0"/>
                </a:moveTo>
                <a:lnTo>
                  <a:pt x="0" y="14180"/>
                </a:lnTo>
                <a:lnTo>
                  <a:pt x="13308" y="11222"/>
                </a:lnTo>
                <a:lnTo>
                  <a:pt x="10366" y="17893"/>
                </a:lnTo>
                <a:lnTo>
                  <a:pt x="6675" y="17567"/>
                </a:lnTo>
                <a:cubicBezTo>
                  <a:pt x="6360" y="17540"/>
                  <a:pt x="6128" y="17697"/>
                  <a:pt x="6305" y="17817"/>
                </a:cubicBezTo>
                <a:lnTo>
                  <a:pt x="12214" y="21600"/>
                </a:lnTo>
                <a:lnTo>
                  <a:pt x="18116" y="17822"/>
                </a:lnTo>
                <a:cubicBezTo>
                  <a:pt x="18294" y="17702"/>
                  <a:pt x="18059" y="17544"/>
                  <a:pt x="17742" y="17574"/>
                </a:cubicBezTo>
                <a:lnTo>
                  <a:pt x="14134" y="17900"/>
                </a:lnTo>
                <a:lnTo>
                  <a:pt x="21600" y="7126"/>
                </a:lnTo>
                <a:lnTo>
                  <a:pt x="6890" y="10410"/>
                </a:lnTo>
                <a:lnTo>
                  <a:pt x="15555" y="0"/>
                </a:lnTo>
                <a:lnTo>
                  <a:pt x="6693" y="0"/>
                </a:lnTo>
                <a:close/>
              </a:path>
            </a:pathLst>
          </a:custGeom>
          <a:solidFill>
            <a:srgbClr val="000000"/>
          </a:solidFill>
          <a:ln w="12700">
            <a:miter lim="400000"/>
          </a:ln>
        </p:spPr>
        <p:txBody>
          <a:bodyPr lIns="50800" tIns="50800" rIns="50800" bIns="50800" anchor="ctr"/>
          <a:lstStyle/>
          <a:p>
            <a:pPr>
              <a:defRPr cap="all" spc="32">
                <a:latin typeface="+mn-lt"/>
                <a:ea typeface="+mn-ea"/>
                <a:cs typeface="+mn-cs"/>
                <a:sym typeface="Futura"/>
              </a:defRPr>
            </a:pPr>
          </a:p>
        </p:txBody>
      </p:sp>
      <p:grpSp>
        <p:nvGrpSpPr>
          <p:cNvPr id="603" name="Group"/>
          <p:cNvGrpSpPr/>
          <p:nvPr/>
        </p:nvGrpSpPr>
        <p:grpSpPr>
          <a:xfrm>
            <a:off x="10954492" y="7581050"/>
            <a:ext cx="1405129" cy="883339"/>
            <a:chOff x="-702564" y="1046348"/>
            <a:chExt cx="1405127" cy="883338"/>
          </a:xfrm>
        </p:grpSpPr>
        <p:sp>
          <p:nvSpPr>
            <p:cNvPr id="601" name="Event Triggered"/>
            <p:cNvSpPr txBox="1"/>
            <p:nvPr/>
          </p:nvSpPr>
          <p:spPr>
            <a:xfrm>
              <a:off x="-702565" y="1586786"/>
              <a:ext cx="1405129" cy="342901"/>
            </a:xfrm>
            <a:prstGeom prst="rect">
              <a:avLst/>
            </a:prstGeom>
            <a:solidFill>
              <a:srgbClr val="94D9F6"/>
            </a:solid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t">
              <a:spAutoFit/>
            </a:bodyPr>
            <a:lstStyle>
              <a:lvl1pPr>
                <a:defRPr sz="1400"/>
              </a:lvl1pPr>
            </a:lstStyle>
            <a:p>
              <a:pPr/>
              <a:r>
                <a:t>Event Triggered</a:t>
              </a:r>
            </a:p>
          </p:txBody>
        </p:sp>
        <p:sp>
          <p:nvSpPr>
            <p:cNvPr id="602" name="Megaphone"/>
            <p:cNvSpPr/>
            <p:nvPr/>
          </p:nvSpPr>
          <p:spPr>
            <a:xfrm>
              <a:off x="-565040" y="1046348"/>
              <a:ext cx="566289" cy="28686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788" y="0"/>
                  </a:moveTo>
                  <a:lnTo>
                    <a:pt x="1296" y="8342"/>
                  </a:lnTo>
                  <a:lnTo>
                    <a:pt x="1296" y="7965"/>
                  </a:lnTo>
                  <a:cubicBezTo>
                    <a:pt x="1296" y="7822"/>
                    <a:pt x="1235" y="7702"/>
                    <a:pt x="1163" y="7702"/>
                  </a:cubicBezTo>
                  <a:lnTo>
                    <a:pt x="132" y="7702"/>
                  </a:lnTo>
                  <a:cubicBezTo>
                    <a:pt x="59" y="7702"/>
                    <a:pt x="0" y="7822"/>
                    <a:pt x="0" y="7965"/>
                  </a:cubicBezTo>
                  <a:lnTo>
                    <a:pt x="0" y="13572"/>
                  </a:lnTo>
                  <a:cubicBezTo>
                    <a:pt x="0" y="13715"/>
                    <a:pt x="59" y="13831"/>
                    <a:pt x="132" y="13831"/>
                  </a:cubicBezTo>
                  <a:lnTo>
                    <a:pt x="1163" y="13831"/>
                  </a:lnTo>
                  <a:cubicBezTo>
                    <a:pt x="1235" y="13831"/>
                    <a:pt x="1296" y="13715"/>
                    <a:pt x="1296" y="13572"/>
                  </a:cubicBezTo>
                  <a:lnTo>
                    <a:pt x="1296" y="13258"/>
                  </a:lnTo>
                  <a:lnTo>
                    <a:pt x="4868" y="14871"/>
                  </a:lnTo>
                  <a:cubicBezTo>
                    <a:pt x="4831" y="15727"/>
                    <a:pt x="4856" y="17088"/>
                    <a:pt x="5246" y="18369"/>
                  </a:cubicBezTo>
                  <a:cubicBezTo>
                    <a:pt x="5666" y="19743"/>
                    <a:pt x="6385" y="20665"/>
                    <a:pt x="7391" y="21110"/>
                  </a:cubicBezTo>
                  <a:cubicBezTo>
                    <a:pt x="7411" y="21118"/>
                    <a:pt x="7709" y="21237"/>
                    <a:pt x="8130" y="21237"/>
                  </a:cubicBezTo>
                  <a:cubicBezTo>
                    <a:pt x="8379" y="21237"/>
                    <a:pt x="8670" y="21198"/>
                    <a:pt x="8972" y="21067"/>
                  </a:cubicBezTo>
                  <a:cubicBezTo>
                    <a:pt x="9689" y="20757"/>
                    <a:pt x="10583" y="19899"/>
                    <a:pt x="10999" y="17636"/>
                  </a:cubicBezTo>
                  <a:lnTo>
                    <a:pt x="19788" y="21600"/>
                  </a:lnTo>
                  <a:cubicBezTo>
                    <a:pt x="19788" y="21600"/>
                    <a:pt x="21349" y="19032"/>
                    <a:pt x="21600" y="10803"/>
                  </a:cubicBezTo>
                  <a:lnTo>
                    <a:pt x="21360" y="10800"/>
                  </a:lnTo>
                  <a:lnTo>
                    <a:pt x="21600" y="10797"/>
                  </a:lnTo>
                  <a:cubicBezTo>
                    <a:pt x="21349" y="2568"/>
                    <a:pt x="19788" y="0"/>
                    <a:pt x="19788" y="0"/>
                  </a:cubicBezTo>
                  <a:close/>
                  <a:moveTo>
                    <a:pt x="5884" y="15327"/>
                  </a:moveTo>
                  <a:lnTo>
                    <a:pt x="9983" y="17176"/>
                  </a:lnTo>
                  <a:cubicBezTo>
                    <a:pt x="9401" y="19745"/>
                    <a:pt x="7796" y="19199"/>
                    <a:pt x="7607" y="19125"/>
                  </a:cubicBezTo>
                  <a:cubicBezTo>
                    <a:pt x="6898" y="18811"/>
                    <a:pt x="6403" y="18209"/>
                    <a:pt x="6132" y="17336"/>
                  </a:cubicBezTo>
                  <a:cubicBezTo>
                    <a:pt x="5918" y="16643"/>
                    <a:pt x="5877" y="15882"/>
                    <a:pt x="5884" y="15327"/>
                  </a:cubicBezTo>
                  <a:close/>
                </a:path>
              </a:pathLst>
            </a:custGeom>
            <a:solidFill>
              <a:srgbClr val="000000"/>
            </a:solidFill>
            <a:ln w="12700" cap="flat">
              <a:noFill/>
              <a:miter lim="400000"/>
            </a:ln>
            <a:effectLst/>
          </p:spPr>
          <p:txBody>
            <a:bodyPr wrap="square" lIns="50800" tIns="50800" rIns="50800" bIns="50800" numCol="1" anchor="ctr">
              <a:noAutofit/>
            </a:bodyPr>
            <a:lstStyle/>
            <a:p>
              <a:pPr>
                <a:defRPr cap="all" spc="32">
                  <a:latin typeface="+mn-lt"/>
                  <a:ea typeface="+mn-ea"/>
                  <a:cs typeface="+mn-cs"/>
                  <a:sym typeface="Futura"/>
                </a:defRPr>
              </a:pPr>
            </a:p>
          </p:txBody>
        </p:sp>
      </p:grpSp>
      <p:pic>
        <p:nvPicPr>
          <p:cNvPr id="604" name="Image" descr="Image"/>
          <p:cNvPicPr>
            <a:picLocks noChangeAspect="1"/>
          </p:cNvPicPr>
          <p:nvPr/>
        </p:nvPicPr>
        <p:blipFill>
          <a:blip r:embed="rId5">
            <a:extLst/>
          </a:blip>
          <a:srcRect l="0" t="0" r="0" b="13952"/>
          <a:stretch>
            <a:fillRect/>
          </a:stretch>
        </p:blipFill>
        <p:spPr>
          <a:xfrm>
            <a:off x="10346675" y="4993074"/>
            <a:ext cx="372929" cy="407567"/>
          </a:xfrm>
          <a:prstGeom prst="rect">
            <a:avLst/>
          </a:prstGeom>
          <a:ln w="12700">
            <a:miter lim="400000"/>
          </a:ln>
          <a:effectLst>
            <a:outerShdw sx="100000" sy="100000" kx="0" ky="0" algn="b" rotWithShape="0" blurRad="190500" dist="8455" dir="5400000">
              <a:srgbClr val="000000"/>
            </a:outerShdw>
          </a:effectLst>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60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59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0" presetID="1" grpId="3" fill="hold">
                                  <p:stCondLst>
                                    <p:cond delay="0"/>
                                  </p:stCondLst>
                                  <p:iterate type="el" backwards="0">
                                    <p:tmAbs val="0"/>
                                  </p:iterate>
                                  <p:childTnLst>
                                    <p:set>
                                      <p:cBhvr>
                                        <p:cTn id="14" fill="hold"/>
                                        <p:tgtEl>
                                          <p:spTgt spid="60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0" presetID="1" grpId="4" fill="hold">
                                  <p:stCondLst>
                                    <p:cond delay="0"/>
                                  </p:stCondLst>
                                  <p:iterate type="el" backwards="0">
                                    <p:tmAbs val="0"/>
                                  </p:iterate>
                                  <p:childTnLst>
                                    <p:set>
                                      <p:cBhvr>
                                        <p:cTn id="18" fill="hold"/>
                                        <p:tgtEl>
                                          <p:spTgt spid="59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Class="entr" nodeType="clickEffect" presetSubtype="0" presetID="1" grpId="5" fill="hold">
                                  <p:stCondLst>
                                    <p:cond delay="0"/>
                                  </p:stCondLst>
                                  <p:iterate type="el" backwards="0">
                                    <p:tmAbs val="0"/>
                                  </p:iterate>
                                  <p:childTnLst>
                                    <p:set>
                                      <p:cBhvr>
                                        <p:cTn id="22" fill="hold"/>
                                        <p:tgtEl>
                                          <p:spTgt spid="59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Class="entr" nodeType="clickEffect" presetSubtype="0" presetID="1" grpId="6" fill="hold">
                                  <p:stCondLst>
                                    <p:cond delay="0"/>
                                  </p:stCondLst>
                                  <p:iterate type="el" backwards="0">
                                    <p:tmAbs val="0"/>
                                  </p:iterate>
                                  <p:childTnLst>
                                    <p:set>
                                      <p:cBhvr>
                                        <p:cTn id="26" fill="hold"/>
                                        <p:tgtEl>
                                          <p:spTgt spid="59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Class="entr" nodeType="clickEffect" presetSubtype="0" presetID="1" grpId="7" fill="hold">
                                  <p:stCondLst>
                                    <p:cond delay="0"/>
                                  </p:stCondLst>
                                  <p:iterate type="el" backwards="0">
                                    <p:tmAbs val="0"/>
                                  </p:iterate>
                                  <p:childTnLst>
                                    <p:set>
                                      <p:cBhvr>
                                        <p:cTn id="30" fill="hold"/>
                                        <p:tgtEl>
                                          <p:spTgt spid="60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604" grpId="3"/>
      <p:bldP build="whole" bldLvl="1" animBg="1" rev="0" advAuto="0" spid="603" grpId="1"/>
      <p:bldP build="whole" bldLvl="1" animBg="1" rev="0" advAuto="0" spid="600" grpId="7"/>
      <p:bldP build="whole" bldLvl="1" animBg="1" rev="0" advAuto="0" spid="599" grpId="6"/>
      <p:bldP build="whole" bldLvl="1" animBg="1" rev="0" advAuto="0" spid="592" grpId="2"/>
      <p:bldP build="whole" bldLvl="1" animBg="1" rev="0" advAuto="0" spid="598" grpId="5"/>
      <p:bldP build="whole" bldLvl="1" animBg="1" rev="0" advAuto="0" spid="595" grpId="4"/>
    </p:bldLst>
  </p:timing>
</p:sld>
</file>

<file path=ppt/slides/slide4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608" name="0_0.png" descr="0_0.png"/>
          <p:cNvPicPr>
            <a:picLocks noChangeAspect="1"/>
          </p:cNvPicPr>
          <p:nvPr/>
        </p:nvPicPr>
        <p:blipFill>
          <a:blip r:embed="rId3">
            <a:extLst/>
          </a:blip>
          <a:stretch>
            <a:fillRect/>
          </a:stretch>
        </p:blipFill>
        <p:spPr>
          <a:xfrm>
            <a:off x="8406959" y="3535275"/>
            <a:ext cx="4099509" cy="5025204"/>
          </a:xfrm>
          <a:prstGeom prst="rect">
            <a:avLst/>
          </a:prstGeom>
          <a:ln w="12700">
            <a:miter lim="400000"/>
          </a:ln>
          <a:effectLst>
            <a:outerShdw sx="100000" sy="100000" kx="0" ky="0" algn="b" rotWithShape="0" blurRad="190500" dist="8455" dir="5400000">
              <a:srgbClr val="000000"/>
            </a:outerShdw>
          </a:effectLst>
        </p:spPr>
      </p:pic>
      <p:sp>
        <p:nvSpPr>
          <p:cNvPr id="609" name="Redux - Actions"/>
          <p:cNvSpPr txBox="1"/>
          <p:nvPr>
            <p:ph type="title"/>
          </p:nvPr>
        </p:nvSpPr>
        <p:spPr>
          <a:prstGeom prst="rect">
            <a:avLst/>
          </a:prstGeom>
        </p:spPr>
        <p:txBody>
          <a:bodyPr/>
          <a:lstStyle>
            <a:lvl1pPr defTabSz="452627">
              <a:defRPr spc="79" sz="3959"/>
            </a:lvl1pPr>
          </a:lstStyle>
          <a:p>
            <a:pPr/>
            <a:r>
              <a:t>Redux - Actions</a:t>
            </a:r>
          </a:p>
        </p:txBody>
      </p:sp>
      <p:sp>
        <p:nvSpPr>
          <p:cNvPr id="610" name="Text"/>
          <p:cNvSpPr txBox="1"/>
          <p:nvPr/>
        </p:nvSpPr>
        <p:spPr>
          <a:xfrm>
            <a:off x="9798050" y="158750"/>
            <a:ext cx="190500" cy="4572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algn="l">
              <a:lnSpc>
                <a:spcPts val="2800"/>
              </a:lnSpc>
              <a:defRPr sz="1200">
                <a:solidFill>
                  <a:srgbClr val="A9B7C6"/>
                </a:solidFill>
                <a:latin typeface="Times"/>
                <a:ea typeface="Times"/>
                <a:cs typeface="Times"/>
                <a:sym typeface="Times"/>
              </a:defRPr>
            </a:lvl1pPr>
          </a:lstStyle>
          <a:p>
            <a:pPr/>
            <a:r>
              <a:t> </a:t>
            </a:r>
          </a:p>
        </p:txBody>
      </p:sp>
      <p:sp>
        <p:nvSpPr>
          <p:cNvPr id="611" name="Actions…"/>
          <p:cNvSpPr txBox="1"/>
          <p:nvPr/>
        </p:nvSpPr>
        <p:spPr>
          <a:xfrm>
            <a:off x="366646" y="1579008"/>
            <a:ext cx="9951790" cy="245012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marL="289559" indent="-289559" algn="l" defTabSz="347472">
              <a:spcBef>
                <a:spcPts val="2500"/>
              </a:spcBef>
              <a:buClr>
                <a:srgbClr val="9A958E"/>
              </a:buClr>
              <a:buSzPct val="104999"/>
              <a:buChar char="▸"/>
              <a:defRPr spc="42" sz="2128">
                <a:solidFill>
                  <a:srgbClr val="5B5854"/>
                </a:solidFill>
                <a:latin typeface="Avenir Heavy"/>
                <a:ea typeface="Avenir Heavy"/>
                <a:cs typeface="Avenir Heavy"/>
                <a:sym typeface="Avenir Heavy"/>
              </a:defRPr>
            </a:pPr>
            <a:r>
              <a:t>Actions</a:t>
            </a:r>
          </a:p>
          <a:p>
            <a:pPr lvl="1" marL="579119" indent="-289559" algn="l" defTabSz="347472">
              <a:spcBef>
                <a:spcPts val="1200"/>
              </a:spcBef>
              <a:buClr>
                <a:srgbClr val="9A958E"/>
              </a:buClr>
              <a:buSzPct val="104999"/>
              <a:buChar char="▸"/>
              <a:defRPr spc="42" sz="2128">
                <a:solidFill>
                  <a:srgbClr val="5B5854"/>
                </a:solidFill>
              </a:defRPr>
            </a:pPr>
            <a:r>
              <a:rPr>
                <a:latin typeface="Avenir Heavy"/>
                <a:ea typeface="Avenir Heavy"/>
                <a:cs typeface="Avenir Heavy"/>
                <a:sym typeface="Avenir Heavy"/>
              </a:rPr>
              <a:t>Plain JavaScript Objec</a:t>
            </a:r>
            <a:r>
              <a:t>t that describes a change potential changes to the store</a:t>
            </a:r>
          </a:p>
          <a:p>
            <a:pPr lvl="1" marL="579119" indent="-289559" algn="l" defTabSz="347472">
              <a:spcBef>
                <a:spcPts val="1200"/>
              </a:spcBef>
              <a:buClr>
                <a:srgbClr val="9A958E"/>
              </a:buClr>
              <a:buSzPct val="104999"/>
              <a:buChar char="▸"/>
              <a:defRPr spc="42" sz="2128">
                <a:solidFill>
                  <a:srgbClr val="5B5854"/>
                </a:solidFill>
              </a:defRPr>
            </a:pPr>
            <a:r>
              <a:t>Must contain a </a:t>
            </a:r>
            <a:r>
              <a:rPr>
                <a:latin typeface="Avenir Heavy"/>
                <a:ea typeface="Avenir Heavy"/>
                <a:cs typeface="Avenir Heavy"/>
                <a:sym typeface="Avenir Heavy"/>
              </a:rPr>
              <a:t>type</a:t>
            </a:r>
          </a:p>
        </p:txBody>
      </p:sp>
      <p:sp>
        <p:nvSpPr>
          <p:cNvPr id="612" name="const ADD_TODO = 'ADD_TODO'…"/>
          <p:cNvSpPr txBox="1"/>
          <p:nvPr/>
        </p:nvSpPr>
        <p:spPr>
          <a:xfrm>
            <a:off x="2608664" y="3530600"/>
            <a:ext cx="4571207" cy="1473200"/>
          </a:xfrm>
          <a:prstGeom prst="rect">
            <a:avLst/>
          </a:prstGeom>
          <a:solidFill>
            <a:srgbClr val="2B2B2B"/>
          </a:solidFill>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lgn="l">
              <a:defRPr sz="1500">
                <a:solidFill>
                  <a:srgbClr val="A9B7C6"/>
                </a:solidFill>
                <a:latin typeface="Menlo"/>
                <a:ea typeface="Menlo"/>
                <a:cs typeface="Menlo"/>
                <a:sym typeface="Menlo"/>
              </a:defRPr>
            </a:pPr>
            <a:r>
              <a:rPr b="1">
                <a:solidFill>
                  <a:srgbClr val="CC7831"/>
                </a:solidFill>
              </a:rPr>
              <a:t>const </a:t>
            </a:r>
            <a:r>
              <a:t>ADD_TODO = </a:t>
            </a:r>
            <a:r>
              <a:rPr>
                <a:solidFill>
                  <a:srgbClr val="6A8759"/>
                </a:solidFill>
              </a:rPr>
              <a:t>'ADD_TODO'</a:t>
            </a:r>
            <a:endParaRPr>
              <a:solidFill>
                <a:srgbClr val="6A8759"/>
              </a:solidFill>
            </a:endParaRPr>
          </a:p>
          <a:p>
            <a:pPr algn="l">
              <a:defRPr sz="1500">
                <a:solidFill>
                  <a:srgbClr val="6A8759"/>
                </a:solidFill>
                <a:latin typeface="Menlo"/>
                <a:ea typeface="Menlo"/>
                <a:cs typeface="Menlo"/>
                <a:sym typeface="Menlo"/>
              </a:defRPr>
            </a:pPr>
          </a:p>
          <a:p>
            <a:pPr algn="l">
              <a:defRPr sz="1500">
                <a:solidFill>
                  <a:srgbClr val="A9B7C6"/>
                </a:solidFill>
                <a:latin typeface="Menlo"/>
                <a:ea typeface="Menlo"/>
                <a:cs typeface="Menlo"/>
                <a:sym typeface="Menlo"/>
              </a:defRPr>
            </a:pPr>
            <a:r>
              <a:rPr b="1">
                <a:solidFill>
                  <a:srgbClr val="CC7831"/>
                </a:solidFill>
              </a:rPr>
              <a:t>const </a:t>
            </a:r>
            <a:r>
              <a:t>addAction</a:t>
            </a:r>
            <a:r>
              <a:t> = {</a:t>
            </a:r>
          </a:p>
          <a:p>
            <a:pPr algn="l">
              <a:defRPr sz="1500">
                <a:solidFill>
                  <a:srgbClr val="A9B7C6"/>
                </a:solidFill>
                <a:latin typeface="Menlo"/>
                <a:ea typeface="Menlo"/>
                <a:cs typeface="Menlo"/>
                <a:sym typeface="Menlo"/>
              </a:defRPr>
            </a:pPr>
            <a:r>
              <a:t>    </a:t>
            </a:r>
            <a:r>
              <a:rPr>
                <a:solidFill>
                  <a:srgbClr val="9876AA"/>
                </a:solidFill>
              </a:rPr>
              <a:t>type</a:t>
            </a:r>
            <a:r>
              <a:t>: ADD_TODO</a:t>
            </a:r>
            <a:r>
              <a:rPr>
                <a:solidFill>
                  <a:srgbClr val="CC7831"/>
                </a:solidFill>
              </a:rPr>
              <a:t>,</a:t>
            </a:r>
            <a:endParaRPr>
              <a:solidFill>
                <a:srgbClr val="CC7831"/>
              </a:solidFill>
            </a:endParaRPr>
          </a:p>
          <a:p>
            <a:pPr algn="l">
              <a:defRPr sz="1500">
                <a:solidFill>
                  <a:srgbClr val="6A8759"/>
                </a:solidFill>
                <a:latin typeface="Menlo"/>
                <a:ea typeface="Menlo"/>
                <a:cs typeface="Menlo"/>
                <a:sym typeface="Menlo"/>
              </a:defRPr>
            </a:pPr>
            <a:r>
              <a:rPr>
                <a:solidFill>
                  <a:srgbClr val="CC7831"/>
                </a:solidFill>
              </a:rPr>
              <a:t>    </a:t>
            </a:r>
            <a:r>
              <a:rPr>
                <a:solidFill>
                  <a:srgbClr val="9876AA"/>
                </a:solidFill>
              </a:rPr>
              <a:t>text</a:t>
            </a:r>
            <a:r>
              <a:rPr>
                <a:solidFill>
                  <a:srgbClr val="A9B7C6"/>
                </a:solidFill>
              </a:rPr>
              <a:t>: </a:t>
            </a:r>
            <a:r>
              <a:t>'Buy milk from the store'</a:t>
            </a:r>
          </a:p>
          <a:p>
            <a:pPr algn="l">
              <a:defRPr sz="1500">
                <a:solidFill>
                  <a:srgbClr val="A9B7C6"/>
                </a:solidFill>
                <a:latin typeface="Menlo"/>
                <a:ea typeface="Menlo"/>
                <a:cs typeface="Menlo"/>
                <a:sym typeface="Menlo"/>
              </a:defRPr>
            </a:pPr>
            <a:r>
              <a:t>}</a:t>
            </a:r>
          </a:p>
        </p:txBody>
      </p:sp>
      <p:sp>
        <p:nvSpPr>
          <p:cNvPr id="613" name="Action Creators…"/>
          <p:cNvSpPr txBox="1"/>
          <p:nvPr/>
        </p:nvSpPr>
        <p:spPr>
          <a:xfrm>
            <a:off x="366646" y="5265241"/>
            <a:ext cx="7085873" cy="218689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marL="316229" indent="-316229" algn="l" defTabSz="379475">
              <a:spcBef>
                <a:spcPts val="2800"/>
              </a:spcBef>
              <a:buClr>
                <a:srgbClr val="9A958E"/>
              </a:buClr>
              <a:buSzPct val="104999"/>
              <a:buChar char="▸"/>
              <a:defRPr spc="46" sz="2324">
                <a:solidFill>
                  <a:srgbClr val="5B5854"/>
                </a:solidFill>
                <a:latin typeface="Avenir Heavy"/>
                <a:ea typeface="Avenir Heavy"/>
                <a:cs typeface="Avenir Heavy"/>
                <a:sym typeface="Avenir Heavy"/>
              </a:defRPr>
            </a:lvl1pPr>
            <a:lvl2pPr marL="632459" indent="-316229" algn="l" defTabSz="379475">
              <a:spcBef>
                <a:spcPts val="1700"/>
              </a:spcBef>
              <a:buClr>
                <a:srgbClr val="9A958E"/>
              </a:buClr>
              <a:buSzPct val="104999"/>
              <a:buChar char="▸"/>
              <a:defRPr spc="46" sz="2324">
                <a:solidFill>
                  <a:srgbClr val="5B5854"/>
                </a:solidFill>
              </a:defRPr>
            </a:lvl2pPr>
          </a:lstStyle>
          <a:p>
            <a:pPr/>
            <a:r>
              <a:t>Action Creators</a:t>
            </a:r>
          </a:p>
          <a:p>
            <a:pPr lvl="1"/>
            <a:r>
              <a:t>Common pattern — functions that are responsible for creating actions</a:t>
            </a:r>
          </a:p>
        </p:txBody>
      </p:sp>
      <p:sp>
        <p:nvSpPr>
          <p:cNvPr id="614" name="const addTodo = text =&gt;{…"/>
          <p:cNvSpPr txBox="1"/>
          <p:nvPr/>
        </p:nvSpPr>
        <p:spPr>
          <a:xfrm>
            <a:off x="2612898" y="7205575"/>
            <a:ext cx="4701928" cy="1473201"/>
          </a:xfrm>
          <a:prstGeom prst="rect">
            <a:avLst/>
          </a:prstGeom>
          <a:solidFill>
            <a:srgbClr val="2B2B2B"/>
          </a:solidFill>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algn="l">
              <a:defRPr sz="1500">
                <a:solidFill>
                  <a:srgbClr val="A9B7C6"/>
                </a:solidFill>
                <a:latin typeface="Menlo"/>
                <a:ea typeface="Menlo"/>
                <a:cs typeface="Menlo"/>
                <a:sym typeface="Menlo"/>
              </a:defRPr>
            </a:pPr>
            <a:r>
              <a:rPr b="1">
                <a:solidFill>
                  <a:srgbClr val="CC7831"/>
                </a:solidFill>
              </a:rPr>
              <a:t>const </a:t>
            </a:r>
            <a:r>
              <a:rPr>
                <a:solidFill>
                  <a:srgbClr val="FFC66E"/>
                </a:solidFill>
              </a:rPr>
              <a:t>addTodo </a:t>
            </a:r>
            <a:r>
              <a:t>= text =&gt;{</a:t>
            </a:r>
          </a:p>
          <a:p>
            <a:pPr algn="l">
              <a:defRPr b="1" sz="1500">
                <a:solidFill>
                  <a:srgbClr val="CC7831"/>
                </a:solidFill>
                <a:latin typeface="Menlo"/>
                <a:ea typeface="Menlo"/>
                <a:cs typeface="Menlo"/>
                <a:sym typeface="Menlo"/>
              </a:defRPr>
            </a:pPr>
            <a:r>
              <a:rPr b="0">
                <a:solidFill>
                  <a:srgbClr val="A9B7C6"/>
                </a:solidFill>
              </a:rPr>
              <a:t>    </a:t>
            </a:r>
            <a:r>
              <a:t>return </a:t>
            </a:r>
            <a:r>
              <a:rPr b="0">
                <a:solidFill>
                  <a:srgbClr val="A9B7C6"/>
                </a:solidFill>
              </a:rPr>
              <a:t>{</a:t>
            </a:r>
            <a:endParaRPr b="0">
              <a:solidFill>
                <a:srgbClr val="A9B7C6"/>
              </a:solidFill>
            </a:endParaRPr>
          </a:p>
          <a:p>
            <a:pPr algn="l">
              <a:defRPr sz="1500">
                <a:solidFill>
                  <a:srgbClr val="A9B7C6"/>
                </a:solidFill>
                <a:latin typeface="Menlo"/>
                <a:ea typeface="Menlo"/>
                <a:cs typeface="Menlo"/>
                <a:sym typeface="Menlo"/>
              </a:defRPr>
            </a:pPr>
            <a:r>
              <a:t>        </a:t>
            </a:r>
            <a:r>
              <a:rPr>
                <a:solidFill>
                  <a:srgbClr val="9876AA"/>
                </a:solidFill>
              </a:rPr>
              <a:t>type</a:t>
            </a:r>
            <a:r>
              <a:t>: ADD_TODO</a:t>
            </a:r>
            <a:r>
              <a:rPr>
                <a:solidFill>
                  <a:srgbClr val="CC7831"/>
                </a:solidFill>
              </a:rPr>
              <a:t>,</a:t>
            </a:r>
            <a:endParaRPr>
              <a:solidFill>
                <a:srgbClr val="CC7831"/>
              </a:solidFill>
            </a:endParaRPr>
          </a:p>
          <a:p>
            <a:pPr algn="l">
              <a:defRPr sz="1500">
                <a:solidFill>
                  <a:srgbClr val="6A8759"/>
                </a:solidFill>
                <a:latin typeface="Menlo"/>
                <a:ea typeface="Menlo"/>
                <a:cs typeface="Menlo"/>
                <a:sym typeface="Menlo"/>
              </a:defRPr>
            </a:pPr>
            <a:r>
              <a:rPr>
                <a:solidFill>
                  <a:srgbClr val="CC7831"/>
                </a:solidFill>
              </a:rPr>
              <a:t>        </a:t>
            </a:r>
            <a:r>
              <a:rPr>
                <a:solidFill>
                  <a:srgbClr val="9876AA"/>
                </a:solidFill>
              </a:rPr>
              <a:t>text</a:t>
            </a:r>
            <a:r>
              <a:rPr>
                <a:solidFill>
                  <a:srgbClr val="A9B7C6"/>
                </a:solidFill>
              </a:rPr>
              <a:t>: </a:t>
            </a:r>
            <a:r>
              <a:t>'Buy milk from the store'</a:t>
            </a:r>
          </a:p>
          <a:p>
            <a:pPr algn="l">
              <a:defRPr sz="1500">
                <a:solidFill>
                  <a:srgbClr val="6A8759"/>
                </a:solidFill>
                <a:latin typeface="Menlo"/>
                <a:ea typeface="Menlo"/>
                <a:cs typeface="Menlo"/>
                <a:sym typeface="Menlo"/>
              </a:defRPr>
            </a:pPr>
            <a:r>
              <a:t>    </a:t>
            </a:r>
            <a:r>
              <a:rPr>
                <a:solidFill>
                  <a:srgbClr val="A9B7C6"/>
                </a:solidFill>
              </a:rPr>
              <a:t>}</a:t>
            </a:r>
            <a:endParaRPr>
              <a:solidFill>
                <a:srgbClr val="A9B7C6"/>
              </a:solidFill>
            </a:endParaRPr>
          </a:p>
          <a:p>
            <a:pPr algn="l">
              <a:defRPr sz="1500">
                <a:solidFill>
                  <a:srgbClr val="A9B7C6"/>
                </a:solidFill>
                <a:latin typeface="Menlo"/>
                <a:ea typeface="Menlo"/>
                <a:cs typeface="Menlo"/>
                <a:sym typeface="Menlo"/>
              </a:defRPr>
            </a:pPr>
            <a:r>
              <a:t>}</a:t>
            </a:r>
          </a:p>
        </p:txBody>
      </p:sp>
      <p:sp>
        <p:nvSpPr>
          <p:cNvPr id="615" name="Thunderbolt"/>
          <p:cNvSpPr/>
          <p:nvPr/>
        </p:nvSpPr>
        <p:spPr>
          <a:xfrm>
            <a:off x="12170626" y="4957745"/>
            <a:ext cx="460730" cy="894603"/>
          </a:xfrm>
          <a:custGeom>
            <a:avLst/>
            <a:gdLst/>
            <a:ahLst/>
            <a:cxnLst>
              <a:cxn ang="0">
                <a:pos x="wd2" y="hd2"/>
              </a:cxn>
              <a:cxn ang="5400000">
                <a:pos x="wd2" y="hd2"/>
              </a:cxn>
              <a:cxn ang="10800000">
                <a:pos x="wd2" y="hd2"/>
              </a:cxn>
              <a:cxn ang="16200000">
                <a:pos x="wd2" y="hd2"/>
              </a:cxn>
            </a:cxnLst>
            <a:rect l="0" t="0" r="r" b="b"/>
            <a:pathLst>
              <a:path w="21600" h="21383" fill="norm" stroke="1" extrusionOk="0">
                <a:moveTo>
                  <a:pt x="19015" y="0"/>
                </a:moveTo>
                <a:lnTo>
                  <a:pt x="0" y="12374"/>
                </a:lnTo>
                <a:lnTo>
                  <a:pt x="9106" y="12448"/>
                </a:lnTo>
                <a:cubicBezTo>
                  <a:pt x="9106" y="12448"/>
                  <a:pt x="3935" y="21161"/>
                  <a:pt x="3791" y="21380"/>
                </a:cubicBezTo>
                <a:cubicBezTo>
                  <a:pt x="3648" y="21600"/>
                  <a:pt x="21600" y="9446"/>
                  <a:pt x="21600" y="9446"/>
                </a:cubicBezTo>
                <a:lnTo>
                  <a:pt x="12838" y="9446"/>
                </a:lnTo>
                <a:lnTo>
                  <a:pt x="19015" y="0"/>
                </a:lnTo>
                <a:close/>
              </a:path>
            </a:pathLst>
          </a:custGeom>
          <a:solidFill>
            <a:srgbClr val="000000"/>
          </a:solidFill>
          <a:ln w="12700">
            <a:miter lim="400000"/>
          </a:ln>
        </p:spPr>
        <p:txBody>
          <a:bodyPr lIns="50800" tIns="50800" rIns="50800" bIns="50800" anchor="ctr"/>
          <a:lstStyle/>
          <a:p>
            <a:pPr>
              <a:defRPr cap="all" spc="32">
                <a:latin typeface="+mn-lt"/>
                <a:ea typeface="+mn-ea"/>
                <a:cs typeface="+mn-cs"/>
                <a:sym typeface="Futura"/>
              </a:defRPr>
            </a:pPr>
          </a:p>
        </p:txBody>
      </p:sp>
      <p:pic>
        <p:nvPicPr>
          <p:cNvPr id="616" name="page20image1528.png" descr="page20image1528.png"/>
          <p:cNvPicPr>
            <a:picLocks noChangeAspect="1"/>
          </p:cNvPicPr>
          <p:nvPr/>
        </p:nvPicPr>
        <p:blipFill>
          <a:blip r:embed="rId4">
            <a:extLst/>
          </a:blip>
          <a:stretch>
            <a:fillRect/>
          </a:stretch>
        </p:blipFill>
        <p:spPr>
          <a:xfrm>
            <a:off x="11181760" y="693444"/>
            <a:ext cx="1080091" cy="1020086"/>
          </a:xfrm>
          <a:prstGeom prst="rect">
            <a:avLst/>
          </a:prstGeom>
          <a:ln w="12700">
            <a:miter lim="400000"/>
          </a:ln>
          <a:effectLst>
            <a:outerShdw sx="100000" sy="100000" kx="0" ky="0" algn="b" rotWithShape="0" blurRad="190500" dist="8455" dir="5400000">
              <a:srgbClr val="000000"/>
            </a:outerShdw>
          </a:effectLst>
        </p:spPr>
      </p:pic>
    </p:spTree>
  </p:cSld>
  <p:clrMapOvr>
    <a:masterClrMapping/>
  </p:clrMapOvr>
  <p:transition xmlns:p14="http://schemas.microsoft.com/office/powerpoint/2010/main" spd="med" advClick="1"/>
</p:sld>
</file>

<file path=ppt/slides/slide4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620" name="0_0.png" descr="0_0.png"/>
          <p:cNvPicPr>
            <a:picLocks noChangeAspect="1"/>
          </p:cNvPicPr>
          <p:nvPr/>
        </p:nvPicPr>
        <p:blipFill>
          <a:blip r:embed="rId3">
            <a:extLst/>
          </a:blip>
          <a:stretch>
            <a:fillRect/>
          </a:stretch>
        </p:blipFill>
        <p:spPr>
          <a:xfrm>
            <a:off x="8404904" y="3535275"/>
            <a:ext cx="4099508" cy="5025204"/>
          </a:xfrm>
          <a:prstGeom prst="rect">
            <a:avLst/>
          </a:prstGeom>
          <a:ln w="12700">
            <a:miter lim="400000"/>
          </a:ln>
          <a:effectLst>
            <a:outerShdw sx="100000" sy="100000" kx="0" ky="0" algn="b" rotWithShape="0" blurRad="190500" dist="8455" dir="5400000">
              <a:srgbClr val="000000"/>
            </a:outerShdw>
          </a:effectLst>
        </p:spPr>
      </p:pic>
      <p:sp>
        <p:nvSpPr>
          <p:cNvPr id="621" name="Redux - Reducers"/>
          <p:cNvSpPr txBox="1"/>
          <p:nvPr>
            <p:ph type="title"/>
          </p:nvPr>
        </p:nvSpPr>
        <p:spPr>
          <a:prstGeom prst="rect">
            <a:avLst/>
          </a:prstGeom>
        </p:spPr>
        <p:txBody>
          <a:bodyPr/>
          <a:lstStyle>
            <a:lvl1pPr defTabSz="452627">
              <a:defRPr spc="79" sz="3959"/>
            </a:lvl1pPr>
          </a:lstStyle>
          <a:p>
            <a:pPr/>
            <a:r>
              <a:t>Redux - Reducers</a:t>
            </a:r>
          </a:p>
        </p:txBody>
      </p:sp>
      <p:sp>
        <p:nvSpPr>
          <p:cNvPr id="622" name="Text"/>
          <p:cNvSpPr txBox="1"/>
          <p:nvPr/>
        </p:nvSpPr>
        <p:spPr>
          <a:xfrm>
            <a:off x="9798050" y="158750"/>
            <a:ext cx="190500" cy="4572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algn="l">
              <a:lnSpc>
                <a:spcPts val="2800"/>
              </a:lnSpc>
              <a:defRPr sz="1200">
                <a:solidFill>
                  <a:srgbClr val="A9B7C6"/>
                </a:solidFill>
                <a:latin typeface="Times"/>
                <a:ea typeface="Times"/>
                <a:cs typeface="Times"/>
                <a:sym typeface="Times"/>
              </a:defRPr>
            </a:lvl1pPr>
          </a:lstStyle>
          <a:p>
            <a:pPr/>
            <a:r>
              <a:t> </a:t>
            </a:r>
          </a:p>
        </p:txBody>
      </p:sp>
      <p:sp>
        <p:nvSpPr>
          <p:cNvPr id="623" name="Functions responsible for generating new state based on the Action and Previous State"/>
          <p:cNvSpPr txBox="1"/>
          <p:nvPr/>
        </p:nvSpPr>
        <p:spPr>
          <a:xfrm>
            <a:off x="366646" y="2150607"/>
            <a:ext cx="11658601" cy="213252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marL="289559" indent="-289559" algn="l" defTabSz="347472">
              <a:spcBef>
                <a:spcPts val="2500"/>
              </a:spcBef>
              <a:buClr>
                <a:srgbClr val="9A958E"/>
              </a:buClr>
              <a:buSzPct val="104999"/>
              <a:buChar char="▸"/>
              <a:defRPr spc="42" sz="2128">
                <a:solidFill>
                  <a:srgbClr val="5B5854"/>
                </a:solidFill>
              </a:defRPr>
            </a:pPr>
            <a:r>
              <a:rPr>
                <a:latin typeface="Avenir Heavy"/>
                <a:ea typeface="Avenir Heavy"/>
                <a:cs typeface="Avenir Heavy"/>
                <a:sym typeface="Avenir Heavy"/>
              </a:rPr>
              <a:t>Functions</a:t>
            </a:r>
            <a:r>
              <a:t> responsible for generating new state based on the </a:t>
            </a:r>
            <a:r>
              <a:rPr>
                <a:latin typeface="Avenir Heavy"/>
                <a:ea typeface="Avenir Heavy"/>
                <a:cs typeface="Avenir Heavy"/>
                <a:sym typeface="Avenir Heavy"/>
              </a:rPr>
              <a:t>Action</a:t>
            </a:r>
            <a:r>
              <a:t> and </a:t>
            </a:r>
            <a:r>
              <a:rPr>
                <a:latin typeface="Avenir Heavy"/>
                <a:ea typeface="Avenir Heavy"/>
                <a:cs typeface="Avenir Heavy"/>
                <a:sym typeface="Avenir Heavy"/>
              </a:rPr>
              <a:t>Previous State</a:t>
            </a:r>
          </a:p>
          <a:p>
            <a:pPr algn="l" defTabSz="347472">
              <a:spcBef>
                <a:spcPts val="2500"/>
              </a:spcBef>
              <a:defRPr spc="42" sz="2128">
                <a:solidFill>
                  <a:srgbClr val="5B5854"/>
                </a:solidFill>
              </a:defRPr>
            </a:pPr>
          </a:p>
        </p:txBody>
      </p:sp>
      <p:sp>
        <p:nvSpPr>
          <p:cNvPr id="624" name="(previousState, action) =&gt; newState"/>
          <p:cNvSpPr txBox="1"/>
          <p:nvPr/>
        </p:nvSpPr>
        <p:spPr>
          <a:xfrm>
            <a:off x="3707006" y="2857500"/>
            <a:ext cx="4128475" cy="330200"/>
          </a:xfrm>
          <a:prstGeom prst="rect">
            <a:avLst/>
          </a:prstGeom>
          <a:solidFill>
            <a:srgbClr val="2B2B2B"/>
          </a:solidFill>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algn="l">
              <a:defRPr sz="1500">
                <a:solidFill>
                  <a:srgbClr val="A9B7C6"/>
                </a:solidFill>
                <a:latin typeface="Menlo"/>
                <a:ea typeface="Menlo"/>
                <a:cs typeface="Menlo"/>
                <a:sym typeface="Menlo"/>
              </a:defRPr>
            </a:pPr>
            <a:r>
              <a:t>(previousState</a:t>
            </a:r>
            <a:r>
              <a:rPr>
                <a:solidFill>
                  <a:srgbClr val="CC7831"/>
                </a:solidFill>
              </a:rPr>
              <a:t>, </a:t>
            </a:r>
            <a:r>
              <a:t>action) =&gt; newState</a:t>
            </a:r>
          </a:p>
        </p:txBody>
      </p:sp>
      <p:sp>
        <p:nvSpPr>
          <p:cNvPr id="625" name="Must be PURE — cannot mutate the previous state"/>
          <p:cNvSpPr txBox="1"/>
          <p:nvPr/>
        </p:nvSpPr>
        <p:spPr>
          <a:xfrm>
            <a:off x="366646" y="3547607"/>
            <a:ext cx="9116368" cy="180748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marL="278130" indent="-278130" algn="l" defTabSz="333756">
              <a:spcBef>
                <a:spcPts val="2400"/>
              </a:spcBef>
              <a:buClr>
                <a:srgbClr val="9A958E"/>
              </a:buClr>
              <a:buSzPct val="104999"/>
              <a:buChar char="▸"/>
              <a:defRPr spc="40" sz="2044">
                <a:solidFill>
                  <a:srgbClr val="5B5854"/>
                </a:solidFill>
              </a:defRPr>
            </a:pPr>
            <a:r>
              <a:t>Must be </a:t>
            </a:r>
            <a:r>
              <a:rPr>
                <a:latin typeface="Avenir Heavy"/>
                <a:ea typeface="Avenir Heavy"/>
                <a:cs typeface="Avenir Heavy"/>
                <a:sym typeface="Avenir Heavy"/>
              </a:rPr>
              <a:t>PURE</a:t>
            </a:r>
            <a:r>
              <a:t> — cannot mutate the previous state</a:t>
            </a:r>
          </a:p>
          <a:p>
            <a:pPr algn="l" defTabSz="333756">
              <a:spcBef>
                <a:spcPts val="2400"/>
              </a:spcBef>
              <a:defRPr spc="40" sz="2044">
                <a:solidFill>
                  <a:srgbClr val="5B5854"/>
                </a:solidFill>
              </a:defRPr>
            </a:pPr>
          </a:p>
        </p:txBody>
      </p:sp>
      <p:sp>
        <p:nvSpPr>
          <p:cNvPr id="626" name="const reduce = (state = {}, action) =&gt; {…"/>
          <p:cNvSpPr txBox="1"/>
          <p:nvPr/>
        </p:nvSpPr>
        <p:spPr>
          <a:xfrm>
            <a:off x="257626" y="5173534"/>
            <a:ext cx="7740303" cy="2133601"/>
          </a:xfrm>
          <a:prstGeom prst="rect">
            <a:avLst/>
          </a:prstGeom>
          <a:solidFill>
            <a:srgbClr val="2B2B2B"/>
          </a:solidFill>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lgn="l">
              <a:defRPr sz="1400">
                <a:solidFill>
                  <a:srgbClr val="A9B7C6"/>
                </a:solidFill>
                <a:latin typeface="Menlo"/>
                <a:ea typeface="Menlo"/>
                <a:cs typeface="Menlo"/>
                <a:sym typeface="Menlo"/>
              </a:defRPr>
            </a:pPr>
            <a:r>
              <a:rPr b="1">
                <a:solidFill>
                  <a:srgbClr val="CC7831"/>
                </a:solidFill>
              </a:rPr>
              <a:t>const </a:t>
            </a:r>
            <a:r>
              <a:rPr>
                <a:solidFill>
                  <a:srgbClr val="FFC66E"/>
                </a:solidFill>
              </a:rPr>
              <a:t>reduce </a:t>
            </a:r>
            <a:r>
              <a:t>= (state = {}</a:t>
            </a:r>
            <a:r>
              <a:rPr>
                <a:solidFill>
                  <a:srgbClr val="CC7831"/>
                </a:solidFill>
              </a:rPr>
              <a:t>, </a:t>
            </a:r>
            <a:r>
              <a:t>action) =&gt; {</a:t>
            </a:r>
          </a:p>
          <a:p>
            <a:pPr algn="l">
              <a:defRPr sz="1400">
                <a:solidFill>
                  <a:srgbClr val="A9B7C6"/>
                </a:solidFill>
                <a:latin typeface="Menlo"/>
                <a:ea typeface="Menlo"/>
                <a:cs typeface="Menlo"/>
                <a:sym typeface="Menlo"/>
              </a:defRPr>
            </a:pPr>
          </a:p>
          <a:p>
            <a:pPr algn="l">
              <a:defRPr sz="1400">
                <a:solidFill>
                  <a:srgbClr val="A9B7C6"/>
                </a:solidFill>
                <a:latin typeface="Menlo"/>
                <a:ea typeface="Menlo"/>
                <a:cs typeface="Menlo"/>
                <a:sym typeface="Menlo"/>
              </a:defRPr>
            </a:pPr>
            <a:r>
              <a:t>    </a:t>
            </a:r>
            <a:r>
              <a:rPr b="1">
                <a:solidFill>
                  <a:srgbClr val="CC7831"/>
                </a:solidFill>
              </a:rPr>
              <a:t>switch </a:t>
            </a:r>
            <a:r>
              <a:t>(action.type) {</a:t>
            </a:r>
          </a:p>
          <a:p>
            <a:pPr algn="l">
              <a:defRPr sz="1400">
                <a:solidFill>
                  <a:srgbClr val="A9B7C6"/>
                </a:solidFill>
                <a:latin typeface="Menlo"/>
                <a:ea typeface="Menlo"/>
                <a:cs typeface="Menlo"/>
                <a:sym typeface="Menlo"/>
              </a:defRPr>
            </a:pPr>
            <a:r>
              <a:t>        </a:t>
            </a:r>
            <a:r>
              <a:rPr b="1">
                <a:solidFill>
                  <a:srgbClr val="CC7831"/>
                </a:solidFill>
              </a:rPr>
              <a:t>case </a:t>
            </a:r>
            <a:r>
              <a:t>SET_COLOR:</a:t>
            </a:r>
          </a:p>
          <a:p>
            <a:pPr algn="l">
              <a:defRPr sz="1400">
                <a:solidFill>
                  <a:srgbClr val="A9B7C6"/>
                </a:solidFill>
                <a:latin typeface="Menlo"/>
                <a:ea typeface="Menlo"/>
                <a:cs typeface="Menlo"/>
                <a:sym typeface="Menlo"/>
              </a:defRPr>
            </a:pPr>
            <a:r>
              <a:t>            </a:t>
            </a:r>
            <a:r>
              <a:rPr b="1">
                <a:solidFill>
                  <a:srgbClr val="CC7831"/>
                </a:solidFill>
              </a:rPr>
              <a:t>return </a:t>
            </a:r>
            <a:r>
              <a:t>Object.</a:t>
            </a:r>
            <a:r>
              <a:rPr>
                <a:solidFill>
                  <a:srgbClr val="FFC66E"/>
                </a:solidFill>
              </a:rPr>
              <a:t>assign</a:t>
            </a:r>
            <a:r>
              <a:t>({}</a:t>
            </a:r>
            <a:r>
              <a:rPr>
                <a:solidFill>
                  <a:srgbClr val="CC7831"/>
                </a:solidFill>
              </a:rPr>
              <a:t>, </a:t>
            </a:r>
            <a:r>
              <a:t>state</a:t>
            </a:r>
            <a:r>
              <a:rPr>
                <a:solidFill>
                  <a:srgbClr val="CC7831"/>
                </a:solidFill>
              </a:rPr>
              <a:t>, </a:t>
            </a:r>
            <a:r>
              <a:t>{</a:t>
            </a:r>
            <a:r>
              <a:rPr>
                <a:solidFill>
                  <a:srgbClr val="9876AA"/>
                </a:solidFill>
              </a:rPr>
              <a:t>color</a:t>
            </a:r>
            <a:r>
              <a:t>: action.color})</a:t>
            </a:r>
          </a:p>
          <a:p>
            <a:pPr algn="l">
              <a:defRPr sz="1400">
                <a:solidFill>
                  <a:srgbClr val="A9B7C6"/>
                </a:solidFill>
                <a:latin typeface="Menlo"/>
                <a:ea typeface="Menlo"/>
                <a:cs typeface="Menlo"/>
                <a:sym typeface="Menlo"/>
              </a:defRPr>
            </a:pPr>
            <a:r>
              <a:t>        </a:t>
            </a:r>
            <a:r>
              <a:rPr b="1">
                <a:solidFill>
                  <a:srgbClr val="CC7831"/>
                </a:solidFill>
              </a:rPr>
              <a:t>case </a:t>
            </a:r>
            <a:r>
              <a:t>SET_QUANTITY:</a:t>
            </a:r>
          </a:p>
          <a:p>
            <a:pPr algn="l">
              <a:defRPr sz="1400">
                <a:solidFill>
                  <a:srgbClr val="A9B7C6"/>
                </a:solidFill>
                <a:latin typeface="Menlo"/>
                <a:ea typeface="Menlo"/>
                <a:cs typeface="Menlo"/>
                <a:sym typeface="Menlo"/>
              </a:defRPr>
            </a:pPr>
            <a:r>
              <a:t>            </a:t>
            </a:r>
            <a:r>
              <a:rPr b="1">
                <a:solidFill>
                  <a:srgbClr val="CC7831"/>
                </a:solidFill>
              </a:rPr>
              <a:t>return </a:t>
            </a:r>
            <a:r>
              <a:t>Object.</a:t>
            </a:r>
            <a:r>
              <a:rPr>
                <a:solidFill>
                  <a:srgbClr val="FFC66E"/>
                </a:solidFill>
              </a:rPr>
              <a:t>assign</a:t>
            </a:r>
            <a:r>
              <a:t>({}</a:t>
            </a:r>
            <a:r>
              <a:rPr>
                <a:solidFill>
                  <a:srgbClr val="CC7831"/>
                </a:solidFill>
              </a:rPr>
              <a:t>, </a:t>
            </a:r>
            <a:r>
              <a:t>state</a:t>
            </a:r>
            <a:r>
              <a:rPr>
                <a:solidFill>
                  <a:srgbClr val="CC7831"/>
                </a:solidFill>
              </a:rPr>
              <a:t>, </a:t>
            </a:r>
            <a:r>
              <a:t>{</a:t>
            </a:r>
            <a:r>
              <a:rPr>
                <a:solidFill>
                  <a:srgbClr val="9876AA"/>
                </a:solidFill>
              </a:rPr>
              <a:t>quantity</a:t>
            </a:r>
            <a:r>
              <a:t>: action.quanity})</a:t>
            </a:r>
          </a:p>
          <a:p>
            <a:pPr algn="l">
              <a:defRPr sz="1400">
                <a:solidFill>
                  <a:srgbClr val="A9B7C6"/>
                </a:solidFill>
                <a:latin typeface="Menlo"/>
                <a:ea typeface="Menlo"/>
                <a:cs typeface="Menlo"/>
                <a:sym typeface="Menlo"/>
              </a:defRPr>
            </a:pPr>
            <a:r>
              <a:t>        </a:t>
            </a:r>
            <a:r>
              <a:rPr b="1">
                <a:solidFill>
                  <a:srgbClr val="CC7831"/>
                </a:solidFill>
              </a:rPr>
              <a:t>default</a:t>
            </a:r>
            <a:r>
              <a:t>:</a:t>
            </a:r>
          </a:p>
          <a:p>
            <a:pPr algn="l">
              <a:defRPr sz="1400">
                <a:solidFill>
                  <a:srgbClr val="A9B7C6"/>
                </a:solidFill>
                <a:latin typeface="Menlo"/>
                <a:ea typeface="Menlo"/>
                <a:cs typeface="Menlo"/>
                <a:sym typeface="Menlo"/>
              </a:defRPr>
            </a:pPr>
            <a:r>
              <a:t>            </a:t>
            </a:r>
            <a:r>
              <a:rPr b="1">
                <a:solidFill>
                  <a:srgbClr val="CC7831"/>
                </a:solidFill>
              </a:rPr>
              <a:t>return </a:t>
            </a:r>
            <a:r>
              <a:t>state</a:t>
            </a:r>
          </a:p>
          <a:p>
            <a:pPr algn="l">
              <a:defRPr sz="1400">
                <a:solidFill>
                  <a:srgbClr val="A9B7C6"/>
                </a:solidFill>
                <a:latin typeface="Menlo"/>
                <a:ea typeface="Menlo"/>
                <a:cs typeface="Menlo"/>
                <a:sym typeface="Menlo"/>
              </a:defRPr>
            </a:pPr>
            <a:r>
              <a:t>    }</a:t>
            </a:r>
          </a:p>
        </p:txBody>
      </p:sp>
      <p:sp>
        <p:nvSpPr>
          <p:cNvPr id="627" name="Assigns default initial state"/>
          <p:cNvSpPr/>
          <p:nvPr/>
        </p:nvSpPr>
        <p:spPr>
          <a:xfrm>
            <a:off x="245148" y="4450080"/>
            <a:ext cx="3016251" cy="70247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679" y="0"/>
                </a:moveTo>
                <a:cubicBezTo>
                  <a:pt x="305" y="0"/>
                  <a:pt x="0" y="1308"/>
                  <a:pt x="0" y="2917"/>
                </a:cubicBezTo>
                <a:lnTo>
                  <a:pt x="0" y="11288"/>
                </a:lnTo>
                <a:cubicBezTo>
                  <a:pt x="0" y="12897"/>
                  <a:pt x="305" y="14205"/>
                  <a:pt x="679" y="14205"/>
                </a:cubicBezTo>
                <a:lnTo>
                  <a:pt x="18454" y="14205"/>
                </a:lnTo>
                <a:lnTo>
                  <a:pt x="19770" y="21600"/>
                </a:lnTo>
                <a:lnTo>
                  <a:pt x="21120" y="14034"/>
                </a:lnTo>
                <a:cubicBezTo>
                  <a:pt x="21396" y="13665"/>
                  <a:pt x="21600" y="12595"/>
                  <a:pt x="21600" y="11288"/>
                </a:cubicBezTo>
                <a:lnTo>
                  <a:pt x="21600" y="2917"/>
                </a:lnTo>
                <a:cubicBezTo>
                  <a:pt x="21600" y="1308"/>
                  <a:pt x="21298" y="0"/>
                  <a:pt x="20924" y="0"/>
                </a:cubicBezTo>
                <a:lnTo>
                  <a:pt x="679" y="0"/>
                </a:lnTo>
                <a:close/>
              </a:path>
            </a:pathLst>
          </a:cu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p>
            <a:pPr>
              <a:defRPr sz="1700"/>
            </a:pPr>
            <a:r>
              <a:t>Assigns default </a:t>
            </a:r>
            <a:r>
              <a:rPr>
                <a:latin typeface="Avenir Heavy"/>
                <a:ea typeface="Avenir Heavy"/>
                <a:cs typeface="Avenir Heavy"/>
                <a:sym typeface="Avenir Heavy"/>
              </a:rPr>
              <a:t>initial</a:t>
            </a:r>
            <a:r>
              <a:t> state</a:t>
            </a:r>
          </a:p>
        </p:txBody>
      </p:sp>
      <p:sp>
        <p:nvSpPr>
          <p:cNvPr id="628" name="Returns previousState if no changes performed"/>
          <p:cNvSpPr/>
          <p:nvPr/>
        </p:nvSpPr>
        <p:spPr>
          <a:xfrm>
            <a:off x="2051801" y="7125514"/>
            <a:ext cx="4931173" cy="6604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625" y="0"/>
                </a:moveTo>
                <a:lnTo>
                  <a:pt x="1796" y="8476"/>
                </a:lnTo>
                <a:lnTo>
                  <a:pt x="415" y="8476"/>
                </a:lnTo>
                <a:cubicBezTo>
                  <a:pt x="186" y="8476"/>
                  <a:pt x="0" y="9868"/>
                  <a:pt x="0" y="11579"/>
                </a:cubicBezTo>
                <a:lnTo>
                  <a:pt x="0" y="18511"/>
                </a:lnTo>
                <a:cubicBezTo>
                  <a:pt x="0" y="20221"/>
                  <a:pt x="186" y="21600"/>
                  <a:pt x="415" y="21600"/>
                </a:cubicBezTo>
                <a:lnTo>
                  <a:pt x="21186" y="21600"/>
                </a:lnTo>
                <a:cubicBezTo>
                  <a:pt x="21415" y="21600"/>
                  <a:pt x="21600" y="20221"/>
                  <a:pt x="21600" y="18511"/>
                </a:cubicBezTo>
                <a:lnTo>
                  <a:pt x="21600" y="11579"/>
                </a:lnTo>
                <a:cubicBezTo>
                  <a:pt x="21600" y="9868"/>
                  <a:pt x="21415" y="8476"/>
                  <a:pt x="21186" y="8476"/>
                </a:cubicBezTo>
                <a:lnTo>
                  <a:pt x="3456" y="8476"/>
                </a:lnTo>
                <a:lnTo>
                  <a:pt x="2625" y="0"/>
                </a:lnTo>
                <a:close/>
              </a:path>
            </a:pathLst>
          </a:cu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sz="1700"/>
            </a:lvl1pPr>
          </a:lstStyle>
          <a:p>
            <a:pPr/>
            <a:r>
              <a:t>Returns previousState if no changes performed</a:t>
            </a:r>
          </a:p>
        </p:txBody>
      </p:sp>
      <p:pic>
        <p:nvPicPr>
          <p:cNvPr id="629" name="page20image1528.png" descr="page20image1528.png"/>
          <p:cNvPicPr>
            <a:picLocks noChangeAspect="1"/>
          </p:cNvPicPr>
          <p:nvPr/>
        </p:nvPicPr>
        <p:blipFill>
          <a:blip r:embed="rId5">
            <a:extLst/>
          </a:blip>
          <a:stretch>
            <a:fillRect/>
          </a:stretch>
        </p:blipFill>
        <p:spPr>
          <a:xfrm>
            <a:off x="11181760" y="693444"/>
            <a:ext cx="1080091" cy="1020086"/>
          </a:xfrm>
          <a:prstGeom prst="rect">
            <a:avLst/>
          </a:prstGeom>
          <a:ln w="12700">
            <a:miter lim="400000"/>
          </a:ln>
          <a:effectLst>
            <a:outerShdw sx="100000" sy="100000" kx="0" ky="0" algn="b" rotWithShape="0" blurRad="190500" dist="8455" dir="5400000">
              <a:srgbClr val="000000"/>
            </a:outerShdw>
          </a:effectLst>
        </p:spPr>
      </p:pic>
      <p:pic>
        <p:nvPicPr>
          <p:cNvPr id="630" name="Image" descr="Image"/>
          <p:cNvPicPr>
            <a:picLocks noChangeAspect="1"/>
          </p:cNvPicPr>
          <p:nvPr/>
        </p:nvPicPr>
        <p:blipFill>
          <a:blip r:embed="rId6">
            <a:extLst/>
          </a:blip>
          <a:srcRect l="0" t="0" r="0" b="13952"/>
          <a:stretch>
            <a:fillRect/>
          </a:stretch>
        </p:blipFill>
        <p:spPr>
          <a:xfrm>
            <a:off x="11347343" y="4597519"/>
            <a:ext cx="372929" cy="407568"/>
          </a:xfrm>
          <a:prstGeom prst="rect">
            <a:avLst/>
          </a:prstGeom>
          <a:ln w="12700">
            <a:miter lim="400000"/>
          </a:ln>
          <a:effectLst>
            <a:outerShdw sx="100000" sy="100000" kx="0" ky="0" algn="b" rotWithShape="0" blurRad="190500" dist="8455" dir="5400000">
              <a:srgbClr val="000000"/>
            </a:outerShdw>
          </a:effectLst>
        </p:spPr>
      </p:pic>
      <p:sp>
        <p:nvSpPr>
          <p:cNvPr id="631" name="{…"/>
          <p:cNvSpPr txBox="1"/>
          <p:nvPr/>
        </p:nvSpPr>
        <p:spPr>
          <a:xfrm>
            <a:off x="8003617" y="3752094"/>
            <a:ext cx="2522805" cy="1016001"/>
          </a:xfrm>
          <a:prstGeom prst="rect">
            <a:avLst/>
          </a:prstGeom>
          <a:solidFill>
            <a:srgbClr val="2B2B2B"/>
          </a:solidFill>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algn="l">
              <a:defRPr sz="1500">
                <a:solidFill>
                  <a:srgbClr val="A9B7C6"/>
                </a:solidFill>
                <a:latin typeface="Menlo"/>
                <a:ea typeface="Menlo"/>
                <a:cs typeface="Menlo"/>
                <a:sym typeface="Menlo"/>
              </a:defRPr>
            </a:pPr>
            <a:r>
              <a:t>{</a:t>
            </a:r>
          </a:p>
          <a:p>
            <a:pPr algn="l">
              <a:defRPr sz="1500">
                <a:solidFill>
                  <a:srgbClr val="A9B7C6"/>
                </a:solidFill>
                <a:latin typeface="Menlo"/>
                <a:ea typeface="Menlo"/>
                <a:cs typeface="Menlo"/>
                <a:sym typeface="Menlo"/>
              </a:defRPr>
            </a:pPr>
            <a:r>
              <a:t>    </a:t>
            </a:r>
            <a:r>
              <a:rPr>
                <a:solidFill>
                  <a:srgbClr val="9876AA"/>
                </a:solidFill>
              </a:rPr>
              <a:t>type</a:t>
            </a:r>
            <a:r>
              <a:t>: SET_COLOR</a:t>
            </a:r>
            <a:r>
              <a:rPr>
                <a:solidFill>
                  <a:srgbClr val="CC7831"/>
                </a:solidFill>
              </a:rPr>
              <a:t>,</a:t>
            </a:r>
            <a:endParaRPr>
              <a:solidFill>
                <a:srgbClr val="CC7831"/>
              </a:solidFill>
            </a:endParaRPr>
          </a:p>
          <a:p>
            <a:pPr algn="l">
              <a:defRPr sz="1500">
                <a:solidFill>
                  <a:srgbClr val="6A8759"/>
                </a:solidFill>
                <a:latin typeface="Menlo"/>
                <a:ea typeface="Menlo"/>
                <a:cs typeface="Menlo"/>
                <a:sym typeface="Menlo"/>
              </a:defRPr>
            </a:pPr>
            <a:r>
              <a:rPr>
                <a:solidFill>
                  <a:srgbClr val="CC7831"/>
                </a:solidFill>
              </a:rPr>
              <a:t>    </a:t>
            </a:r>
            <a:r>
              <a:rPr>
                <a:solidFill>
                  <a:srgbClr val="9876AA"/>
                </a:solidFill>
              </a:rPr>
              <a:t>color</a:t>
            </a:r>
            <a:r>
              <a:rPr>
                <a:solidFill>
                  <a:srgbClr val="A9B7C6"/>
                </a:solidFill>
              </a:rPr>
              <a:t>: </a:t>
            </a:r>
            <a:r>
              <a:t>‘green'</a:t>
            </a:r>
          </a:p>
          <a:p>
            <a:pPr algn="l">
              <a:defRPr sz="1500">
                <a:solidFill>
                  <a:srgbClr val="A9B7C6"/>
                </a:solidFill>
                <a:latin typeface="Menlo"/>
                <a:ea typeface="Menlo"/>
                <a:cs typeface="Menlo"/>
                <a:sym typeface="Menlo"/>
              </a:defRPr>
            </a:pPr>
            <a:r>
              <a:t>}</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6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6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0" presetID="1" grpId="3" fill="hold">
                                  <p:stCondLst>
                                    <p:cond delay="0"/>
                                  </p:stCondLst>
                                  <p:iterate type="el" backwards="0">
                                    <p:tmAbs val="0"/>
                                  </p:iterate>
                                  <p:childTnLst>
                                    <p:set>
                                      <p:cBhvr>
                                        <p:cTn id="14" fill="hold"/>
                                        <p:tgtEl>
                                          <p:spTgt spid="62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628" grpId="2"/>
      <p:bldP build="whole" bldLvl="1" animBg="1" rev="0" advAuto="0" spid="627" grpId="3"/>
      <p:bldP build="whole" bldLvl="1" animBg="1" rev="0" advAuto="0" spid="631" grpId="1"/>
    </p:bldLst>
  </p:timing>
</p:sld>
</file>

<file path=ppt/slides/slide4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635" name="0_0.png" descr="0_0.png"/>
          <p:cNvPicPr>
            <a:picLocks noChangeAspect="1"/>
          </p:cNvPicPr>
          <p:nvPr/>
        </p:nvPicPr>
        <p:blipFill>
          <a:blip r:embed="rId3">
            <a:extLst/>
          </a:blip>
          <a:stretch>
            <a:fillRect/>
          </a:stretch>
        </p:blipFill>
        <p:spPr>
          <a:xfrm>
            <a:off x="8404904" y="3535275"/>
            <a:ext cx="4099508" cy="5025204"/>
          </a:xfrm>
          <a:prstGeom prst="rect">
            <a:avLst/>
          </a:prstGeom>
          <a:ln w="12700">
            <a:miter lim="400000"/>
          </a:ln>
          <a:effectLst>
            <a:outerShdw sx="100000" sy="100000" kx="0" ky="0" algn="b" rotWithShape="0" blurRad="190500" dist="8455" dir="5400000">
              <a:srgbClr val="000000"/>
            </a:outerShdw>
          </a:effectLst>
        </p:spPr>
      </p:pic>
      <p:sp>
        <p:nvSpPr>
          <p:cNvPr id="636" name="Redux - Reducers"/>
          <p:cNvSpPr txBox="1"/>
          <p:nvPr>
            <p:ph type="title"/>
          </p:nvPr>
        </p:nvSpPr>
        <p:spPr>
          <a:prstGeom prst="rect">
            <a:avLst/>
          </a:prstGeom>
        </p:spPr>
        <p:txBody>
          <a:bodyPr/>
          <a:lstStyle>
            <a:lvl1pPr defTabSz="452627">
              <a:defRPr spc="79" sz="3959"/>
            </a:lvl1pPr>
          </a:lstStyle>
          <a:p>
            <a:pPr/>
            <a:r>
              <a:t>Redux - Reducers</a:t>
            </a:r>
          </a:p>
        </p:txBody>
      </p:sp>
      <p:sp>
        <p:nvSpPr>
          <p:cNvPr id="637" name="Text"/>
          <p:cNvSpPr txBox="1"/>
          <p:nvPr/>
        </p:nvSpPr>
        <p:spPr>
          <a:xfrm>
            <a:off x="9798050" y="158750"/>
            <a:ext cx="190500" cy="4572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algn="l">
              <a:lnSpc>
                <a:spcPts val="2800"/>
              </a:lnSpc>
              <a:defRPr sz="1200">
                <a:solidFill>
                  <a:srgbClr val="A9B7C6"/>
                </a:solidFill>
                <a:latin typeface="Times"/>
                <a:ea typeface="Times"/>
                <a:cs typeface="Times"/>
                <a:sym typeface="Times"/>
              </a:defRPr>
            </a:lvl1pPr>
          </a:lstStyle>
          <a:p>
            <a:pPr/>
            <a:r>
              <a:t> </a:t>
            </a:r>
          </a:p>
        </p:txBody>
      </p:sp>
      <p:sp>
        <p:nvSpPr>
          <p:cNvPr id="638" name="Multiple reducers can be combined to form a tree of reducers — the top level state will also be"/>
          <p:cNvSpPr txBox="1"/>
          <p:nvPr/>
        </p:nvSpPr>
        <p:spPr>
          <a:xfrm>
            <a:off x="430146" y="1475854"/>
            <a:ext cx="9625361" cy="213252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marL="278130" indent="-278130" algn="l" defTabSz="333756">
              <a:spcBef>
                <a:spcPts val="2400"/>
              </a:spcBef>
              <a:buClr>
                <a:srgbClr val="9A958E"/>
              </a:buClr>
              <a:buSzPct val="104999"/>
              <a:buChar char="▸"/>
              <a:defRPr spc="40" sz="2044">
                <a:solidFill>
                  <a:srgbClr val="5B5854"/>
                </a:solidFill>
              </a:defRPr>
            </a:pPr>
            <a:r>
              <a:t>Multiple reducers can be combined to form a tree of reducers — the top level state will also be </a:t>
            </a:r>
          </a:p>
          <a:p>
            <a:pPr algn="l" defTabSz="333756">
              <a:spcBef>
                <a:spcPts val="2400"/>
              </a:spcBef>
              <a:defRPr spc="40" sz="2044">
                <a:solidFill>
                  <a:srgbClr val="5B5854"/>
                </a:solidFill>
              </a:defRPr>
            </a:pPr>
          </a:p>
        </p:txBody>
      </p:sp>
      <p:sp>
        <p:nvSpPr>
          <p:cNvPr id="639" name="import combineReducers from 'redux'…"/>
          <p:cNvSpPr txBox="1"/>
          <p:nvPr/>
        </p:nvSpPr>
        <p:spPr>
          <a:xfrm>
            <a:off x="1037764" y="4648200"/>
            <a:ext cx="4074952" cy="1727200"/>
          </a:xfrm>
          <a:prstGeom prst="rect">
            <a:avLst/>
          </a:prstGeom>
          <a:solidFill>
            <a:srgbClr val="2B2B2B"/>
          </a:solidFill>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algn="l">
              <a:defRPr sz="1400">
                <a:solidFill>
                  <a:srgbClr val="A9B7C6"/>
                </a:solidFill>
                <a:latin typeface="Menlo"/>
                <a:ea typeface="Menlo"/>
                <a:cs typeface="Menlo"/>
                <a:sym typeface="Menlo"/>
              </a:defRPr>
            </a:pPr>
            <a:r>
              <a:rPr b="1">
                <a:solidFill>
                  <a:srgbClr val="CC7831"/>
                </a:solidFill>
              </a:rPr>
              <a:t>import </a:t>
            </a:r>
            <a:r>
              <a:t>combineReducers </a:t>
            </a:r>
            <a:r>
              <a:rPr b="1">
                <a:solidFill>
                  <a:srgbClr val="CC7831"/>
                </a:solidFill>
              </a:rPr>
              <a:t>from </a:t>
            </a:r>
            <a:r>
              <a:rPr>
                <a:solidFill>
                  <a:srgbClr val="6A8759"/>
                </a:solidFill>
              </a:rPr>
              <a:t>'redux'</a:t>
            </a:r>
            <a:endParaRPr>
              <a:solidFill>
                <a:srgbClr val="6A8759"/>
              </a:solidFill>
            </a:endParaRPr>
          </a:p>
          <a:p>
            <a:pPr algn="l">
              <a:defRPr sz="1400">
                <a:solidFill>
                  <a:srgbClr val="A9B7C6"/>
                </a:solidFill>
                <a:latin typeface="Menlo"/>
                <a:ea typeface="Menlo"/>
                <a:cs typeface="Menlo"/>
                <a:sym typeface="Menlo"/>
              </a:defRPr>
            </a:pPr>
            <a:r>
              <a:rPr b="1">
                <a:solidFill>
                  <a:srgbClr val="CC7831"/>
                </a:solidFill>
              </a:rPr>
              <a:t>import </a:t>
            </a:r>
            <a:r>
              <a:t>potatoReducer </a:t>
            </a:r>
            <a:r>
              <a:rPr b="1">
                <a:solidFill>
                  <a:srgbClr val="CC7831"/>
                </a:solidFill>
              </a:rPr>
              <a:t>from </a:t>
            </a:r>
            <a:r>
              <a:rPr>
                <a:solidFill>
                  <a:srgbClr val="6A8759"/>
                </a:solidFill>
              </a:rPr>
              <a:t>'./potato'</a:t>
            </a:r>
            <a:endParaRPr>
              <a:solidFill>
                <a:srgbClr val="6A8759"/>
              </a:solidFill>
            </a:endParaRPr>
          </a:p>
          <a:p>
            <a:pPr algn="l">
              <a:defRPr sz="1400">
                <a:solidFill>
                  <a:srgbClr val="A9B7C6"/>
                </a:solidFill>
                <a:latin typeface="Menlo"/>
                <a:ea typeface="Menlo"/>
                <a:cs typeface="Menlo"/>
                <a:sym typeface="Menlo"/>
              </a:defRPr>
            </a:pPr>
            <a:r>
              <a:rPr b="1">
                <a:solidFill>
                  <a:srgbClr val="CC7831"/>
                </a:solidFill>
              </a:rPr>
              <a:t>import </a:t>
            </a:r>
            <a:r>
              <a:t>tomatoReducer </a:t>
            </a:r>
            <a:r>
              <a:rPr b="1">
                <a:solidFill>
                  <a:srgbClr val="CC7831"/>
                </a:solidFill>
              </a:rPr>
              <a:t>from </a:t>
            </a:r>
            <a:r>
              <a:rPr>
                <a:solidFill>
                  <a:srgbClr val="6A8759"/>
                </a:solidFill>
              </a:rPr>
              <a:t>'./tomato'</a:t>
            </a:r>
            <a:endParaRPr>
              <a:solidFill>
                <a:srgbClr val="6A8759"/>
              </a:solidFill>
            </a:endParaRPr>
          </a:p>
          <a:p>
            <a:pPr algn="l">
              <a:defRPr sz="1400">
                <a:solidFill>
                  <a:srgbClr val="6A8759"/>
                </a:solidFill>
                <a:latin typeface="Menlo"/>
                <a:ea typeface="Menlo"/>
                <a:cs typeface="Menlo"/>
                <a:sym typeface="Menlo"/>
              </a:defRPr>
            </a:pPr>
          </a:p>
          <a:p>
            <a:pPr algn="l">
              <a:defRPr sz="1400">
                <a:solidFill>
                  <a:srgbClr val="A9B7C6"/>
                </a:solidFill>
                <a:latin typeface="Menlo"/>
                <a:ea typeface="Menlo"/>
                <a:cs typeface="Menlo"/>
                <a:sym typeface="Menlo"/>
              </a:defRPr>
            </a:pPr>
            <a:r>
              <a:rPr>
                <a:solidFill>
                  <a:srgbClr val="9876AA"/>
                </a:solidFill>
              </a:rPr>
              <a:t>rootReducer </a:t>
            </a:r>
            <a:r>
              <a:t>= combineReducers({ </a:t>
            </a:r>
          </a:p>
          <a:p>
            <a:pPr algn="l">
              <a:defRPr sz="1400">
                <a:solidFill>
                  <a:srgbClr val="A9B7C6"/>
                </a:solidFill>
                <a:latin typeface="Menlo"/>
                <a:ea typeface="Menlo"/>
                <a:cs typeface="Menlo"/>
                <a:sym typeface="Menlo"/>
              </a:defRPr>
            </a:pPr>
            <a:r>
              <a:t>	</a:t>
            </a:r>
            <a:r>
              <a:rPr>
                <a:solidFill>
                  <a:srgbClr val="9876AA"/>
                </a:solidFill>
              </a:rPr>
              <a:t>potato</a:t>
            </a:r>
            <a:r>
              <a:t>: potatoReducer</a:t>
            </a:r>
            <a:r>
              <a:rPr>
                <a:solidFill>
                  <a:srgbClr val="CC7831"/>
                </a:solidFill>
              </a:rPr>
              <a:t>, </a:t>
            </a:r>
            <a:endParaRPr>
              <a:solidFill>
                <a:srgbClr val="CC7831"/>
              </a:solidFill>
            </a:endParaRPr>
          </a:p>
          <a:p>
            <a:pPr algn="l">
              <a:defRPr sz="1400">
                <a:solidFill>
                  <a:srgbClr val="A9B7C6"/>
                </a:solidFill>
                <a:latin typeface="Menlo"/>
                <a:ea typeface="Menlo"/>
                <a:cs typeface="Menlo"/>
                <a:sym typeface="Menlo"/>
              </a:defRPr>
            </a:pPr>
            <a:r>
              <a:rPr>
                <a:solidFill>
                  <a:srgbClr val="CC7831"/>
                </a:solidFill>
              </a:rPr>
              <a:t>	</a:t>
            </a:r>
            <a:r>
              <a:rPr>
                <a:solidFill>
                  <a:srgbClr val="9876AA"/>
                </a:solidFill>
              </a:rPr>
              <a:t>tomato</a:t>
            </a:r>
            <a:r>
              <a:t>: tomatoReducer </a:t>
            </a:r>
          </a:p>
          <a:p>
            <a:pPr algn="l">
              <a:defRPr sz="1400">
                <a:solidFill>
                  <a:srgbClr val="A9B7C6"/>
                </a:solidFill>
                <a:latin typeface="Menlo"/>
                <a:ea typeface="Menlo"/>
                <a:cs typeface="Menlo"/>
                <a:sym typeface="Menlo"/>
              </a:defRPr>
            </a:pPr>
            <a:r>
              <a:t>})</a:t>
            </a:r>
          </a:p>
        </p:txBody>
      </p:sp>
      <p:grpSp>
        <p:nvGrpSpPr>
          <p:cNvPr id="643" name="Group"/>
          <p:cNvGrpSpPr/>
          <p:nvPr/>
        </p:nvGrpSpPr>
        <p:grpSpPr>
          <a:xfrm>
            <a:off x="522958" y="6405428"/>
            <a:ext cx="7607425" cy="2683703"/>
            <a:chOff x="0" y="764426"/>
            <a:chExt cx="7607424" cy="2683702"/>
          </a:xfrm>
        </p:grpSpPr>
        <p:sp>
          <p:nvSpPr>
            <p:cNvPr id="640" name="{…"/>
            <p:cNvSpPr txBox="1"/>
            <p:nvPr/>
          </p:nvSpPr>
          <p:spPr>
            <a:xfrm>
              <a:off x="0" y="1720928"/>
              <a:ext cx="7607425" cy="1727201"/>
            </a:xfrm>
            <a:prstGeom prst="rect">
              <a:avLst/>
            </a:prstGeom>
            <a:solidFill>
              <a:srgbClr val="2B2B2B"/>
            </a:solid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t">
              <a:spAutoFit/>
            </a:bodyPr>
            <a:lstStyle/>
            <a:p>
              <a:pPr algn="l">
                <a:defRPr sz="1400">
                  <a:solidFill>
                    <a:srgbClr val="A9B7C6"/>
                  </a:solidFill>
                  <a:latin typeface="Menlo"/>
                  <a:ea typeface="Menlo"/>
                  <a:cs typeface="Menlo"/>
                  <a:sym typeface="Menlo"/>
                </a:defRPr>
              </a:pPr>
              <a:r>
                <a:t>{</a:t>
              </a:r>
            </a:p>
            <a:p>
              <a:pPr algn="l">
                <a:defRPr sz="1400">
                  <a:solidFill>
                    <a:srgbClr val="A9B7C6"/>
                  </a:solidFill>
                  <a:latin typeface="Menlo"/>
                  <a:ea typeface="Menlo"/>
                  <a:cs typeface="Menlo"/>
                  <a:sym typeface="Menlo"/>
                </a:defRPr>
              </a:pPr>
              <a:r>
                <a:t>    potato: {</a:t>
              </a:r>
            </a:p>
            <a:p>
              <a:pPr algn="l">
                <a:defRPr sz="1400">
                  <a:solidFill>
                    <a:srgbClr val="808080"/>
                  </a:solidFill>
                  <a:latin typeface="Menlo"/>
                  <a:ea typeface="Menlo"/>
                  <a:cs typeface="Menlo"/>
                  <a:sym typeface="Menlo"/>
                </a:defRPr>
              </a:pPr>
              <a:r>
                <a:rPr>
                  <a:solidFill>
                    <a:srgbClr val="A9B7C6"/>
                  </a:solidFill>
                </a:rPr>
                <a:t>        </a:t>
              </a:r>
              <a:r>
                <a:rPr>
                  <a:solidFill>
                    <a:srgbClr val="FFFFFF"/>
                  </a:solidFill>
                </a:rPr>
                <a:t>// ... potatoes, and other state managed by the potatoReducer</a:t>
              </a:r>
            </a:p>
            <a:p>
              <a:pPr algn="l">
                <a:defRPr sz="1400">
                  <a:solidFill>
                    <a:srgbClr val="808080"/>
                  </a:solidFill>
                  <a:latin typeface="Menlo"/>
                  <a:ea typeface="Menlo"/>
                  <a:cs typeface="Menlo"/>
                  <a:sym typeface="Menlo"/>
                </a:defRPr>
              </a:pPr>
              <a:r>
                <a:t>    </a:t>
              </a:r>
              <a:r>
                <a:rPr>
                  <a:solidFill>
                    <a:srgbClr val="A9B7C6"/>
                  </a:solidFill>
                </a:rPr>
                <a:t>}</a:t>
              </a:r>
              <a:endParaRPr>
                <a:solidFill>
                  <a:srgbClr val="A9B7C6"/>
                </a:solidFill>
              </a:endParaRPr>
            </a:p>
            <a:p>
              <a:pPr algn="l">
                <a:defRPr sz="1400">
                  <a:solidFill>
                    <a:srgbClr val="A9B7C6"/>
                  </a:solidFill>
                  <a:latin typeface="Menlo"/>
                  <a:ea typeface="Menlo"/>
                  <a:cs typeface="Menlo"/>
                  <a:sym typeface="Menlo"/>
                </a:defRPr>
              </a:pPr>
              <a:r>
                <a:t>    tomato: {</a:t>
              </a:r>
            </a:p>
            <a:p>
              <a:pPr algn="l">
                <a:defRPr sz="1400">
                  <a:solidFill>
                    <a:srgbClr val="808080"/>
                  </a:solidFill>
                  <a:latin typeface="Menlo"/>
                  <a:ea typeface="Menlo"/>
                  <a:cs typeface="Menlo"/>
                  <a:sym typeface="Menlo"/>
                </a:defRPr>
              </a:pPr>
              <a:r>
                <a:rPr>
                  <a:solidFill>
                    <a:srgbClr val="A9B7C6"/>
                  </a:solidFill>
                </a:rPr>
                <a:t>        </a:t>
              </a:r>
              <a:r>
                <a:rPr>
                  <a:solidFill>
                    <a:srgbClr val="FFFFFF"/>
                  </a:solidFill>
                </a:rPr>
                <a:t>// ... tomatoes, and other state managed by the tomatoReducer</a:t>
              </a:r>
              <a:endParaRPr>
                <a:solidFill>
                  <a:srgbClr val="FFFFFF"/>
                </a:solidFill>
              </a:endParaRPr>
            </a:p>
            <a:p>
              <a:pPr algn="l">
                <a:defRPr sz="1400">
                  <a:solidFill>
                    <a:srgbClr val="808080"/>
                  </a:solidFill>
                  <a:latin typeface="Menlo"/>
                  <a:ea typeface="Menlo"/>
                  <a:cs typeface="Menlo"/>
                  <a:sym typeface="Menlo"/>
                </a:defRPr>
              </a:pPr>
              <a:r>
                <a:t>    </a:t>
              </a:r>
              <a:r>
                <a:rPr>
                  <a:solidFill>
                    <a:srgbClr val="A9B7C6"/>
                  </a:solidFill>
                </a:rPr>
                <a:t>}</a:t>
              </a:r>
              <a:endParaRPr>
                <a:solidFill>
                  <a:srgbClr val="A9B7C6"/>
                </a:solidFill>
              </a:endParaRPr>
            </a:p>
            <a:p>
              <a:pPr algn="l">
                <a:defRPr sz="1400">
                  <a:solidFill>
                    <a:srgbClr val="A9B7C6"/>
                  </a:solidFill>
                  <a:latin typeface="Menlo"/>
                  <a:ea typeface="Menlo"/>
                  <a:cs typeface="Menlo"/>
                  <a:sym typeface="Menlo"/>
                </a:defRPr>
              </a:pPr>
              <a:r>
                <a:t>}</a:t>
              </a:r>
            </a:p>
          </p:txBody>
        </p:sp>
        <p:sp>
          <p:nvSpPr>
            <p:cNvPr id="641" name="Line"/>
            <p:cNvSpPr/>
            <p:nvPr/>
          </p:nvSpPr>
          <p:spPr>
            <a:xfrm>
              <a:off x="2719788" y="764426"/>
              <a:ext cx="1" cy="836965"/>
            </a:xfrm>
            <a:prstGeom prst="line">
              <a:avLst/>
            </a:prstGeom>
            <a:noFill/>
            <a:ln w="63500" cap="flat">
              <a:solidFill>
                <a:schemeClr val="accent5">
                  <a:alpha val="75000"/>
                </a:schemeClr>
              </a:solidFill>
              <a:prstDash val="solid"/>
              <a:miter lim="400000"/>
              <a:tailEnd type="triangle" w="med" len="med"/>
            </a:ln>
            <a:effectLst/>
          </p:spPr>
          <p:txBody>
            <a:bodyPr wrap="square" lIns="50800" tIns="50800" rIns="50800" bIns="50800" numCol="1" anchor="ctr">
              <a:noAutofit/>
            </a:bodyPr>
            <a:lstStyle/>
            <a:p>
              <a:pPr>
                <a:defRPr cap="all" spc="32">
                  <a:solidFill>
                    <a:srgbClr val="5B5854"/>
                  </a:solidFill>
                  <a:latin typeface="+mn-lt"/>
                  <a:ea typeface="+mn-ea"/>
                  <a:cs typeface="+mn-cs"/>
                  <a:sym typeface="Futura"/>
                </a:defRPr>
              </a:pPr>
            </a:p>
          </p:txBody>
        </p:sp>
        <p:sp>
          <p:nvSpPr>
            <p:cNvPr id="642" name="Resulting nested state"/>
            <p:cNvSpPr txBox="1"/>
            <p:nvPr/>
          </p:nvSpPr>
          <p:spPr>
            <a:xfrm>
              <a:off x="2878741" y="901700"/>
              <a:ext cx="2180032" cy="3810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t">
              <a:spAutoFit/>
            </a:bodyPr>
            <a:lstStyle/>
            <a:p>
              <a:pPr>
                <a:defRPr>
                  <a:solidFill>
                    <a:srgbClr val="000000"/>
                  </a:solidFill>
                </a:defRPr>
              </a:pPr>
              <a:r>
                <a:t>Resulting nested </a:t>
              </a:r>
              <a:r>
                <a:rPr>
                  <a:latin typeface="Avenir Heavy"/>
                  <a:ea typeface="Avenir Heavy"/>
                  <a:cs typeface="Avenir Heavy"/>
                  <a:sym typeface="Avenir Heavy"/>
                </a:rPr>
                <a:t>state</a:t>
              </a:r>
            </a:p>
          </p:txBody>
        </p:sp>
      </p:grpSp>
      <p:pic>
        <p:nvPicPr>
          <p:cNvPr id="644" name="page20image1528.png" descr="page20image1528.png"/>
          <p:cNvPicPr>
            <a:picLocks noChangeAspect="1"/>
          </p:cNvPicPr>
          <p:nvPr/>
        </p:nvPicPr>
        <p:blipFill>
          <a:blip r:embed="rId4">
            <a:extLst/>
          </a:blip>
          <a:stretch>
            <a:fillRect/>
          </a:stretch>
        </p:blipFill>
        <p:spPr>
          <a:xfrm>
            <a:off x="11181760" y="693444"/>
            <a:ext cx="1080091" cy="1020086"/>
          </a:xfrm>
          <a:prstGeom prst="rect">
            <a:avLst/>
          </a:prstGeom>
          <a:ln w="12700">
            <a:miter lim="400000"/>
          </a:ln>
          <a:effectLst>
            <a:outerShdw sx="100000" sy="100000" kx="0" ky="0" algn="b" rotWithShape="0" blurRad="190500" dist="8455" dir="5400000">
              <a:srgbClr val="000000"/>
            </a:outerShdw>
          </a:effectLst>
        </p:spPr>
      </p:pic>
      <p:pic>
        <p:nvPicPr>
          <p:cNvPr id="645" name="0_0.png" descr="0_0.png"/>
          <p:cNvPicPr>
            <a:picLocks noChangeAspect="1"/>
          </p:cNvPicPr>
          <p:nvPr/>
        </p:nvPicPr>
        <p:blipFill>
          <a:blip r:embed="rId5">
            <a:extLst/>
          </a:blip>
          <a:stretch>
            <a:fillRect/>
          </a:stretch>
        </p:blipFill>
        <p:spPr>
          <a:xfrm>
            <a:off x="908389" y="2453719"/>
            <a:ext cx="5647854" cy="1652816"/>
          </a:xfrm>
          <a:prstGeom prst="rect">
            <a:avLst/>
          </a:prstGeom>
          <a:ln w="12700">
            <a:miter lim="400000"/>
          </a:ln>
          <a:effectLst>
            <a:outerShdw sx="100000" sy="100000" kx="0" ky="0" algn="b" rotWithShape="0" blurRad="190500" dist="8455" dir="5400000">
              <a:srgbClr val="000000"/>
            </a:outerShdw>
          </a:effectLst>
        </p:spPr>
      </p:pic>
      <p:pic>
        <p:nvPicPr>
          <p:cNvPr id="646" name="Image" descr="Image"/>
          <p:cNvPicPr>
            <a:picLocks noChangeAspect="1"/>
          </p:cNvPicPr>
          <p:nvPr/>
        </p:nvPicPr>
        <p:blipFill>
          <a:blip r:embed="rId6">
            <a:extLst/>
          </a:blip>
          <a:srcRect l="0" t="0" r="0" b="13952"/>
          <a:stretch>
            <a:fillRect/>
          </a:stretch>
        </p:blipFill>
        <p:spPr>
          <a:xfrm>
            <a:off x="11347343" y="4597519"/>
            <a:ext cx="372928" cy="407568"/>
          </a:xfrm>
          <a:prstGeom prst="rect">
            <a:avLst/>
          </a:prstGeom>
          <a:ln w="12700">
            <a:miter lim="400000"/>
          </a:ln>
          <a:effectLst>
            <a:outerShdw sx="100000" sy="100000" kx="0" ky="0" algn="b" rotWithShape="0" blurRad="190500" dist="8455" dir="5400000">
              <a:srgbClr val="000000"/>
            </a:outerShdw>
          </a:effectLst>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64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643" grpId="1"/>
    </p:bldLst>
  </p:timing>
</p:sld>
</file>

<file path=ppt/slides/slide4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650" name="0_0.png" descr="0_0.png"/>
          <p:cNvPicPr>
            <a:picLocks noChangeAspect="1"/>
          </p:cNvPicPr>
          <p:nvPr/>
        </p:nvPicPr>
        <p:blipFill>
          <a:blip r:embed="rId3">
            <a:extLst/>
          </a:blip>
          <a:stretch>
            <a:fillRect/>
          </a:stretch>
        </p:blipFill>
        <p:spPr>
          <a:xfrm>
            <a:off x="8407400" y="3530600"/>
            <a:ext cx="4090295" cy="5013910"/>
          </a:xfrm>
          <a:prstGeom prst="rect">
            <a:avLst/>
          </a:prstGeom>
          <a:ln w="12700">
            <a:miter lim="400000"/>
          </a:ln>
          <a:effectLst>
            <a:outerShdw sx="100000" sy="100000" kx="0" ky="0" algn="b" rotWithShape="0" blurRad="190500" dist="8455" dir="5400000">
              <a:srgbClr val="000000"/>
            </a:outerShdw>
          </a:effectLst>
        </p:spPr>
      </p:pic>
      <p:sp>
        <p:nvSpPr>
          <p:cNvPr id="651" name="Redux - State/Store"/>
          <p:cNvSpPr txBox="1"/>
          <p:nvPr>
            <p:ph type="title"/>
          </p:nvPr>
        </p:nvSpPr>
        <p:spPr>
          <a:prstGeom prst="rect">
            <a:avLst/>
          </a:prstGeom>
        </p:spPr>
        <p:txBody>
          <a:bodyPr/>
          <a:lstStyle>
            <a:lvl1pPr defTabSz="452627">
              <a:defRPr spc="79" sz="3959"/>
            </a:lvl1pPr>
          </a:lstStyle>
          <a:p>
            <a:pPr/>
            <a:r>
              <a:t>Redux - State/Store</a:t>
            </a:r>
          </a:p>
        </p:txBody>
      </p:sp>
      <p:sp>
        <p:nvSpPr>
          <p:cNvPr id="652" name="Text"/>
          <p:cNvSpPr txBox="1"/>
          <p:nvPr/>
        </p:nvSpPr>
        <p:spPr>
          <a:xfrm>
            <a:off x="9798050" y="158750"/>
            <a:ext cx="190500" cy="4572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algn="l">
              <a:lnSpc>
                <a:spcPts val="2800"/>
              </a:lnSpc>
              <a:defRPr sz="1200">
                <a:solidFill>
                  <a:srgbClr val="A9B7C6"/>
                </a:solidFill>
                <a:latin typeface="Times"/>
                <a:ea typeface="Times"/>
                <a:cs typeface="Times"/>
                <a:sym typeface="Times"/>
              </a:defRPr>
            </a:lvl1pPr>
          </a:lstStyle>
          <a:p>
            <a:pPr/>
            <a:r>
              <a:t> </a:t>
            </a:r>
          </a:p>
        </p:txBody>
      </p:sp>
      <p:sp>
        <p:nvSpPr>
          <p:cNvPr id="653" name="State…"/>
          <p:cNvSpPr txBox="1"/>
          <p:nvPr/>
        </p:nvSpPr>
        <p:spPr>
          <a:xfrm>
            <a:off x="366646" y="1680707"/>
            <a:ext cx="10911847" cy="187139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marL="278130" indent="-278130" algn="l" defTabSz="333756">
              <a:spcBef>
                <a:spcPts val="2400"/>
              </a:spcBef>
              <a:buClr>
                <a:srgbClr val="9A958E"/>
              </a:buClr>
              <a:buSzPct val="104999"/>
              <a:buChar char="▸"/>
              <a:defRPr spc="40" sz="2044">
                <a:solidFill>
                  <a:srgbClr val="5B5854"/>
                </a:solidFill>
                <a:latin typeface="Avenir Heavy"/>
                <a:ea typeface="Avenir Heavy"/>
                <a:cs typeface="Avenir Heavy"/>
                <a:sym typeface="Avenir Heavy"/>
              </a:defRPr>
            </a:pPr>
            <a:r>
              <a:t>State</a:t>
            </a:r>
          </a:p>
          <a:p>
            <a:pPr lvl="1" marL="556260" indent="-278130" algn="l" defTabSz="333756">
              <a:spcBef>
                <a:spcPts val="1400"/>
              </a:spcBef>
              <a:buClr>
                <a:srgbClr val="9A958E"/>
              </a:buClr>
              <a:buSzPct val="104999"/>
              <a:buChar char="▸"/>
              <a:defRPr spc="40" sz="2044">
                <a:solidFill>
                  <a:srgbClr val="5B5854"/>
                </a:solidFill>
              </a:defRPr>
            </a:pPr>
            <a:r>
              <a:rPr>
                <a:latin typeface="Avenir Heavy"/>
                <a:ea typeface="Avenir Heavy"/>
                <a:cs typeface="Avenir Heavy"/>
                <a:sym typeface="Avenir Heavy"/>
              </a:rPr>
              <a:t>Single</a:t>
            </a:r>
            <a:r>
              <a:t> plain JavaScript object containing nested structure for the entire application</a:t>
            </a:r>
          </a:p>
          <a:p>
            <a:pPr lvl="1" marL="556260" indent="-278130" algn="l" defTabSz="333756">
              <a:spcBef>
                <a:spcPts val="1400"/>
              </a:spcBef>
              <a:buClr>
                <a:srgbClr val="9A958E"/>
              </a:buClr>
              <a:buSzPct val="104999"/>
              <a:buChar char="▸"/>
              <a:defRPr spc="40" sz="2044">
                <a:solidFill>
                  <a:srgbClr val="5B5854"/>
                </a:solidFill>
              </a:defRPr>
            </a:pPr>
            <a:r>
              <a:t>Lives within the </a:t>
            </a:r>
            <a:r>
              <a:rPr u="sng"/>
              <a:t>Store</a:t>
            </a:r>
          </a:p>
        </p:txBody>
      </p:sp>
      <p:sp>
        <p:nvSpPr>
          <p:cNvPr id="654" name="Store…"/>
          <p:cNvSpPr txBox="1"/>
          <p:nvPr/>
        </p:nvSpPr>
        <p:spPr>
          <a:xfrm>
            <a:off x="361685" y="3632770"/>
            <a:ext cx="7593641" cy="299606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marL="312420" indent="-312420" algn="l" defTabSz="374904">
              <a:spcBef>
                <a:spcPts val="2700"/>
              </a:spcBef>
              <a:buClr>
                <a:srgbClr val="9A958E"/>
              </a:buClr>
              <a:buSzPct val="104999"/>
              <a:buChar char="▸"/>
              <a:defRPr spc="45" sz="2296">
                <a:solidFill>
                  <a:srgbClr val="5B5854"/>
                </a:solidFill>
                <a:latin typeface="Avenir Heavy"/>
                <a:ea typeface="Avenir Heavy"/>
                <a:cs typeface="Avenir Heavy"/>
                <a:sym typeface="Avenir Heavy"/>
              </a:defRPr>
            </a:pPr>
            <a:r>
              <a:t>Store</a:t>
            </a:r>
          </a:p>
          <a:p>
            <a:pPr lvl="1" marL="624840" indent="-312420" algn="l" defTabSz="374904">
              <a:spcBef>
                <a:spcPts val="1700"/>
              </a:spcBef>
              <a:buClr>
                <a:srgbClr val="9A958E"/>
              </a:buClr>
              <a:buSzPct val="104999"/>
              <a:buChar char="▸"/>
              <a:defRPr spc="45" sz="2296">
                <a:solidFill>
                  <a:srgbClr val="5B5854"/>
                </a:solidFill>
              </a:defRPr>
            </a:pPr>
            <a:r>
              <a:t>Holds the state</a:t>
            </a:r>
          </a:p>
          <a:p>
            <a:pPr lvl="1" marL="624840" indent="-312420" algn="l" defTabSz="374904">
              <a:spcBef>
                <a:spcPts val="1700"/>
              </a:spcBef>
              <a:buClr>
                <a:srgbClr val="9A958E"/>
              </a:buClr>
              <a:buSzPct val="104999"/>
              <a:buChar char="▸"/>
              <a:defRPr spc="45" sz="2296">
                <a:solidFill>
                  <a:srgbClr val="5B5854"/>
                </a:solidFill>
              </a:defRPr>
            </a:pPr>
            <a:r>
              <a:t>Allows actions to be dispatched to update state</a:t>
            </a:r>
          </a:p>
          <a:p>
            <a:pPr lvl="1" marL="624840" indent="-312420" algn="l" defTabSz="374904">
              <a:spcBef>
                <a:spcPts val="1700"/>
              </a:spcBef>
              <a:buClr>
                <a:srgbClr val="9A958E"/>
              </a:buClr>
              <a:buSzPct val="104999"/>
              <a:buChar char="▸"/>
              <a:defRPr spc="45" sz="2296">
                <a:solidFill>
                  <a:srgbClr val="5B5854"/>
                </a:solidFill>
              </a:defRPr>
            </a:pPr>
            <a:r>
              <a:t>Notifies subscribed listeners on state changes</a:t>
            </a:r>
          </a:p>
        </p:txBody>
      </p:sp>
      <p:sp>
        <p:nvSpPr>
          <p:cNvPr id="655" name="import { createStore } from 'redux'…"/>
          <p:cNvSpPr txBox="1"/>
          <p:nvPr/>
        </p:nvSpPr>
        <p:spPr>
          <a:xfrm>
            <a:off x="2036923" y="6480902"/>
            <a:ext cx="4243165" cy="787401"/>
          </a:xfrm>
          <a:prstGeom prst="rect">
            <a:avLst/>
          </a:prstGeom>
          <a:solidFill>
            <a:srgbClr val="2B2B2B"/>
          </a:solidFill>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algn="l">
              <a:defRPr sz="1500">
                <a:solidFill>
                  <a:srgbClr val="A9B7C6"/>
                </a:solidFill>
                <a:latin typeface="Menlo"/>
                <a:ea typeface="Menlo"/>
                <a:cs typeface="Menlo"/>
                <a:sym typeface="Menlo"/>
              </a:defRPr>
            </a:pPr>
            <a:r>
              <a:rPr b="1">
                <a:solidFill>
                  <a:srgbClr val="CC7831"/>
                </a:solidFill>
              </a:rPr>
              <a:t>import </a:t>
            </a:r>
            <a:r>
              <a:t>{ createStore } </a:t>
            </a:r>
            <a:r>
              <a:rPr b="1">
                <a:solidFill>
                  <a:srgbClr val="CC7831"/>
                </a:solidFill>
              </a:rPr>
              <a:t>from </a:t>
            </a:r>
            <a:r>
              <a:rPr>
                <a:solidFill>
                  <a:srgbClr val="6A8759"/>
                </a:solidFill>
              </a:rPr>
              <a:t>'redux'</a:t>
            </a:r>
            <a:endParaRPr>
              <a:solidFill>
                <a:srgbClr val="6A8759"/>
              </a:solidFill>
            </a:endParaRPr>
          </a:p>
          <a:p>
            <a:pPr algn="l">
              <a:defRPr sz="1500">
                <a:solidFill>
                  <a:srgbClr val="6A8759"/>
                </a:solidFill>
                <a:latin typeface="Menlo"/>
                <a:ea typeface="Menlo"/>
                <a:cs typeface="Menlo"/>
                <a:sym typeface="Menlo"/>
              </a:defRPr>
            </a:pPr>
            <a:r>
              <a:rPr b="1">
                <a:solidFill>
                  <a:srgbClr val="CC7831"/>
                </a:solidFill>
              </a:rPr>
              <a:t>import </a:t>
            </a:r>
            <a:r>
              <a:rPr>
                <a:solidFill>
                  <a:srgbClr val="A9B7C6"/>
                </a:solidFill>
              </a:rPr>
              <a:t>app </a:t>
            </a:r>
            <a:r>
              <a:rPr b="1">
                <a:solidFill>
                  <a:srgbClr val="CC7831"/>
                </a:solidFill>
              </a:rPr>
              <a:t>from </a:t>
            </a:r>
            <a:r>
              <a:t>'./reducers'</a:t>
            </a:r>
          </a:p>
          <a:p>
            <a:pPr algn="l">
              <a:defRPr sz="1500">
                <a:solidFill>
                  <a:srgbClr val="A9B7C6"/>
                </a:solidFill>
                <a:latin typeface="Menlo"/>
                <a:ea typeface="Menlo"/>
                <a:cs typeface="Menlo"/>
                <a:sym typeface="Menlo"/>
              </a:defRPr>
            </a:pPr>
            <a:r>
              <a:rPr b="1">
                <a:solidFill>
                  <a:srgbClr val="CC7831"/>
                </a:solidFill>
              </a:rPr>
              <a:t>const </a:t>
            </a:r>
            <a:r>
              <a:t>store = createStore(app)</a:t>
            </a:r>
          </a:p>
        </p:txBody>
      </p:sp>
      <p:sp>
        <p:nvSpPr>
          <p:cNvPr id="656" name="Sapling"/>
          <p:cNvSpPr/>
          <p:nvPr/>
        </p:nvSpPr>
        <p:spPr>
          <a:xfrm>
            <a:off x="7670661" y="3179227"/>
            <a:ext cx="588640" cy="969862"/>
          </a:xfrm>
          <a:custGeom>
            <a:avLst/>
            <a:gdLst/>
            <a:ahLst/>
            <a:cxnLst>
              <a:cxn ang="0">
                <a:pos x="wd2" y="hd2"/>
              </a:cxn>
              <a:cxn ang="5400000">
                <a:pos x="wd2" y="hd2"/>
              </a:cxn>
              <a:cxn ang="10800000">
                <a:pos x="wd2" y="hd2"/>
              </a:cxn>
              <a:cxn ang="16200000">
                <a:pos x="wd2" y="hd2"/>
              </a:cxn>
            </a:cxnLst>
            <a:rect l="0" t="0" r="r" b="b"/>
            <a:pathLst>
              <a:path w="21509" h="21600" fill="norm" stroke="1" extrusionOk="0">
                <a:moveTo>
                  <a:pt x="11199" y="0"/>
                </a:moveTo>
                <a:cubicBezTo>
                  <a:pt x="11199" y="0"/>
                  <a:pt x="4417" y="3031"/>
                  <a:pt x="10035" y="4898"/>
                </a:cubicBezTo>
                <a:cubicBezTo>
                  <a:pt x="9510" y="6131"/>
                  <a:pt x="9363" y="7938"/>
                  <a:pt x="9409" y="9496"/>
                </a:cubicBezTo>
                <a:lnTo>
                  <a:pt x="8674" y="8999"/>
                </a:lnTo>
                <a:cubicBezTo>
                  <a:pt x="8753" y="8469"/>
                  <a:pt x="8637" y="7236"/>
                  <a:pt x="6085" y="6596"/>
                </a:cubicBezTo>
                <a:cubicBezTo>
                  <a:pt x="4779" y="6269"/>
                  <a:pt x="1583" y="5708"/>
                  <a:pt x="1583" y="5708"/>
                </a:cubicBezTo>
                <a:cubicBezTo>
                  <a:pt x="1583" y="5708"/>
                  <a:pt x="2192" y="9914"/>
                  <a:pt x="8277" y="9288"/>
                </a:cubicBezTo>
                <a:lnTo>
                  <a:pt x="9442" y="10173"/>
                </a:lnTo>
                <a:cubicBezTo>
                  <a:pt x="9506" y="11142"/>
                  <a:pt x="9642" y="11948"/>
                  <a:pt x="9794" y="12354"/>
                </a:cubicBezTo>
                <a:cubicBezTo>
                  <a:pt x="9962" y="12802"/>
                  <a:pt x="9961" y="13514"/>
                  <a:pt x="9880" y="14272"/>
                </a:cubicBezTo>
                <a:cubicBezTo>
                  <a:pt x="9466" y="14005"/>
                  <a:pt x="8793" y="13598"/>
                  <a:pt x="8103" y="13290"/>
                </a:cubicBezTo>
                <a:cubicBezTo>
                  <a:pt x="8027" y="12682"/>
                  <a:pt x="7456" y="11412"/>
                  <a:pt x="4177" y="10704"/>
                </a:cubicBezTo>
                <a:cubicBezTo>
                  <a:pt x="2433" y="10327"/>
                  <a:pt x="0" y="9337"/>
                  <a:pt x="0" y="9337"/>
                </a:cubicBezTo>
                <a:cubicBezTo>
                  <a:pt x="0" y="9337"/>
                  <a:pt x="-91" y="14725"/>
                  <a:pt x="7643" y="13699"/>
                </a:cubicBezTo>
                <a:lnTo>
                  <a:pt x="9774" y="15048"/>
                </a:lnTo>
                <a:cubicBezTo>
                  <a:pt x="9613" y="16048"/>
                  <a:pt x="9368" y="17001"/>
                  <a:pt x="9248" y="17425"/>
                </a:cubicBezTo>
                <a:cubicBezTo>
                  <a:pt x="9002" y="18288"/>
                  <a:pt x="9059" y="20480"/>
                  <a:pt x="9040" y="20890"/>
                </a:cubicBezTo>
                <a:cubicBezTo>
                  <a:pt x="9025" y="21202"/>
                  <a:pt x="8408" y="21321"/>
                  <a:pt x="8408" y="21321"/>
                </a:cubicBezTo>
                <a:cubicBezTo>
                  <a:pt x="8040" y="21377"/>
                  <a:pt x="8034" y="21600"/>
                  <a:pt x="8408" y="21600"/>
                </a:cubicBezTo>
                <a:cubicBezTo>
                  <a:pt x="8609" y="21600"/>
                  <a:pt x="11920" y="21600"/>
                  <a:pt x="12073" y="21600"/>
                </a:cubicBezTo>
                <a:cubicBezTo>
                  <a:pt x="12436" y="21600"/>
                  <a:pt x="12487" y="21364"/>
                  <a:pt x="12073" y="21321"/>
                </a:cubicBezTo>
                <a:cubicBezTo>
                  <a:pt x="11522" y="21262"/>
                  <a:pt x="11131" y="21121"/>
                  <a:pt x="11041" y="20813"/>
                </a:cubicBezTo>
                <a:cubicBezTo>
                  <a:pt x="10952" y="20504"/>
                  <a:pt x="10394" y="18575"/>
                  <a:pt x="10639" y="17569"/>
                </a:cubicBezTo>
                <a:cubicBezTo>
                  <a:pt x="10677" y="17413"/>
                  <a:pt x="10715" y="17216"/>
                  <a:pt x="10750" y="16989"/>
                </a:cubicBezTo>
                <a:cubicBezTo>
                  <a:pt x="11060" y="16769"/>
                  <a:pt x="11717" y="16311"/>
                  <a:pt x="12305" y="15945"/>
                </a:cubicBezTo>
                <a:cubicBezTo>
                  <a:pt x="13447" y="16166"/>
                  <a:pt x="15980" y="16464"/>
                  <a:pt x="18119" y="15364"/>
                </a:cubicBezTo>
                <a:cubicBezTo>
                  <a:pt x="19247" y="14783"/>
                  <a:pt x="21509" y="13280"/>
                  <a:pt x="21509" y="13280"/>
                </a:cubicBezTo>
                <a:cubicBezTo>
                  <a:pt x="21509" y="13280"/>
                  <a:pt x="12547" y="12190"/>
                  <a:pt x="11737" y="15573"/>
                </a:cubicBezTo>
                <a:lnTo>
                  <a:pt x="10864" y="16043"/>
                </a:lnTo>
                <a:cubicBezTo>
                  <a:pt x="10971" y="14873"/>
                  <a:pt x="10991" y="13415"/>
                  <a:pt x="10775" y="12417"/>
                </a:cubicBezTo>
                <a:lnTo>
                  <a:pt x="12355" y="11579"/>
                </a:lnTo>
                <a:cubicBezTo>
                  <a:pt x="18672" y="12159"/>
                  <a:pt x="20026" y="7835"/>
                  <a:pt x="20026" y="7835"/>
                </a:cubicBezTo>
                <a:cubicBezTo>
                  <a:pt x="20026" y="7835"/>
                  <a:pt x="17651" y="8235"/>
                  <a:pt x="15906" y="8612"/>
                </a:cubicBezTo>
                <a:cubicBezTo>
                  <a:pt x="12429" y="9363"/>
                  <a:pt x="11998" y="10745"/>
                  <a:pt x="11973" y="11300"/>
                </a:cubicBezTo>
                <a:lnTo>
                  <a:pt x="10634" y="11780"/>
                </a:lnTo>
                <a:cubicBezTo>
                  <a:pt x="10426" y="10763"/>
                  <a:pt x="10298" y="9630"/>
                  <a:pt x="10271" y="8492"/>
                </a:cubicBezTo>
                <a:lnTo>
                  <a:pt x="11654" y="7417"/>
                </a:lnTo>
                <a:cubicBezTo>
                  <a:pt x="16996" y="7894"/>
                  <a:pt x="18144" y="4232"/>
                  <a:pt x="18144" y="4232"/>
                </a:cubicBezTo>
                <a:cubicBezTo>
                  <a:pt x="18144" y="4232"/>
                  <a:pt x="16125" y="4573"/>
                  <a:pt x="14642" y="4893"/>
                </a:cubicBezTo>
                <a:cubicBezTo>
                  <a:pt x="11810" y="5505"/>
                  <a:pt x="11357" y="6610"/>
                  <a:pt x="11305" y="7117"/>
                </a:cubicBezTo>
                <a:cubicBezTo>
                  <a:pt x="10911" y="7336"/>
                  <a:pt x="10530" y="7612"/>
                  <a:pt x="10265" y="7818"/>
                </a:cubicBezTo>
                <a:cubicBezTo>
                  <a:pt x="10277" y="6831"/>
                  <a:pt x="10367" y="5857"/>
                  <a:pt x="10551" y="4967"/>
                </a:cubicBezTo>
                <a:cubicBezTo>
                  <a:pt x="11084" y="4744"/>
                  <a:pt x="13013" y="3792"/>
                  <a:pt x="11865" y="2105"/>
                </a:cubicBezTo>
                <a:cubicBezTo>
                  <a:pt x="11342" y="1337"/>
                  <a:pt x="11199" y="0"/>
                  <a:pt x="11199" y="0"/>
                </a:cubicBezTo>
                <a:close/>
              </a:path>
            </a:pathLst>
          </a:custGeom>
          <a:blipFill>
            <a:blip r:embed="rId4"/>
          </a:blipFill>
          <a:ln w="12700">
            <a:miter lim="400000"/>
          </a:ln>
        </p:spPr>
        <p:txBody>
          <a:bodyPr lIns="50800" tIns="50800" rIns="50800" bIns="50800" anchor="ctr"/>
          <a:lstStyle/>
          <a:p>
            <a:pPr>
              <a:defRPr cap="all" spc="32">
                <a:latin typeface="+mn-lt"/>
                <a:ea typeface="+mn-ea"/>
                <a:cs typeface="+mn-cs"/>
                <a:sym typeface="Futura"/>
              </a:defRPr>
            </a:pPr>
          </a:p>
        </p:txBody>
      </p:sp>
      <p:sp>
        <p:nvSpPr>
          <p:cNvPr id="657" name="Initialized with root reducer"/>
          <p:cNvSpPr/>
          <p:nvPr/>
        </p:nvSpPr>
        <p:spPr>
          <a:xfrm>
            <a:off x="3106183" y="7266317"/>
            <a:ext cx="2802732" cy="71794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6321" y="0"/>
                </a:moveTo>
                <a:lnTo>
                  <a:pt x="14862" y="7881"/>
                </a:lnTo>
                <a:lnTo>
                  <a:pt x="731" y="7881"/>
                </a:lnTo>
                <a:cubicBezTo>
                  <a:pt x="328" y="7881"/>
                  <a:pt x="0" y="9161"/>
                  <a:pt x="0" y="10734"/>
                </a:cubicBezTo>
                <a:lnTo>
                  <a:pt x="0" y="18746"/>
                </a:lnTo>
                <a:cubicBezTo>
                  <a:pt x="0" y="20320"/>
                  <a:pt x="328" y="21600"/>
                  <a:pt x="731" y="21600"/>
                </a:cubicBezTo>
                <a:lnTo>
                  <a:pt x="20869" y="21600"/>
                </a:lnTo>
                <a:cubicBezTo>
                  <a:pt x="21272" y="21600"/>
                  <a:pt x="21600" y="20320"/>
                  <a:pt x="21600" y="18746"/>
                </a:cubicBezTo>
                <a:lnTo>
                  <a:pt x="21600" y="10734"/>
                </a:lnTo>
                <a:cubicBezTo>
                  <a:pt x="21600" y="9161"/>
                  <a:pt x="21272" y="7881"/>
                  <a:pt x="20869" y="7881"/>
                </a:cubicBezTo>
                <a:lnTo>
                  <a:pt x="17780" y="7881"/>
                </a:lnTo>
                <a:lnTo>
                  <a:pt x="16321" y="0"/>
                </a:lnTo>
                <a:close/>
              </a:path>
            </a:pathLst>
          </a:custGeom>
          <a:blipFill>
            <a:blip r:embed="rId5"/>
          </a:blipFill>
          <a:ln w="12700">
            <a:miter lim="400000"/>
          </a:ln>
          <a:extLst>
            <a:ext uri="{C572A759-6A51-4108-AA02-DFA0A04FC94B}">
              <ma14:wrappingTextBoxFlag xmlns:ma14="http://schemas.microsoft.com/office/mac/drawingml/2011/main" val="1"/>
            </a:ext>
          </a:extLst>
        </p:spPr>
        <p:txBody>
          <a:bodyPr lIns="50800" tIns="50800" rIns="50800" bIns="50800" anchor="ctr"/>
          <a:lstStyle/>
          <a:p>
            <a:pPr/>
            <a:r>
              <a:t>Initialized with root reducer</a:t>
            </a:r>
          </a:p>
        </p:txBody>
      </p:sp>
      <p:pic>
        <p:nvPicPr>
          <p:cNvPr id="658" name="page20image1528.png" descr="page20image1528.png"/>
          <p:cNvPicPr>
            <a:picLocks noChangeAspect="1"/>
          </p:cNvPicPr>
          <p:nvPr/>
        </p:nvPicPr>
        <p:blipFill>
          <a:blip r:embed="rId6">
            <a:extLst/>
          </a:blip>
          <a:stretch>
            <a:fillRect/>
          </a:stretch>
        </p:blipFill>
        <p:spPr>
          <a:xfrm>
            <a:off x="11181760" y="693444"/>
            <a:ext cx="1080091" cy="1020086"/>
          </a:xfrm>
          <a:prstGeom prst="rect">
            <a:avLst/>
          </a:prstGeom>
          <a:ln w="12700">
            <a:miter lim="400000"/>
          </a:ln>
          <a:effectLst>
            <a:outerShdw sx="100000" sy="100000" kx="0" ky="0" algn="b" rotWithShape="0" blurRad="190500" dist="8455" dir="5400000">
              <a:srgbClr val="000000"/>
            </a:outerShdw>
          </a:effectLst>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65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657" grpId="1"/>
    </p:bldLst>
  </p:timing>
</p:sld>
</file>

<file path=ppt/slides/slide4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62" name="React redux bindings"/>
          <p:cNvSpPr txBox="1"/>
          <p:nvPr>
            <p:ph type="title"/>
          </p:nvPr>
        </p:nvSpPr>
        <p:spPr>
          <a:prstGeom prst="rect">
            <a:avLst/>
          </a:prstGeom>
        </p:spPr>
        <p:txBody>
          <a:bodyPr/>
          <a:lstStyle>
            <a:lvl1pPr defTabSz="452627">
              <a:defRPr spc="79" sz="3959"/>
            </a:lvl1pPr>
          </a:lstStyle>
          <a:p>
            <a:pPr/>
            <a:r>
              <a:t>React redux bindings</a:t>
            </a:r>
          </a:p>
        </p:txBody>
      </p:sp>
      <p:sp>
        <p:nvSpPr>
          <p:cNvPr id="663" name="Text"/>
          <p:cNvSpPr txBox="1"/>
          <p:nvPr/>
        </p:nvSpPr>
        <p:spPr>
          <a:xfrm>
            <a:off x="9798050" y="158750"/>
            <a:ext cx="190500" cy="4572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algn="l">
              <a:lnSpc>
                <a:spcPts val="2800"/>
              </a:lnSpc>
              <a:defRPr sz="1200">
                <a:solidFill>
                  <a:srgbClr val="A9B7C6"/>
                </a:solidFill>
                <a:latin typeface="Times"/>
                <a:ea typeface="Times"/>
                <a:cs typeface="Times"/>
                <a:sym typeface="Times"/>
              </a:defRPr>
            </a:lvl1pPr>
          </a:lstStyle>
          <a:p>
            <a:pPr/>
            <a:r>
              <a:t> </a:t>
            </a:r>
          </a:p>
        </p:txBody>
      </p:sp>
      <p:sp>
        <p:nvSpPr>
          <p:cNvPr id="664" name="Library that contains a series of bindings that greatly help integrate Redux into a react app…"/>
          <p:cNvSpPr txBox="1"/>
          <p:nvPr/>
        </p:nvSpPr>
        <p:spPr>
          <a:xfrm>
            <a:off x="379346" y="2283897"/>
            <a:ext cx="11720579" cy="164343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marL="312420" indent="-312420" algn="l" defTabSz="374904">
              <a:spcBef>
                <a:spcPts val="2700"/>
              </a:spcBef>
              <a:buClr>
                <a:srgbClr val="9A958E"/>
              </a:buClr>
              <a:buSzPct val="104999"/>
              <a:buChar char="▸"/>
              <a:defRPr spc="45" sz="2296">
                <a:solidFill>
                  <a:srgbClr val="5B5854"/>
                </a:solidFill>
              </a:defRPr>
            </a:pPr>
            <a:r>
              <a:t>Library that contains a series of bindings that greatly help integrate Redux into a react app</a:t>
            </a:r>
          </a:p>
          <a:p>
            <a:pPr marL="312420" indent="-312420" algn="l" defTabSz="374904">
              <a:spcBef>
                <a:spcPts val="2700"/>
              </a:spcBef>
              <a:buClr>
                <a:srgbClr val="9A958E"/>
              </a:buClr>
              <a:buSzPct val="104999"/>
              <a:buChar char="▸"/>
              <a:defRPr spc="45" sz="2296">
                <a:solidFill>
                  <a:srgbClr val="5B5854"/>
                </a:solidFill>
              </a:defRPr>
            </a:pPr>
            <a:r>
              <a:rPr>
                <a:latin typeface="Avenir Heavy"/>
                <a:ea typeface="Avenir Heavy"/>
                <a:cs typeface="Avenir Heavy"/>
                <a:sym typeface="Avenir Heavy"/>
              </a:rPr>
              <a:t>Provider </a:t>
            </a:r>
            <a:r>
              <a:t>wraps entire app</a:t>
            </a:r>
          </a:p>
        </p:txBody>
      </p:sp>
      <p:sp>
        <p:nvSpPr>
          <p:cNvPr id="665" name="import {Provider} from `react-redux`…"/>
          <p:cNvSpPr txBox="1"/>
          <p:nvPr/>
        </p:nvSpPr>
        <p:spPr>
          <a:xfrm>
            <a:off x="1991928" y="4281949"/>
            <a:ext cx="5206566" cy="2235201"/>
          </a:xfrm>
          <a:prstGeom prst="rect">
            <a:avLst/>
          </a:prstGeom>
          <a:solidFill>
            <a:srgbClr val="2B2B2B"/>
          </a:solidFill>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algn="l">
              <a:defRPr sz="1800">
                <a:solidFill>
                  <a:srgbClr val="6A8759"/>
                </a:solidFill>
                <a:latin typeface="Menlo"/>
                <a:ea typeface="Menlo"/>
                <a:cs typeface="Menlo"/>
                <a:sym typeface="Menlo"/>
              </a:defRPr>
            </a:pPr>
            <a:r>
              <a:rPr b="1">
                <a:solidFill>
                  <a:srgbClr val="CC7831"/>
                </a:solidFill>
              </a:rPr>
              <a:t>import </a:t>
            </a:r>
            <a:r>
              <a:rPr>
                <a:solidFill>
                  <a:srgbClr val="A9B7C6"/>
                </a:solidFill>
              </a:rPr>
              <a:t>{Provider} </a:t>
            </a:r>
            <a:r>
              <a:rPr b="1">
                <a:solidFill>
                  <a:srgbClr val="CC7831"/>
                </a:solidFill>
              </a:rPr>
              <a:t>from </a:t>
            </a:r>
            <a:r>
              <a:t>`react-redux`</a:t>
            </a:r>
          </a:p>
          <a:p>
            <a:pPr algn="l">
              <a:defRPr sz="1800">
                <a:solidFill>
                  <a:srgbClr val="6A8759"/>
                </a:solidFill>
                <a:latin typeface="Menlo"/>
                <a:ea typeface="Menlo"/>
                <a:cs typeface="Menlo"/>
                <a:sym typeface="Menlo"/>
              </a:defRPr>
            </a:pPr>
          </a:p>
          <a:p>
            <a:pPr algn="l">
              <a:defRPr sz="1800">
                <a:solidFill>
                  <a:srgbClr val="A9B7C6"/>
                </a:solidFill>
                <a:latin typeface="Menlo"/>
                <a:ea typeface="Menlo"/>
                <a:cs typeface="Menlo"/>
                <a:sym typeface="Menlo"/>
              </a:defRPr>
            </a:pPr>
            <a:r>
              <a:t>ReactDOM.render(</a:t>
            </a:r>
          </a:p>
          <a:p>
            <a:pPr algn="l">
              <a:defRPr sz="1800">
                <a:solidFill>
                  <a:srgbClr val="E8BF6B"/>
                </a:solidFill>
                <a:latin typeface="Menlo"/>
                <a:ea typeface="Menlo"/>
                <a:cs typeface="Menlo"/>
                <a:sym typeface="Menlo"/>
              </a:defRPr>
            </a:pPr>
            <a:r>
              <a:rPr>
                <a:solidFill>
                  <a:srgbClr val="A9B7C6"/>
                </a:solidFill>
              </a:rPr>
              <a:t>    </a:t>
            </a:r>
            <a:r>
              <a:t>&lt;Provider </a:t>
            </a:r>
            <a:r>
              <a:rPr>
                <a:solidFill>
                  <a:srgbClr val="BABABA"/>
                </a:solidFill>
              </a:rPr>
              <a:t>store</a:t>
            </a:r>
            <a:r>
              <a:rPr>
                <a:solidFill>
                  <a:srgbClr val="6A8759"/>
                </a:solidFill>
              </a:rPr>
              <a:t>=</a:t>
            </a:r>
            <a:r>
              <a:rPr>
                <a:solidFill>
                  <a:srgbClr val="A9B7C6"/>
                </a:solidFill>
              </a:rPr>
              <a:t>{store}</a:t>
            </a:r>
            <a:r>
              <a:t>&gt;</a:t>
            </a:r>
          </a:p>
          <a:p>
            <a:pPr algn="l">
              <a:defRPr sz="1800">
                <a:solidFill>
                  <a:srgbClr val="E8BF6B"/>
                </a:solidFill>
                <a:latin typeface="Menlo"/>
                <a:ea typeface="Menlo"/>
                <a:cs typeface="Menlo"/>
                <a:sym typeface="Menlo"/>
              </a:defRPr>
            </a:pPr>
            <a:r>
              <a:t>        &lt;MyRootComponent /&gt;</a:t>
            </a:r>
          </a:p>
          <a:p>
            <a:pPr algn="l">
              <a:defRPr sz="1800">
                <a:solidFill>
                  <a:srgbClr val="E8BF6B"/>
                </a:solidFill>
                <a:latin typeface="Menlo"/>
                <a:ea typeface="Menlo"/>
                <a:cs typeface="Menlo"/>
                <a:sym typeface="Menlo"/>
              </a:defRPr>
            </a:pPr>
            <a:r>
              <a:t>    &lt;/Provider&gt;</a:t>
            </a:r>
            <a:r>
              <a:rPr>
                <a:solidFill>
                  <a:srgbClr val="CC7831"/>
                </a:solidFill>
              </a:rPr>
              <a:t>,</a:t>
            </a:r>
            <a:endParaRPr>
              <a:solidFill>
                <a:srgbClr val="CC7831"/>
              </a:solidFill>
            </a:endParaRPr>
          </a:p>
          <a:p>
            <a:pPr algn="l">
              <a:defRPr sz="1800">
                <a:solidFill>
                  <a:srgbClr val="A9B7C6"/>
                </a:solidFill>
                <a:latin typeface="Menlo"/>
                <a:ea typeface="Menlo"/>
                <a:cs typeface="Menlo"/>
                <a:sym typeface="Menlo"/>
              </a:defRPr>
            </a:pPr>
            <a:r>
              <a:rPr>
                <a:solidFill>
                  <a:srgbClr val="CC7831"/>
                </a:solidFill>
              </a:rPr>
              <a:t>    </a:t>
            </a:r>
            <a:r>
              <a:t>rootEl</a:t>
            </a:r>
          </a:p>
          <a:p>
            <a:pPr algn="l">
              <a:defRPr sz="1800">
                <a:solidFill>
                  <a:srgbClr val="A9B7C6"/>
                </a:solidFill>
                <a:latin typeface="Menlo"/>
                <a:ea typeface="Menlo"/>
                <a:cs typeface="Menlo"/>
                <a:sym typeface="Menlo"/>
              </a:defRPr>
            </a:pPr>
            <a:r>
              <a:t>)</a:t>
            </a:r>
          </a:p>
        </p:txBody>
      </p:sp>
      <p:sp>
        <p:nvSpPr>
          <p:cNvPr id="666" name="Provider takes in the created store as a prop"/>
          <p:cNvSpPr/>
          <p:nvPr/>
        </p:nvSpPr>
        <p:spPr>
          <a:xfrm>
            <a:off x="6139854" y="5136223"/>
            <a:ext cx="5418536" cy="52665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4855" y="0"/>
                </a:moveTo>
                <a:cubicBezTo>
                  <a:pt x="4778" y="0"/>
                  <a:pt x="4710" y="304"/>
                  <a:pt x="4650" y="716"/>
                </a:cubicBezTo>
                <a:lnTo>
                  <a:pt x="0" y="5160"/>
                </a:lnTo>
                <a:lnTo>
                  <a:pt x="4477" y="9441"/>
                </a:lnTo>
                <a:lnTo>
                  <a:pt x="4477" y="17726"/>
                </a:lnTo>
                <a:cubicBezTo>
                  <a:pt x="4477" y="19871"/>
                  <a:pt x="4647" y="21600"/>
                  <a:pt x="4855" y="21600"/>
                </a:cubicBezTo>
                <a:lnTo>
                  <a:pt x="21223" y="21600"/>
                </a:lnTo>
                <a:cubicBezTo>
                  <a:pt x="21432" y="21600"/>
                  <a:pt x="21600" y="19871"/>
                  <a:pt x="21600" y="17726"/>
                </a:cubicBezTo>
                <a:lnTo>
                  <a:pt x="21600" y="3890"/>
                </a:lnTo>
                <a:cubicBezTo>
                  <a:pt x="21600" y="1745"/>
                  <a:pt x="21432" y="0"/>
                  <a:pt x="21223" y="0"/>
                </a:cubicBezTo>
                <a:lnTo>
                  <a:pt x="4855" y="0"/>
                </a:lnTo>
                <a:close/>
              </a:path>
            </a:pathLst>
          </a:cu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p>
            <a:pPr/>
            <a:r>
              <a:t>Provider takes in the created store as a prop</a:t>
            </a:r>
          </a:p>
        </p:txBody>
      </p:sp>
      <p:sp>
        <p:nvSpPr>
          <p:cNvPr id="667" name="Provider gives all of the children component’s access to the store via the second binding connect"/>
          <p:cNvSpPr txBox="1"/>
          <p:nvPr/>
        </p:nvSpPr>
        <p:spPr>
          <a:xfrm>
            <a:off x="381000" y="6668567"/>
            <a:ext cx="11906564" cy="164343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marL="312420" indent="-312420" algn="l" defTabSz="374904">
              <a:spcBef>
                <a:spcPts val="2700"/>
              </a:spcBef>
              <a:buClr>
                <a:srgbClr val="9A958E"/>
              </a:buClr>
              <a:buSzPct val="104999"/>
              <a:buChar char="▸"/>
              <a:defRPr spc="45" sz="2296">
                <a:solidFill>
                  <a:srgbClr val="5B5854"/>
                </a:solidFill>
              </a:defRPr>
            </a:pPr>
            <a:r>
              <a:t>Provider gives all of the children component’s access to the </a:t>
            </a:r>
            <a:r>
              <a:rPr u="sng"/>
              <a:t>store</a:t>
            </a:r>
            <a:r>
              <a:t> via the second binding </a:t>
            </a:r>
            <a:r>
              <a:rPr>
                <a:latin typeface="Avenir Heavy"/>
                <a:ea typeface="Avenir Heavy"/>
                <a:cs typeface="Avenir Heavy"/>
                <a:sym typeface="Avenir Heavy"/>
              </a:rPr>
              <a:t>connect</a:t>
            </a:r>
          </a:p>
        </p:txBody>
      </p:sp>
      <p:pic>
        <p:nvPicPr>
          <p:cNvPr id="668" name="page20image1528.png" descr="page20image1528.png"/>
          <p:cNvPicPr>
            <a:picLocks noChangeAspect="1"/>
          </p:cNvPicPr>
          <p:nvPr/>
        </p:nvPicPr>
        <p:blipFill>
          <a:blip r:embed="rId4">
            <a:extLst/>
          </a:blip>
          <a:stretch>
            <a:fillRect/>
          </a:stretch>
        </p:blipFill>
        <p:spPr>
          <a:xfrm>
            <a:off x="11181760" y="693444"/>
            <a:ext cx="1080091" cy="1020086"/>
          </a:xfrm>
          <a:prstGeom prst="rect">
            <a:avLst/>
          </a:prstGeom>
          <a:ln w="12700">
            <a:miter lim="400000"/>
          </a:ln>
          <a:effectLst>
            <a:outerShdw sx="100000" sy="100000" kx="0" ky="0" algn="b" rotWithShape="0" blurRad="190500" dist="8455" dir="5400000">
              <a:srgbClr val="000000"/>
            </a:outerShdw>
          </a:effectLst>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66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666" grpId="1"/>
    </p:bldLst>
  </p:timing>
</p:sld>
</file>

<file path=ppt/slides/slide4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72" name="React redux bindings"/>
          <p:cNvSpPr txBox="1"/>
          <p:nvPr>
            <p:ph type="title"/>
          </p:nvPr>
        </p:nvSpPr>
        <p:spPr>
          <a:prstGeom prst="rect">
            <a:avLst/>
          </a:prstGeom>
        </p:spPr>
        <p:txBody>
          <a:bodyPr/>
          <a:lstStyle>
            <a:lvl1pPr defTabSz="452627">
              <a:defRPr spc="79" sz="3959"/>
            </a:lvl1pPr>
          </a:lstStyle>
          <a:p>
            <a:pPr/>
            <a:r>
              <a:t>React redux bindings</a:t>
            </a:r>
          </a:p>
        </p:txBody>
      </p:sp>
      <p:sp>
        <p:nvSpPr>
          <p:cNvPr id="673" name="Text"/>
          <p:cNvSpPr txBox="1"/>
          <p:nvPr/>
        </p:nvSpPr>
        <p:spPr>
          <a:xfrm>
            <a:off x="9798050" y="158750"/>
            <a:ext cx="190500" cy="4572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algn="l">
              <a:lnSpc>
                <a:spcPts val="2800"/>
              </a:lnSpc>
              <a:defRPr sz="1200">
                <a:solidFill>
                  <a:srgbClr val="A9B7C6"/>
                </a:solidFill>
                <a:latin typeface="Times"/>
                <a:ea typeface="Times"/>
                <a:cs typeface="Times"/>
                <a:sym typeface="Times"/>
              </a:defRPr>
            </a:lvl1pPr>
          </a:lstStyle>
          <a:p>
            <a:pPr/>
            <a:r>
              <a:t> </a:t>
            </a:r>
          </a:p>
        </p:txBody>
      </p:sp>
      <p:sp>
        <p:nvSpPr>
          <p:cNvPr id="674" name="Connect is a Higher Order component that takes 2 main functions as parameters:…"/>
          <p:cNvSpPr txBox="1"/>
          <p:nvPr/>
        </p:nvSpPr>
        <p:spPr>
          <a:xfrm>
            <a:off x="379346" y="1902978"/>
            <a:ext cx="11973885" cy="594764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marL="381000" indent="-381000" algn="l">
              <a:spcBef>
                <a:spcPts val="3400"/>
              </a:spcBef>
              <a:buClr>
                <a:srgbClr val="9A958E"/>
              </a:buClr>
              <a:buSzPct val="104999"/>
              <a:buChar char="▸"/>
              <a:defRPr spc="56" sz="2800">
                <a:solidFill>
                  <a:srgbClr val="5B5854"/>
                </a:solidFill>
              </a:defRPr>
            </a:pPr>
            <a:r>
              <a:rPr>
                <a:latin typeface="Avenir Heavy"/>
                <a:ea typeface="Avenir Heavy"/>
                <a:cs typeface="Avenir Heavy"/>
                <a:sym typeface="Avenir Heavy"/>
              </a:rPr>
              <a:t>Connect</a:t>
            </a:r>
            <a:r>
              <a:t> </a:t>
            </a:r>
            <a:r>
              <a:t>is a </a:t>
            </a:r>
            <a:r>
              <a:rPr u="sng"/>
              <a:t>Higher Order</a:t>
            </a:r>
            <a:r>
              <a:t> component that takes 2 main functions as parameters:</a:t>
            </a:r>
          </a:p>
          <a:p>
            <a:pPr lvl="1" marL="762000" indent="-381000" algn="l">
              <a:spcBef>
                <a:spcPts val="3400"/>
              </a:spcBef>
              <a:buClr>
                <a:srgbClr val="9A958E"/>
              </a:buClr>
              <a:buSzPct val="104999"/>
              <a:buChar char="▸"/>
              <a:defRPr spc="56" sz="2800">
                <a:solidFill>
                  <a:srgbClr val="5B5854"/>
                </a:solidFill>
              </a:defRPr>
            </a:pPr>
            <a:r>
              <a:t>mapStateToProps(state, [ownProps]): stateProps</a:t>
            </a:r>
          </a:p>
          <a:p>
            <a:pPr lvl="2" marL="1143000" indent="-381000" algn="l">
              <a:spcBef>
                <a:spcPts val="3400"/>
              </a:spcBef>
              <a:buClr>
                <a:srgbClr val="9A958E"/>
              </a:buClr>
              <a:buSzPct val="104999"/>
              <a:buChar char="▸"/>
              <a:defRPr spc="56" sz="2800">
                <a:solidFill>
                  <a:srgbClr val="5B5854"/>
                </a:solidFill>
              </a:defRPr>
            </a:pPr>
          </a:p>
          <a:p>
            <a:pPr algn="l">
              <a:spcBef>
                <a:spcPts val="3400"/>
              </a:spcBef>
              <a:defRPr spc="56" sz="2800">
                <a:solidFill>
                  <a:srgbClr val="5B5854"/>
                </a:solidFill>
              </a:defRPr>
            </a:pPr>
          </a:p>
          <a:p>
            <a:pPr lvl="1" marL="762000" indent="-381000" algn="l">
              <a:spcBef>
                <a:spcPts val="3400"/>
              </a:spcBef>
              <a:buClr>
                <a:srgbClr val="9A958E"/>
              </a:buClr>
              <a:buSzPct val="104999"/>
              <a:buChar char="▸"/>
              <a:defRPr spc="56" sz="2800">
                <a:solidFill>
                  <a:srgbClr val="5B5854"/>
                </a:solidFill>
              </a:defRPr>
            </a:pPr>
            <a:r>
              <a:t>mapDispatchToProps(dispatch, [ownProps]): dispatchProps</a:t>
            </a:r>
          </a:p>
        </p:txBody>
      </p:sp>
      <p:sp>
        <p:nvSpPr>
          <p:cNvPr id="675" name="const mapStateToProps = state =&gt; {…"/>
          <p:cNvSpPr txBox="1"/>
          <p:nvPr/>
        </p:nvSpPr>
        <p:spPr>
          <a:xfrm>
            <a:off x="2199403" y="4158772"/>
            <a:ext cx="4099150" cy="1244601"/>
          </a:xfrm>
          <a:prstGeom prst="rect">
            <a:avLst/>
          </a:prstGeom>
          <a:solidFill>
            <a:srgbClr val="2B2B2B"/>
          </a:solidFill>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lgn="l">
              <a:defRPr sz="1500">
                <a:solidFill>
                  <a:srgbClr val="FFC66E"/>
                </a:solidFill>
                <a:latin typeface="Menlo"/>
                <a:ea typeface="Menlo"/>
                <a:cs typeface="Menlo"/>
                <a:sym typeface="Menlo"/>
              </a:defRPr>
            </a:pPr>
            <a:r>
              <a:rPr b="1">
                <a:solidFill>
                  <a:srgbClr val="CC7831"/>
                </a:solidFill>
              </a:rPr>
              <a:t>const </a:t>
            </a:r>
            <a:r>
              <a:t>mapStateToProps </a:t>
            </a:r>
            <a:r>
              <a:rPr>
                <a:solidFill>
                  <a:srgbClr val="A9B7C6"/>
                </a:solidFill>
              </a:rPr>
              <a:t>= state =&gt; {</a:t>
            </a:r>
            <a:endParaRPr>
              <a:solidFill>
                <a:srgbClr val="A9B7C6"/>
              </a:solidFill>
            </a:endParaRPr>
          </a:p>
          <a:p>
            <a:pPr algn="l">
              <a:defRPr b="1" sz="1500">
                <a:solidFill>
                  <a:srgbClr val="CC7831"/>
                </a:solidFill>
                <a:latin typeface="Menlo"/>
                <a:ea typeface="Menlo"/>
                <a:cs typeface="Menlo"/>
                <a:sym typeface="Menlo"/>
              </a:defRPr>
            </a:pPr>
            <a:r>
              <a:rPr b="0">
                <a:solidFill>
                  <a:srgbClr val="A9B7C6"/>
                </a:solidFill>
              </a:rPr>
              <a:t>    </a:t>
            </a:r>
            <a:r>
              <a:t>return </a:t>
            </a:r>
            <a:r>
              <a:rPr b="0">
                <a:solidFill>
                  <a:srgbClr val="A9B7C6"/>
                </a:solidFill>
              </a:rPr>
              <a:t>{</a:t>
            </a:r>
            <a:endParaRPr b="0">
              <a:solidFill>
                <a:srgbClr val="A9B7C6"/>
              </a:solidFill>
            </a:endParaRPr>
          </a:p>
          <a:p>
            <a:pPr algn="l">
              <a:defRPr sz="1500">
                <a:solidFill>
                  <a:srgbClr val="A9B7C6"/>
                </a:solidFill>
                <a:latin typeface="Menlo"/>
                <a:ea typeface="Menlo"/>
                <a:cs typeface="Menlo"/>
                <a:sym typeface="Menlo"/>
              </a:defRPr>
            </a:pPr>
            <a:r>
              <a:t>        </a:t>
            </a:r>
            <a:r>
              <a:rPr>
                <a:solidFill>
                  <a:srgbClr val="9876AA"/>
                </a:solidFill>
              </a:rPr>
              <a:t>todos</a:t>
            </a:r>
            <a:r>
              <a:t>: state.</a:t>
            </a:r>
            <a:r>
              <a:rPr>
                <a:solidFill>
                  <a:srgbClr val="9876AA"/>
                </a:solidFill>
              </a:rPr>
              <a:t>todos</a:t>
            </a:r>
            <a:endParaRPr>
              <a:solidFill>
                <a:srgbClr val="9876AA"/>
              </a:solidFill>
            </a:endParaRPr>
          </a:p>
          <a:p>
            <a:pPr algn="l">
              <a:defRPr sz="1500">
                <a:solidFill>
                  <a:srgbClr val="9876AA"/>
                </a:solidFill>
                <a:latin typeface="Menlo"/>
                <a:ea typeface="Menlo"/>
                <a:cs typeface="Menlo"/>
                <a:sym typeface="Menlo"/>
              </a:defRPr>
            </a:pPr>
            <a:r>
              <a:t>    </a:t>
            </a:r>
            <a:r>
              <a:rPr>
                <a:solidFill>
                  <a:srgbClr val="A9B7C6"/>
                </a:solidFill>
              </a:rPr>
              <a:t>}</a:t>
            </a:r>
            <a:endParaRPr>
              <a:solidFill>
                <a:srgbClr val="A9B7C6"/>
              </a:solidFill>
            </a:endParaRPr>
          </a:p>
          <a:p>
            <a:pPr algn="l">
              <a:defRPr sz="1500">
                <a:solidFill>
                  <a:srgbClr val="A9B7C6"/>
                </a:solidFill>
                <a:latin typeface="Menlo"/>
                <a:ea typeface="Menlo"/>
                <a:cs typeface="Menlo"/>
                <a:sym typeface="Menlo"/>
              </a:defRPr>
            </a:pPr>
            <a:r>
              <a:t>}</a:t>
            </a:r>
          </a:p>
        </p:txBody>
      </p:sp>
      <p:sp>
        <p:nvSpPr>
          <p:cNvPr id="676" name="const mapDispatchToProps = dispatch =&gt; {…"/>
          <p:cNvSpPr txBox="1"/>
          <p:nvPr/>
        </p:nvSpPr>
        <p:spPr>
          <a:xfrm>
            <a:off x="1647698" y="6870700"/>
            <a:ext cx="4816618" cy="1701800"/>
          </a:xfrm>
          <a:prstGeom prst="rect">
            <a:avLst/>
          </a:prstGeom>
          <a:solidFill>
            <a:srgbClr val="2B2B2B"/>
          </a:solidFill>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algn="l">
              <a:defRPr sz="1500">
                <a:solidFill>
                  <a:srgbClr val="FFC66E"/>
                </a:solidFill>
                <a:latin typeface="Menlo"/>
                <a:ea typeface="Menlo"/>
                <a:cs typeface="Menlo"/>
                <a:sym typeface="Menlo"/>
              </a:defRPr>
            </a:pPr>
            <a:r>
              <a:rPr b="1">
                <a:solidFill>
                  <a:srgbClr val="CC7831"/>
                </a:solidFill>
              </a:rPr>
              <a:t>const </a:t>
            </a:r>
            <a:r>
              <a:t>mapDispatchToProps </a:t>
            </a:r>
            <a:r>
              <a:rPr>
                <a:solidFill>
                  <a:srgbClr val="A9B7C6"/>
                </a:solidFill>
              </a:rPr>
              <a:t>= dispatch =&gt; {</a:t>
            </a:r>
            <a:endParaRPr>
              <a:solidFill>
                <a:srgbClr val="A9B7C6"/>
              </a:solidFill>
            </a:endParaRPr>
          </a:p>
          <a:p>
            <a:pPr algn="l">
              <a:defRPr b="1" sz="1500">
                <a:solidFill>
                  <a:srgbClr val="CC7831"/>
                </a:solidFill>
                <a:latin typeface="Menlo"/>
                <a:ea typeface="Menlo"/>
                <a:cs typeface="Menlo"/>
                <a:sym typeface="Menlo"/>
              </a:defRPr>
            </a:pPr>
            <a:r>
              <a:rPr b="0">
                <a:solidFill>
                  <a:srgbClr val="A9B7C6"/>
                </a:solidFill>
              </a:rPr>
              <a:t>    </a:t>
            </a:r>
            <a:r>
              <a:t>return </a:t>
            </a:r>
            <a:r>
              <a:rPr b="0">
                <a:solidFill>
                  <a:srgbClr val="A9B7C6"/>
                </a:solidFill>
              </a:rPr>
              <a:t>{</a:t>
            </a:r>
            <a:endParaRPr b="0">
              <a:solidFill>
                <a:srgbClr val="A9B7C6"/>
              </a:solidFill>
            </a:endParaRPr>
          </a:p>
          <a:p>
            <a:pPr algn="l">
              <a:defRPr sz="1500">
                <a:solidFill>
                  <a:srgbClr val="FFC66E"/>
                </a:solidFill>
                <a:latin typeface="Menlo"/>
                <a:ea typeface="Menlo"/>
                <a:cs typeface="Menlo"/>
                <a:sym typeface="Menlo"/>
              </a:defRPr>
            </a:pPr>
            <a:r>
              <a:rPr>
                <a:solidFill>
                  <a:srgbClr val="A9B7C6"/>
                </a:solidFill>
              </a:rPr>
              <a:t>        </a:t>
            </a:r>
            <a:r>
              <a:t>onTodoClick</a:t>
            </a:r>
            <a:r>
              <a:rPr>
                <a:solidFill>
                  <a:srgbClr val="A9B7C6"/>
                </a:solidFill>
              </a:rPr>
              <a:t>: id =&gt; {</a:t>
            </a:r>
            <a:endParaRPr>
              <a:solidFill>
                <a:srgbClr val="A9B7C6"/>
              </a:solidFill>
            </a:endParaRPr>
          </a:p>
          <a:p>
            <a:pPr algn="l">
              <a:defRPr sz="1500">
                <a:solidFill>
                  <a:srgbClr val="A9B7C6"/>
                </a:solidFill>
                <a:latin typeface="Menlo"/>
                <a:ea typeface="Menlo"/>
                <a:cs typeface="Menlo"/>
                <a:sym typeface="Menlo"/>
              </a:defRPr>
            </a:pPr>
            <a:r>
              <a:t>            dispatch(toggleTodo(id))</a:t>
            </a:r>
          </a:p>
          <a:p>
            <a:pPr algn="l">
              <a:defRPr sz="1500">
                <a:solidFill>
                  <a:srgbClr val="A9B7C6"/>
                </a:solidFill>
                <a:latin typeface="Menlo"/>
                <a:ea typeface="Menlo"/>
                <a:cs typeface="Menlo"/>
                <a:sym typeface="Menlo"/>
              </a:defRPr>
            </a:pPr>
            <a:r>
              <a:t>        }</a:t>
            </a:r>
          </a:p>
          <a:p>
            <a:pPr algn="l">
              <a:defRPr sz="1500">
                <a:solidFill>
                  <a:srgbClr val="A9B7C6"/>
                </a:solidFill>
                <a:latin typeface="Menlo"/>
                <a:ea typeface="Menlo"/>
                <a:cs typeface="Menlo"/>
                <a:sym typeface="Menlo"/>
              </a:defRPr>
            </a:pPr>
            <a:r>
              <a:t>    }</a:t>
            </a:r>
          </a:p>
          <a:p>
            <a:pPr algn="l">
              <a:defRPr sz="1500">
                <a:solidFill>
                  <a:srgbClr val="A9B7C6"/>
                </a:solidFill>
                <a:latin typeface="Menlo"/>
                <a:ea typeface="Menlo"/>
                <a:cs typeface="Menlo"/>
                <a:sym typeface="Menlo"/>
              </a:defRPr>
            </a:pPr>
            <a:r>
              <a:t>}</a:t>
            </a:r>
          </a:p>
        </p:txBody>
      </p:sp>
      <p:sp>
        <p:nvSpPr>
          <p:cNvPr id="677" name="Extract redux state and injects them into the component as props"/>
          <p:cNvSpPr/>
          <p:nvPr/>
        </p:nvSpPr>
        <p:spPr>
          <a:xfrm>
            <a:off x="6269235" y="4565650"/>
            <a:ext cx="6051155" cy="72390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6606" y="0"/>
                </a:moveTo>
                <a:cubicBezTo>
                  <a:pt x="6546" y="0"/>
                  <a:pt x="6493" y="165"/>
                  <a:pt x="6444" y="391"/>
                </a:cubicBezTo>
                <a:lnTo>
                  <a:pt x="0" y="3209"/>
                </a:lnTo>
                <a:lnTo>
                  <a:pt x="6267" y="5945"/>
                </a:lnTo>
                <a:lnTo>
                  <a:pt x="6267" y="18782"/>
                </a:lnTo>
                <a:cubicBezTo>
                  <a:pt x="6267" y="20342"/>
                  <a:pt x="6419" y="21600"/>
                  <a:pt x="6606" y="21600"/>
                </a:cubicBezTo>
                <a:lnTo>
                  <a:pt x="21263" y="21600"/>
                </a:lnTo>
                <a:cubicBezTo>
                  <a:pt x="21450" y="21600"/>
                  <a:pt x="21600" y="20342"/>
                  <a:pt x="21600" y="18782"/>
                </a:cubicBezTo>
                <a:lnTo>
                  <a:pt x="21600" y="2830"/>
                </a:lnTo>
                <a:cubicBezTo>
                  <a:pt x="21600" y="1269"/>
                  <a:pt x="21450" y="0"/>
                  <a:pt x="21263" y="0"/>
                </a:cubicBezTo>
                <a:lnTo>
                  <a:pt x="6606" y="0"/>
                </a:lnTo>
                <a:close/>
              </a:path>
            </a:pathLst>
          </a:cu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p>
            <a:pPr/>
            <a:r>
              <a:t>Extract redux</a:t>
            </a:r>
            <a:r>
              <a:rPr>
                <a:latin typeface="Avenir Heavy"/>
                <a:ea typeface="Avenir Heavy"/>
                <a:cs typeface="Avenir Heavy"/>
                <a:sym typeface="Avenir Heavy"/>
              </a:rPr>
              <a:t> </a:t>
            </a:r>
            <a:r>
              <a:rPr u="sng">
                <a:latin typeface="Avenir Heavy"/>
                <a:ea typeface="Avenir Heavy"/>
                <a:cs typeface="Avenir Heavy"/>
                <a:sym typeface="Avenir Heavy"/>
              </a:rPr>
              <a:t>state</a:t>
            </a:r>
            <a:r>
              <a:t> and injects them into the component as </a:t>
            </a:r>
            <a:r>
              <a:rPr>
                <a:latin typeface="Avenir Book Oblique"/>
                <a:ea typeface="Avenir Book Oblique"/>
                <a:cs typeface="Avenir Book Oblique"/>
                <a:sym typeface="Avenir Book Oblique"/>
              </a:rPr>
              <a:t>props</a:t>
            </a:r>
          </a:p>
        </p:txBody>
      </p:sp>
      <p:sp>
        <p:nvSpPr>
          <p:cNvPr id="678" name="Create functions that allow the component to dispatch actions to the redux store and injects them as props"/>
          <p:cNvSpPr/>
          <p:nvPr/>
        </p:nvSpPr>
        <p:spPr>
          <a:xfrm>
            <a:off x="6544667" y="6950788"/>
            <a:ext cx="5712223" cy="117236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716" y="0"/>
                </a:moveTo>
                <a:cubicBezTo>
                  <a:pt x="5518" y="0"/>
                  <a:pt x="5358" y="784"/>
                  <a:pt x="5358" y="1748"/>
                </a:cubicBezTo>
                <a:lnTo>
                  <a:pt x="5358" y="10493"/>
                </a:lnTo>
                <a:lnTo>
                  <a:pt x="0" y="13981"/>
                </a:lnTo>
                <a:lnTo>
                  <a:pt x="5358" y="17476"/>
                </a:lnTo>
                <a:lnTo>
                  <a:pt x="5358" y="19852"/>
                </a:lnTo>
                <a:cubicBezTo>
                  <a:pt x="5358" y="20816"/>
                  <a:pt x="5518" y="21600"/>
                  <a:pt x="5716" y="21600"/>
                </a:cubicBezTo>
                <a:lnTo>
                  <a:pt x="21243" y="21600"/>
                </a:lnTo>
                <a:cubicBezTo>
                  <a:pt x="21441" y="21600"/>
                  <a:pt x="21600" y="20816"/>
                  <a:pt x="21600" y="19852"/>
                </a:cubicBezTo>
                <a:lnTo>
                  <a:pt x="21600" y="1748"/>
                </a:lnTo>
                <a:cubicBezTo>
                  <a:pt x="21600" y="784"/>
                  <a:pt x="21441" y="0"/>
                  <a:pt x="21243" y="0"/>
                </a:cubicBezTo>
                <a:lnTo>
                  <a:pt x="5716" y="0"/>
                </a:lnTo>
                <a:close/>
              </a:path>
            </a:pathLst>
          </a:cu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p>
            <a:pPr/>
            <a:r>
              <a:t>Create functions that allow the component to </a:t>
            </a:r>
            <a:r>
              <a:rPr u="sng">
                <a:latin typeface="Avenir Heavy"/>
                <a:ea typeface="Avenir Heavy"/>
                <a:cs typeface="Avenir Heavy"/>
                <a:sym typeface="Avenir Heavy"/>
              </a:rPr>
              <a:t>dispatch</a:t>
            </a:r>
            <a:r>
              <a:t> actions to the redux </a:t>
            </a:r>
            <a:r>
              <a:rPr u="sng">
                <a:latin typeface="Avenir Heavy"/>
                <a:ea typeface="Avenir Heavy"/>
                <a:cs typeface="Avenir Heavy"/>
                <a:sym typeface="Avenir Heavy"/>
              </a:rPr>
              <a:t>store</a:t>
            </a:r>
            <a:r>
              <a:t> and injects them as </a:t>
            </a:r>
            <a:r>
              <a:rPr>
                <a:latin typeface="Avenir Book Oblique"/>
                <a:ea typeface="Avenir Book Oblique"/>
                <a:cs typeface="Avenir Book Oblique"/>
                <a:sym typeface="Avenir Book Oblique"/>
              </a:rPr>
              <a:t>props</a:t>
            </a:r>
          </a:p>
        </p:txBody>
      </p:sp>
      <p:pic>
        <p:nvPicPr>
          <p:cNvPr id="679" name="page20image1528.png" descr="page20image1528.png"/>
          <p:cNvPicPr>
            <a:picLocks noChangeAspect="1"/>
          </p:cNvPicPr>
          <p:nvPr/>
        </p:nvPicPr>
        <p:blipFill>
          <a:blip r:embed="rId4">
            <a:extLst/>
          </a:blip>
          <a:stretch>
            <a:fillRect/>
          </a:stretch>
        </p:blipFill>
        <p:spPr>
          <a:xfrm>
            <a:off x="11181760" y="693444"/>
            <a:ext cx="1080091" cy="1020086"/>
          </a:xfrm>
          <a:prstGeom prst="rect">
            <a:avLst/>
          </a:prstGeom>
          <a:ln w="12700">
            <a:miter lim="400000"/>
          </a:ln>
          <a:effectLst>
            <a:outerShdw sx="100000" sy="100000" kx="0" ky="0" algn="b" rotWithShape="0" blurRad="190500" dist="8455" dir="5400000">
              <a:srgbClr val="000000"/>
            </a:outerShdw>
          </a:effectLst>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67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67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678" grpId="2"/>
      <p:bldP build="whole" bldLvl="1" animBg="1" rev="0" advAuto="0" spid="677" grpId="1"/>
    </p:bldLst>
  </p:timing>
</p:sld>
</file>

<file path=ppt/slides/slide4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83" name="React redux bindings"/>
          <p:cNvSpPr txBox="1"/>
          <p:nvPr>
            <p:ph type="title"/>
          </p:nvPr>
        </p:nvSpPr>
        <p:spPr>
          <a:prstGeom prst="rect">
            <a:avLst/>
          </a:prstGeom>
        </p:spPr>
        <p:txBody>
          <a:bodyPr/>
          <a:lstStyle>
            <a:lvl1pPr defTabSz="452627">
              <a:defRPr spc="79" sz="3959"/>
            </a:lvl1pPr>
          </a:lstStyle>
          <a:p>
            <a:pPr/>
            <a:r>
              <a:t>React redux bindings</a:t>
            </a:r>
          </a:p>
        </p:txBody>
      </p:sp>
      <p:sp>
        <p:nvSpPr>
          <p:cNvPr id="684" name="Text"/>
          <p:cNvSpPr txBox="1"/>
          <p:nvPr/>
        </p:nvSpPr>
        <p:spPr>
          <a:xfrm>
            <a:off x="9798050" y="158750"/>
            <a:ext cx="190500" cy="4572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algn="l">
              <a:lnSpc>
                <a:spcPts val="2800"/>
              </a:lnSpc>
              <a:defRPr sz="1200">
                <a:solidFill>
                  <a:srgbClr val="A9B7C6"/>
                </a:solidFill>
                <a:latin typeface="Times"/>
                <a:ea typeface="Times"/>
                <a:cs typeface="Times"/>
                <a:sym typeface="Times"/>
              </a:defRPr>
            </a:lvl1pPr>
          </a:lstStyle>
          <a:p>
            <a:pPr/>
            <a:r>
              <a:t> </a:t>
            </a:r>
          </a:p>
        </p:txBody>
      </p:sp>
      <p:sp>
        <p:nvSpPr>
          <p:cNvPr id="685" name="import React, { Component } from 'react'…"/>
          <p:cNvSpPr txBox="1"/>
          <p:nvPr/>
        </p:nvSpPr>
        <p:spPr>
          <a:xfrm>
            <a:off x="430596" y="2070100"/>
            <a:ext cx="12380674" cy="5791200"/>
          </a:xfrm>
          <a:prstGeom prst="rect">
            <a:avLst/>
          </a:prstGeom>
          <a:solidFill>
            <a:srgbClr val="2B2B2B"/>
          </a:solidFill>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lgn="l">
              <a:defRPr sz="1450">
                <a:solidFill>
                  <a:srgbClr val="A9B7C6"/>
                </a:solidFill>
                <a:latin typeface="Menlo"/>
                <a:ea typeface="Menlo"/>
                <a:cs typeface="Menlo"/>
                <a:sym typeface="Menlo"/>
              </a:defRPr>
            </a:pPr>
            <a:r>
              <a:rPr b="1">
                <a:solidFill>
                  <a:srgbClr val="CC7831"/>
                </a:solidFill>
              </a:rPr>
              <a:t>import </a:t>
            </a:r>
            <a:r>
              <a:t>React</a:t>
            </a:r>
            <a:r>
              <a:rPr>
                <a:solidFill>
                  <a:srgbClr val="CC7831"/>
                </a:solidFill>
              </a:rPr>
              <a:t>, </a:t>
            </a:r>
            <a:r>
              <a:t>{ Component } </a:t>
            </a:r>
            <a:r>
              <a:rPr b="1">
                <a:solidFill>
                  <a:srgbClr val="CC7831"/>
                </a:solidFill>
              </a:rPr>
              <a:t>from </a:t>
            </a:r>
            <a:r>
              <a:rPr>
                <a:solidFill>
                  <a:srgbClr val="6A8759"/>
                </a:solidFill>
              </a:rPr>
              <a:t>'react'</a:t>
            </a:r>
            <a:endParaRPr>
              <a:solidFill>
                <a:srgbClr val="6A8759"/>
              </a:solidFill>
            </a:endParaRPr>
          </a:p>
          <a:p>
            <a:pPr algn="l">
              <a:defRPr sz="1450">
                <a:solidFill>
                  <a:srgbClr val="6A8759"/>
                </a:solidFill>
                <a:latin typeface="Menlo"/>
                <a:ea typeface="Menlo"/>
                <a:cs typeface="Menlo"/>
                <a:sym typeface="Menlo"/>
              </a:defRPr>
            </a:pPr>
            <a:r>
              <a:rPr b="1">
                <a:solidFill>
                  <a:srgbClr val="CC7831"/>
                </a:solidFill>
              </a:rPr>
              <a:t>import </a:t>
            </a:r>
            <a:r>
              <a:rPr>
                <a:solidFill>
                  <a:srgbClr val="A9B7C6"/>
                </a:solidFill>
              </a:rPr>
              <a:t>{ connect } </a:t>
            </a:r>
            <a:r>
              <a:rPr b="1">
                <a:solidFill>
                  <a:srgbClr val="CC7831"/>
                </a:solidFill>
              </a:rPr>
              <a:t>from </a:t>
            </a:r>
            <a:r>
              <a:t>'react-redux'</a:t>
            </a:r>
          </a:p>
          <a:p>
            <a:pPr algn="l">
              <a:defRPr sz="1450">
                <a:solidFill>
                  <a:srgbClr val="6A8759"/>
                </a:solidFill>
                <a:latin typeface="Menlo"/>
                <a:ea typeface="Menlo"/>
                <a:cs typeface="Menlo"/>
                <a:sym typeface="Menlo"/>
              </a:defRPr>
            </a:pPr>
          </a:p>
          <a:p>
            <a:pPr algn="l">
              <a:defRPr sz="1450">
                <a:solidFill>
                  <a:srgbClr val="6A8759"/>
                </a:solidFill>
                <a:latin typeface="Menlo"/>
                <a:ea typeface="Menlo"/>
                <a:cs typeface="Menlo"/>
                <a:sym typeface="Menlo"/>
              </a:defRPr>
            </a:pPr>
            <a:r>
              <a:rPr b="1">
                <a:solidFill>
                  <a:srgbClr val="CC7831"/>
                </a:solidFill>
              </a:rPr>
              <a:t>import </a:t>
            </a:r>
            <a:r>
              <a:rPr>
                <a:solidFill>
                  <a:srgbClr val="A9B7C6"/>
                </a:solidFill>
              </a:rPr>
              <a:t>UserProfile </a:t>
            </a:r>
            <a:r>
              <a:rPr b="1">
                <a:solidFill>
                  <a:srgbClr val="CC7831"/>
                </a:solidFill>
              </a:rPr>
              <a:t>from </a:t>
            </a:r>
            <a:r>
              <a:t>'./UserProfile'</a:t>
            </a:r>
          </a:p>
          <a:p>
            <a:pPr algn="l">
              <a:defRPr sz="1450">
                <a:solidFill>
                  <a:srgbClr val="6A8759"/>
                </a:solidFill>
                <a:latin typeface="Menlo"/>
                <a:ea typeface="Menlo"/>
                <a:cs typeface="Menlo"/>
                <a:sym typeface="Menlo"/>
              </a:defRPr>
            </a:pPr>
            <a:r>
              <a:rPr b="1">
                <a:solidFill>
                  <a:srgbClr val="CC7831"/>
                </a:solidFill>
              </a:rPr>
              <a:t>import </a:t>
            </a:r>
            <a:r>
              <a:rPr>
                <a:solidFill>
                  <a:srgbClr val="A9B7C6"/>
                </a:solidFill>
              </a:rPr>
              <a:t>{ updateProfile } </a:t>
            </a:r>
            <a:r>
              <a:rPr b="1">
                <a:solidFill>
                  <a:srgbClr val="CC7831"/>
                </a:solidFill>
              </a:rPr>
              <a:t>from </a:t>
            </a:r>
            <a:r>
              <a:t>'./profileActions'</a:t>
            </a:r>
          </a:p>
          <a:p>
            <a:pPr algn="l">
              <a:defRPr sz="1450">
                <a:solidFill>
                  <a:srgbClr val="6A8759"/>
                </a:solidFill>
                <a:latin typeface="Menlo"/>
                <a:ea typeface="Menlo"/>
                <a:cs typeface="Menlo"/>
                <a:sym typeface="Menlo"/>
              </a:defRPr>
            </a:pPr>
          </a:p>
          <a:p>
            <a:pPr algn="l">
              <a:defRPr sz="1450">
                <a:solidFill>
                  <a:srgbClr val="A9B7C6"/>
                </a:solidFill>
                <a:latin typeface="Menlo"/>
                <a:ea typeface="Menlo"/>
                <a:cs typeface="Menlo"/>
                <a:sym typeface="Menlo"/>
              </a:defRPr>
            </a:pPr>
            <a:r>
              <a:rPr b="1">
                <a:solidFill>
                  <a:srgbClr val="CC7831"/>
                </a:solidFill>
              </a:rPr>
              <a:t>class </a:t>
            </a:r>
            <a:r>
              <a:t>Profile </a:t>
            </a:r>
            <a:r>
              <a:rPr b="1">
                <a:solidFill>
                  <a:srgbClr val="CC7831"/>
                </a:solidFill>
              </a:rPr>
              <a:t>extends </a:t>
            </a:r>
            <a:r>
              <a:t>Component {</a:t>
            </a:r>
          </a:p>
          <a:p>
            <a:pPr algn="l">
              <a:defRPr sz="1450">
                <a:solidFill>
                  <a:srgbClr val="FFC66E"/>
                </a:solidFill>
                <a:latin typeface="Menlo"/>
                <a:ea typeface="Menlo"/>
                <a:cs typeface="Menlo"/>
                <a:sym typeface="Menlo"/>
              </a:defRPr>
            </a:pPr>
            <a:r>
              <a:rPr>
                <a:solidFill>
                  <a:srgbClr val="A9B7C6"/>
                </a:solidFill>
              </a:rPr>
              <a:t>    </a:t>
            </a:r>
            <a:r>
              <a:t>render</a:t>
            </a:r>
            <a:r>
              <a:rPr>
                <a:solidFill>
                  <a:srgbClr val="A9B7C6"/>
                </a:solidFill>
              </a:rPr>
              <a:t>() {</a:t>
            </a:r>
            <a:endParaRPr>
              <a:solidFill>
                <a:srgbClr val="A9B7C6"/>
              </a:solidFill>
            </a:endParaRPr>
          </a:p>
          <a:p>
            <a:pPr algn="l">
              <a:defRPr sz="1450">
                <a:solidFill>
                  <a:srgbClr val="A9B7C6"/>
                </a:solidFill>
                <a:latin typeface="Menlo"/>
                <a:ea typeface="Menlo"/>
                <a:cs typeface="Menlo"/>
                <a:sym typeface="Menlo"/>
              </a:defRPr>
            </a:pPr>
            <a:r>
              <a:t>        </a:t>
            </a:r>
            <a:r>
              <a:rPr b="1">
                <a:solidFill>
                  <a:srgbClr val="CC7831"/>
                </a:solidFill>
              </a:rPr>
              <a:t>const </a:t>
            </a:r>
            <a:r>
              <a:t>{ profile</a:t>
            </a:r>
            <a:r>
              <a:rPr>
                <a:solidFill>
                  <a:srgbClr val="CC7831"/>
                </a:solidFill>
              </a:rPr>
              <a:t>, </a:t>
            </a:r>
            <a:r>
              <a:t>updateProfile } = </a:t>
            </a:r>
            <a:r>
              <a:rPr b="1">
                <a:solidFill>
                  <a:srgbClr val="CC7831"/>
                </a:solidFill>
              </a:rPr>
              <a:t>this</a:t>
            </a:r>
            <a:r>
              <a:t>.</a:t>
            </a:r>
            <a:r>
              <a:rPr>
                <a:solidFill>
                  <a:srgbClr val="9876AA"/>
                </a:solidFill>
              </a:rPr>
              <a:t>props</a:t>
            </a:r>
            <a:endParaRPr>
              <a:solidFill>
                <a:srgbClr val="9876AA"/>
              </a:solidFill>
            </a:endParaRPr>
          </a:p>
          <a:p>
            <a:pPr algn="l">
              <a:defRPr sz="1450">
                <a:solidFill>
                  <a:srgbClr val="E8BF6B"/>
                </a:solidFill>
                <a:latin typeface="Menlo"/>
                <a:ea typeface="Menlo"/>
                <a:cs typeface="Menlo"/>
                <a:sym typeface="Menlo"/>
              </a:defRPr>
            </a:pPr>
            <a:r>
              <a:rPr>
                <a:solidFill>
                  <a:srgbClr val="9876AA"/>
                </a:solidFill>
              </a:rPr>
              <a:t>        </a:t>
            </a:r>
            <a:r>
              <a:rPr b="1">
                <a:solidFill>
                  <a:srgbClr val="CC7831"/>
                </a:solidFill>
              </a:rPr>
              <a:t>return </a:t>
            </a:r>
            <a:r>
              <a:t>&lt;UserProfile </a:t>
            </a:r>
            <a:r>
              <a:rPr>
                <a:solidFill>
                  <a:srgbClr val="BABABA"/>
                </a:solidFill>
              </a:rPr>
              <a:t>firstName</a:t>
            </a:r>
            <a:r>
              <a:rPr>
                <a:solidFill>
                  <a:srgbClr val="6A8759"/>
                </a:solidFill>
              </a:rPr>
              <a:t>=</a:t>
            </a:r>
            <a:r>
              <a:rPr>
                <a:solidFill>
                  <a:srgbClr val="A9B7C6"/>
                </a:solidFill>
              </a:rPr>
              <a:t>{profile.</a:t>
            </a:r>
            <a:r>
              <a:rPr>
                <a:solidFill>
                  <a:srgbClr val="9876AA"/>
                </a:solidFill>
              </a:rPr>
              <a:t>firstName</a:t>
            </a:r>
            <a:r>
              <a:rPr>
                <a:solidFill>
                  <a:srgbClr val="A9B7C6"/>
                </a:solidFill>
              </a:rPr>
              <a:t>} </a:t>
            </a:r>
            <a:r>
              <a:rPr>
                <a:solidFill>
                  <a:srgbClr val="BABABA"/>
                </a:solidFill>
              </a:rPr>
              <a:t>lastName</a:t>
            </a:r>
            <a:r>
              <a:rPr>
                <a:solidFill>
                  <a:srgbClr val="6A8759"/>
                </a:solidFill>
              </a:rPr>
              <a:t>=</a:t>
            </a:r>
            <a:r>
              <a:rPr>
                <a:solidFill>
                  <a:srgbClr val="A9B7C6"/>
                </a:solidFill>
              </a:rPr>
              <a:t>{profile.</a:t>
            </a:r>
            <a:r>
              <a:rPr>
                <a:solidFill>
                  <a:srgbClr val="9876AA"/>
                </a:solidFill>
              </a:rPr>
              <a:t>lastName</a:t>
            </a:r>
            <a:r>
              <a:rPr>
                <a:solidFill>
                  <a:srgbClr val="A9B7C6"/>
                </a:solidFill>
              </a:rPr>
              <a:t>} </a:t>
            </a:r>
            <a:r>
              <a:rPr>
                <a:solidFill>
                  <a:srgbClr val="BABABA"/>
                </a:solidFill>
              </a:rPr>
              <a:t>email</a:t>
            </a:r>
            <a:r>
              <a:rPr>
                <a:solidFill>
                  <a:srgbClr val="6A8759"/>
                </a:solidFill>
              </a:rPr>
              <a:t>=</a:t>
            </a:r>
            <a:r>
              <a:rPr>
                <a:solidFill>
                  <a:srgbClr val="A9B7C6"/>
                </a:solidFill>
              </a:rPr>
              <a:t>{profile.</a:t>
            </a:r>
            <a:r>
              <a:rPr>
                <a:solidFill>
                  <a:srgbClr val="9876AA"/>
                </a:solidFill>
              </a:rPr>
              <a:t>email</a:t>
            </a:r>
            <a:r>
              <a:rPr>
                <a:solidFill>
                  <a:srgbClr val="A9B7C6"/>
                </a:solidFill>
              </a:rPr>
              <a:t>}</a:t>
            </a:r>
            <a:endParaRPr>
              <a:solidFill>
                <a:srgbClr val="A9B7C6"/>
              </a:solidFill>
            </a:endParaRPr>
          </a:p>
          <a:p>
            <a:pPr algn="l">
              <a:defRPr sz="1450">
                <a:solidFill>
                  <a:srgbClr val="A9B7C6"/>
                </a:solidFill>
                <a:latin typeface="Menlo"/>
                <a:ea typeface="Menlo"/>
                <a:cs typeface="Menlo"/>
                <a:sym typeface="Menlo"/>
              </a:defRPr>
            </a:pPr>
            <a:r>
              <a:t>                            </a:t>
            </a:r>
            <a:r>
              <a:rPr>
                <a:solidFill>
                  <a:srgbClr val="BABABA"/>
                </a:solidFill>
              </a:rPr>
              <a:t>updateProfile</a:t>
            </a:r>
            <a:r>
              <a:rPr>
                <a:solidFill>
                  <a:srgbClr val="6A8759"/>
                </a:solidFill>
              </a:rPr>
              <a:t>=</a:t>
            </a:r>
            <a:r>
              <a:t>{updateProfile}</a:t>
            </a:r>
            <a:r>
              <a:rPr>
                <a:solidFill>
                  <a:srgbClr val="E8BF6B"/>
                </a:solidFill>
              </a:rPr>
              <a:t>/&gt;</a:t>
            </a:r>
            <a:endParaRPr>
              <a:solidFill>
                <a:srgbClr val="E8BF6B"/>
              </a:solidFill>
            </a:endParaRPr>
          </a:p>
          <a:p>
            <a:pPr algn="l">
              <a:defRPr sz="1450">
                <a:solidFill>
                  <a:srgbClr val="E8BF6B"/>
                </a:solidFill>
                <a:latin typeface="Menlo"/>
                <a:ea typeface="Menlo"/>
                <a:cs typeface="Menlo"/>
                <a:sym typeface="Menlo"/>
              </a:defRPr>
            </a:pPr>
            <a:r>
              <a:t>    </a:t>
            </a:r>
            <a:r>
              <a:rPr>
                <a:solidFill>
                  <a:srgbClr val="A9B7C6"/>
                </a:solidFill>
              </a:rPr>
              <a:t>}</a:t>
            </a:r>
            <a:endParaRPr>
              <a:solidFill>
                <a:srgbClr val="A9B7C6"/>
              </a:solidFill>
            </a:endParaRPr>
          </a:p>
          <a:p>
            <a:pPr algn="l">
              <a:defRPr sz="1450">
                <a:solidFill>
                  <a:srgbClr val="A9B7C6"/>
                </a:solidFill>
                <a:latin typeface="Menlo"/>
                <a:ea typeface="Menlo"/>
                <a:cs typeface="Menlo"/>
                <a:sym typeface="Menlo"/>
              </a:defRPr>
            </a:pPr>
            <a:r>
              <a:t>}</a:t>
            </a:r>
          </a:p>
          <a:p>
            <a:pPr algn="l">
              <a:defRPr sz="1450">
                <a:solidFill>
                  <a:srgbClr val="A9B7C6"/>
                </a:solidFill>
                <a:latin typeface="Menlo"/>
                <a:ea typeface="Menlo"/>
                <a:cs typeface="Menlo"/>
                <a:sym typeface="Menlo"/>
              </a:defRPr>
            </a:pPr>
          </a:p>
          <a:p>
            <a:pPr algn="l">
              <a:defRPr sz="1450">
                <a:solidFill>
                  <a:srgbClr val="FFC66E"/>
                </a:solidFill>
                <a:latin typeface="Menlo"/>
                <a:ea typeface="Menlo"/>
                <a:cs typeface="Menlo"/>
                <a:sym typeface="Menlo"/>
              </a:defRPr>
            </a:pPr>
            <a:r>
              <a:rPr b="1">
                <a:solidFill>
                  <a:srgbClr val="CC7831"/>
                </a:solidFill>
              </a:rPr>
              <a:t>const </a:t>
            </a:r>
            <a:r>
              <a:t>mapStateToProps </a:t>
            </a:r>
            <a:r>
              <a:rPr>
                <a:solidFill>
                  <a:srgbClr val="A9B7C6"/>
                </a:solidFill>
              </a:rPr>
              <a:t>= state =&gt; {</a:t>
            </a:r>
            <a:endParaRPr>
              <a:solidFill>
                <a:srgbClr val="A9B7C6"/>
              </a:solidFill>
            </a:endParaRPr>
          </a:p>
          <a:p>
            <a:pPr algn="l">
              <a:defRPr b="1" sz="1450">
                <a:solidFill>
                  <a:srgbClr val="CC7831"/>
                </a:solidFill>
                <a:latin typeface="Menlo"/>
                <a:ea typeface="Menlo"/>
                <a:cs typeface="Menlo"/>
                <a:sym typeface="Menlo"/>
              </a:defRPr>
            </a:pPr>
            <a:r>
              <a:rPr b="0">
                <a:solidFill>
                  <a:srgbClr val="A9B7C6"/>
                </a:solidFill>
              </a:rPr>
              <a:t>    </a:t>
            </a:r>
            <a:r>
              <a:t>return </a:t>
            </a:r>
            <a:r>
              <a:rPr b="0">
                <a:solidFill>
                  <a:srgbClr val="A9B7C6"/>
                </a:solidFill>
              </a:rPr>
              <a:t>{</a:t>
            </a:r>
            <a:endParaRPr b="0">
              <a:solidFill>
                <a:srgbClr val="A9B7C6"/>
              </a:solidFill>
            </a:endParaRPr>
          </a:p>
          <a:p>
            <a:pPr algn="l">
              <a:defRPr sz="1450">
                <a:solidFill>
                  <a:srgbClr val="A9B7C6"/>
                </a:solidFill>
                <a:latin typeface="Menlo"/>
                <a:ea typeface="Menlo"/>
                <a:cs typeface="Menlo"/>
                <a:sym typeface="Menlo"/>
              </a:defRPr>
            </a:pPr>
            <a:r>
              <a:t>        </a:t>
            </a:r>
            <a:r>
              <a:rPr>
                <a:solidFill>
                  <a:srgbClr val="9876AA"/>
                </a:solidFill>
              </a:rPr>
              <a:t>profile</a:t>
            </a:r>
            <a:r>
              <a:t>: state.</a:t>
            </a:r>
            <a:r>
              <a:rPr>
                <a:solidFill>
                  <a:srgbClr val="9876AA"/>
                </a:solidFill>
              </a:rPr>
              <a:t>profile</a:t>
            </a:r>
            <a:endParaRPr>
              <a:solidFill>
                <a:srgbClr val="9876AA"/>
              </a:solidFill>
            </a:endParaRPr>
          </a:p>
          <a:p>
            <a:pPr algn="l">
              <a:defRPr sz="1450">
                <a:solidFill>
                  <a:srgbClr val="9876AA"/>
                </a:solidFill>
                <a:latin typeface="Menlo"/>
                <a:ea typeface="Menlo"/>
                <a:cs typeface="Menlo"/>
                <a:sym typeface="Menlo"/>
              </a:defRPr>
            </a:pPr>
            <a:r>
              <a:t>    </a:t>
            </a:r>
            <a:r>
              <a:rPr>
                <a:solidFill>
                  <a:srgbClr val="A9B7C6"/>
                </a:solidFill>
              </a:rPr>
              <a:t>}</a:t>
            </a:r>
            <a:endParaRPr>
              <a:solidFill>
                <a:srgbClr val="A9B7C6"/>
              </a:solidFill>
            </a:endParaRPr>
          </a:p>
          <a:p>
            <a:pPr algn="l">
              <a:defRPr sz="1450">
                <a:solidFill>
                  <a:srgbClr val="A9B7C6"/>
                </a:solidFill>
                <a:latin typeface="Menlo"/>
                <a:ea typeface="Menlo"/>
                <a:cs typeface="Menlo"/>
                <a:sym typeface="Menlo"/>
              </a:defRPr>
            </a:pPr>
            <a:r>
              <a:t>}</a:t>
            </a:r>
          </a:p>
          <a:p>
            <a:pPr algn="l">
              <a:defRPr sz="1450">
                <a:solidFill>
                  <a:srgbClr val="A9B7C6"/>
                </a:solidFill>
                <a:latin typeface="Menlo"/>
                <a:ea typeface="Menlo"/>
                <a:cs typeface="Menlo"/>
                <a:sym typeface="Menlo"/>
              </a:defRPr>
            </a:pPr>
          </a:p>
          <a:p>
            <a:pPr algn="l">
              <a:defRPr sz="1450">
                <a:solidFill>
                  <a:srgbClr val="FFC66E"/>
                </a:solidFill>
                <a:latin typeface="Menlo"/>
                <a:ea typeface="Menlo"/>
                <a:cs typeface="Menlo"/>
                <a:sym typeface="Menlo"/>
              </a:defRPr>
            </a:pPr>
            <a:r>
              <a:rPr b="1">
                <a:solidFill>
                  <a:srgbClr val="CC7831"/>
                </a:solidFill>
              </a:rPr>
              <a:t>const </a:t>
            </a:r>
            <a:r>
              <a:t>mapDispatchToProps </a:t>
            </a:r>
            <a:r>
              <a:rPr>
                <a:solidFill>
                  <a:srgbClr val="A9B7C6"/>
                </a:solidFill>
              </a:rPr>
              <a:t>= dispatch =&gt; {</a:t>
            </a:r>
            <a:endParaRPr>
              <a:solidFill>
                <a:srgbClr val="A9B7C6"/>
              </a:solidFill>
            </a:endParaRPr>
          </a:p>
          <a:p>
            <a:pPr algn="l">
              <a:defRPr b="1" sz="1450">
                <a:solidFill>
                  <a:srgbClr val="CC7831"/>
                </a:solidFill>
                <a:latin typeface="Menlo"/>
                <a:ea typeface="Menlo"/>
                <a:cs typeface="Menlo"/>
                <a:sym typeface="Menlo"/>
              </a:defRPr>
            </a:pPr>
            <a:r>
              <a:rPr b="0">
                <a:solidFill>
                  <a:srgbClr val="A9B7C6"/>
                </a:solidFill>
              </a:rPr>
              <a:t>    </a:t>
            </a:r>
            <a:r>
              <a:t>return </a:t>
            </a:r>
            <a:r>
              <a:rPr b="0">
                <a:solidFill>
                  <a:srgbClr val="A9B7C6"/>
                </a:solidFill>
              </a:rPr>
              <a:t>{</a:t>
            </a:r>
            <a:endParaRPr b="0">
              <a:solidFill>
                <a:srgbClr val="A9B7C6"/>
              </a:solidFill>
            </a:endParaRPr>
          </a:p>
          <a:p>
            <a:pPr algn="l">
              <a:defRPr sz="1450">
                <a:solidFill>
                  <a:srgbClr val="A9B7C6"/>
                </a:solidFill>
                <a:latin typeface="Menlo"/>
                <a:ea typeface="Menlo"/>
                <a:cs typeface="Menlo"/>
                <a:sym typeface="Menlo"/>
              </a:defRPr>
            </a:pPr>
            <a:r>
              <a:t>        </a:t>
            </a:r>
            <a:r>
              <a:rPr>
                <a:solidFill>
                  <a:srgbClr val="FFC66E"/>
                </a:solidFill>
              </a:rPr>
              <a:t>updateProfile</a:t>
            </a:r>
            <a:r>
              <a:t>: (profile) =&gt; dispatch(updateProfile(profile))</a:t>
            </a:r>
          </a:p>
          <a:p>
            <a:pPr algn="l">
              <a:defRPr sz="1450">
                <a:solidFill>
                  <a:srgbClr val="A9B7C6"/>
                </a:solidFill>
                <a:latin typeface="Menlo"/>
                <a:ea typeface="Menlo"/>
                <a:cs typeface="Menlo"/>
                <a:sym typeface="Menlo"/>
              </a:defRPr>
            </a:pPr>
            <a:r>
              <a:t>    }</a:t>
            </a:r>
          </a:p>
          <a:p>
            <a:pPr algn="l">
              <a:defRPr sz="1450">
                <a:solidFill>
                  <a:srgbClr val="A9B7C6"/>
                </a:solidFill>
                <a:latin typeface="Menlo"/>
                <a:ea typeface="Menlo"/>
                <a:cs typeface="Menlo"/>
                <a:sym typeface="Menlo"/>
              </a:defRPr>
            </a:pPr>
            <a:r>
              <a:t>}</a:t>
            </a:r>
          </a:p>
          <a:p>
            <a:pPr algn="l">
              <a:defRPr sz="1450">
                <a:solidFill>
                  <a:srgbClr val="A9B7C6"/>
                </a:solidFill>
                <a:latin typeface="Menlo"/>
                <a:ea typeface="Menlo"/>
                <a:cs typeface="Menlo"/>
                <a:sym typeface="Menlo"/>
              </a:defRPr>
            </a:pPr>
          </a:p>
          <a:p>
            <a:pPr algn="l">
              <a:defRPr sz="1450">
                <a:solidFill>
                  <a:srgbClr val="FFC66E"/>
                </a:solidFill>
                <a:latin typeface="Menlo"/>
                <a:ea typeface="Menlo"/>
                <a:cs typeface="Menlo"/>
                <a:sym typeface="Menlo"/>
              </a:defRPr>
            </a:pPr>
            <a:r>
              <a:rPr b="1">
                <a:solidFill>
                  <a:srgbClr val="CC7831"/>
                </a:solidFill>
              </a:rPr>
              <a:t>export default </a:t>
            </a:r>
            <a:r>
              <a:rPr>
                <a:solidFill>
                  <a:srgbClr val="A9B7C6"/>
                </a:solidFill>
              </a:rPr>
              <a:t>connect(</a:t>
            </a:r>
            <a:r>
              <a:t>mapStateToProps</a:t>
            </a:r>
            <a:r>
              <a:rPr>
                <a:solidFill>
                  <a:srgbClr val="CC7831"/>
                </a:solidFill>
              </a:rPr>
              <a:t>, </a:t>
            </a:r>
            <a:r>
              <a:t>mapDispatchToProps</a:t>
            </a:r>
            <a:r>
              <a:rPr>
                <a:solidFill>
                  <a:srgbClr val="A9B7C6"/>
                </a:solidFill>
              </a:rPr>
              <a:t>)(Profile)</a:t>
            </a:r>
            <a:endParaRPr>
              <a:solidFill>
                <a:srgbClr val="A9B7C6"/>
              </a:solidFill>
            </a:endParaRPr>
          </a:p>
        </p:txBody>
      </p:sp>
      <p:pic>
        <p:nvPicPr>
          <p:cNvPr id="686" name="page20image1528.png" descr="page20image1528.png"/>
          <p:cNvPicPr>
            <a:picLocks noChangeAspect="1"/>
          </p:cNvPicPr>
          <p:nvPr/>
        </p:nvPicPr>
        <p:blipFill>
          <a:blip r:embed="rId3">
            <a:extLst/>
          </a:blip>
          <a:stretch>
            <a:fillRect/>
          </a:stretch>
        </p:blipFill>
        <p:spPr>
          <a:xfrm>
            <a:off x="11181760" y="693444"/>
            <a:ext cx="1080091" cy="1020086"/>
          </a:xfrm>
          <a:prstGeom prst="rect">
            <a:avLst/>
          </a:prstGeom>
          <a:ln w="12700">
            <a:miter lim="400000"/>
          </a:ln>
          <a:effectLst>
            <a:outerShdw sx="100000" sy="100000" kx="0" ky="0" algn="b" rotWithShape="0" blurRad="190500" dist="8455" dir="5400000">
              <a:srgbClr val="000000"/>
            </a:outerShdw>
          </a:effectLst>
        </p:spPr>
      </p:pic>
      <p:sp>
        <p:nvSpPr>
          <p:cNvPr id="687" name="Rectangle"/>
          <p:cNvSpPr/>
          <p:nvPr/>
        </p:nvSpPr>
        <p:spPr>
          <a:xfrm>
            <a:off x="287866" y="7244701"/>
            <a:ext cx="8102568" cy="570608"/>
          </a:xfrm>
          <a:prstGeom prst="rect">
            <a:avLst/>
          </a:prstGeom>
          <a:ln w="38100">
            <a:solidFill>
              <a:schemeClr val="accent3">
                <a:hueOff val="929958"/>
                <a:satOff val="10247"/>
                <a:lumOff val="-24509"/>
              </a:schemeClr>
            </a:solidFill>
            <a:miter lim="400000"/>
          </a:ln>
        </p:spPr>
        <p:txBody>
          <a:bodyPr lIns="50800" tIns="50800" rIns="50800" bIns="50800" anchor="ctr"/>
          <a:lstStyle/>
          <a:p>
            <a:pPr>
              <a:defRPr cap="all" spc="32">
                <a:latin typeface="+mn-lt"/>
                <a:ea typeface="+mn-ea"/>
                <a:cs typeface="+mn-cs"/>
                <a:sym typeface="Futura"/>
              </a:defRPr>
            </a:pPr>
          </a:p>
        </p:txBody>
      </p:sp>
    </p:spTree>
  </p:cSld>
  <p:clrMapOvr>
    <a:masterClrMapping/>
  </p:clrMapOvr>
  <p:transition xmlns:p14="http://schemas.microsoft.com/office/powerpoint/2010/main" spd="med" advClick="1"/>
</p:sld>
</file>

<file path=ppt/slides/slide4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691" name="0_0.png" descr="0_0.png"/>
          <p:cNvPicPr>
            <a:picLocks noChangeAspect="1"/>
          </p:cNvPicPr>
          <p:nvPr/>
        </p:nvPicPr>
        <p:blipFill>
          <a:blip r:embed="rId3">
            <a:extLst/>
          </a:blip>
          <a:stretch>
            <a:fillRect/>
          </a:stretch>
        </p:blipFill>
        <p:spPr>
          <a:xfrm>
            <a:off x="6918750" y="3797743"/>
            <a:ext cx="5678043" cy="4731702"/>
          </a:xfrm>
          <a:prstGeom prst="rect">
            <a:avLst/>
          </a:prstGeom>
          <a:ln w="12700">
            <a:miter lim="400000"/>
          </a:ln>
          <a:effectLst>
            <a:outerShdw sx="100000" sy="100000" kx="0" ky="0" algn="b" rotWithShape="0" blurRad="190500" dist="8455" dir="5400000">
              <a:srgbClr val="000000"/>
            </a:outerShdw>
          </a:effectLst>
        </p:spPr>
      </p:pic>
      <p:sp>
        <p:nvSpPr>
          <p:cNvPr id="692" name="React side effects - Middleware"/>
          <p:cNvSpPr txBox="1"/>
          <p:nvPr>
            <p:ph type="title"/>
          </p:nvPr>
        </p:nvSpPr>
        <p:spPr>
          <a:prstGeom prst="rect">
            <a:avLst/>
          </a:prstGeom>
        </p:spPr>
        <p:txBody>
          <a:bodyPr/>
          <a:lstStyle>
            <a:lvl1pPr defTabSz="452627">
              <a:defRPr spc="79" sz="3959"/>
            </a:lvl1pPr>
          </a:lstStyle>
          <a:p>
            <a:pPr/>
            <a:r>
              <a:t>React side effects - Middleware</a:t>
            </a:r>
          </a:p>
        </p:txBody>
      </p:sp>
      <p:sp>
        <p:nvSpPr>
          <p:cNvPr id="693" name="Text"/>
          <p:cNvSpPr txBox="1"/>
          <p:nvPr/>
        </p:nvSpPr>
        <p:spPr>
          <a:xfrm>
            <a:off x="9798050" y="158750"/>
            <a:ext cx="190500" cy="4572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algn="l">
              <a:lnSpc>
                <a:spcPts val="2800"/>
              </a:lnSpc>
              <a:defRPr sz="1200">
                <a:solidFill>
                  <a:srgbClr val="A9B7C6"/>
                </a:solidFill>
                <a:latin typeface="Times"/>
                <a:ea typeface="Times"/>
                <a:cs typeface="Times"/>
                <a:sym typeface="Times"/>
              </a:defRPr>
            </a:lvl1pPr>
          </a:lstStyle>
          <a:p>
            <a:pPr/>
            <a:r>
              <a:t> </a:t>
            </a:r>
          </a:p>
        </p:txBody>
      </p:sp>
      <p:sp>
        <p:nvSpPr>
          <p:cNvPr id="694" name="Redux Middleware  — Provides 3rd party extension points between dispatching an action and it reaching the reducer.…"/>
          <p:cNvSpPr txBox="1"/>
          <p:nvPr/>
        </p:nvSpPr>
        <p:spPr>
          <a:xfrm>
            <a:off x="392046" y="2200950"/>
            <a:ext cx="11548732" cy="549099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marL="312420" indent="-312420" algn="l" defTabSz="374904">
              <a:spcBef>
                <a:spcPts val="2700"/>
              </a:spcBef>
              <a:buClr>
                <a:srgbClr val="9A958E"/>
              </a:buClr>
              <a:buSzPct val="104999"/>
              <a:buChar char="▸"/>
              <a:defRPr spc="45" sz="2296">
                <a:solidFill>
                  <a:srgbClr val="5B5854"/>
                </a:solidFill>
              </a:defRPr>
            </a:pPr>
            <a:r>
              <a:rPr>
                <a:latin typeface="Avenir Heavy"/>
                <a:ea typeface="Avenir Heavy"/>
                <a:cs typeface="Avenir Heavy"/>
                <a:sym typeface="Avenir Heavy"/>
              </a:rPr>
              <a:t>Redux Middleware</a:t>
            </a:r>
            <a:r>
              <a:t> </a:t>
            </a:r>
            <a:r>
              <a:t> — Provides 3rd party extension points between dispatching an action and it reaching the reducer.</a:t>
            </a:r>
          </a:p>
          <a:p>
            <a:pPr lvl="1" marL="624840" indent="-312420" algn="l" defTabSz="374904">
              <a:spcBef>
                <a:spcPts val="2700"/>
              </a:spcBef>
              <a:buClr>
                <a:srgbClr val="9A958E"/>
              </a:buClr>
              <a:buSzPct val="104999"/>
              <a:buChar char="▸"/>
              <a:defRPr spc="45" sz="2296">
                <a:solidFill>
                  <a:srgbClr val="5B5854"/>
                </a:solidFill>
              </a:defRPr>
            </a:pPr>
            <a:r>
              <a:t>Api Calls, Logging, etc…</a:t>
            </a:r>
          </a:p>
          <a:p>
            <a:pPr marL="312420" indent="-312420" algn="l" defTabSz="374904">
              <a:spcBef>
                <a:spcPts val="2700"/>
              </a:spcBef>
              <a:buClr>
                <a:srgbClr val="9A958E"/>
              </a:buClr>
              <a:buSzPct val="104999"/>
              <a:buChar char="▸"/>
              <a:defRPr spc="45" sz="2296">
                <a:solidFill>
                  <a:srgbClr val="5B5854"/>
                </a:solidFill>
              </a:defRPr>
            </a:pPr>
            <a:r>
              <a:t>Many middleware for asynchronous logic:</a:t>
            </a:r>
          </a:p>
          <a:p>
            <a:pPr lvl="1" marL="833119" indent="-416559" algn="l" defTabSz="374904">
              <a:spcBef>
                <a:spcPts val="2700"/>
              </a:spcBef>
              <a:buSzPct val="100000"/>
              <a:buAutoNum type="arabicPeriod" startAt="1"/>
              <a:defRPr spc="45" sz="2296">
                <a:solidFill>
                  <a:srgbClr val="5B5854"/>
                </a:solidFill>
              </a:defRPr>
            </a:pPr>
            <a:r>
              <a:t>Redux-Thunks</a:t>
            </a:r>
          </a:p>
          <a:p>
            <a:pPr lvl="1" marL="833119" indent="-416559" algn="l" defTabSz="374904">
              <a:spcBef>
                <a:spcPts val="2700"/>
              </a:spcBef>
              <a:buSzPct val="100000"/>
              <a:buAutoNum type="arabicPeriod" startAt="1"/>
              <a:defRPr spc="45" sz="2296">
                <a:solidFill>
                  <a:srgbClr val="5B5854"/>
                </a:solidFill>
              </a:defRPr>
            </a:pPr>
            <a:r>
              <a:t>Redux-Saga</a:t>
            </a:r>
          </a:p>
          <a:p>
            <a:pPr lvl="1" marL="833119" indent="-416559" algn="l" defTabSz="374904">
              <a:spcBef>
                <a:spcPts val="2700"/>
              </a:spcBef>
              <a:buSzPct val="100000"/>
              <a:buAutoNum type="arabicPeriod" startAt="1"/>
              <a:defRPr spc="45" sz="2296">
                <a:solidFill>
                  <a:srgbClr val="5B5854"/>
                </a:solidFill>
              </a:defRPr>
            </a:pPr>
            <a:r>
              <a:t>Redux-Promise</a:t>
            </a:r>
          </a:p>
        </p:txBody>
      </p:sp>
      <p:pic>
        <p:nvPicPr>
          <p:cNvPr id="695" name="page20image1528.png" descr="page20image1528.png"/>
          <p:cNvPicPr>
            <a:picLocks noChangeAspect="1"/>
          </p:cNvPicPr>
          <p:nvPr/>
        </p:nvPicPr>
        <p:blipFill>
          <a:blip r:embed="rId4">
            <a:extLst/>
          </a:blip>
          <a:stretch>
            <a:fillRect/>
          </a:stretch>
        </p:blipFill>
        <p:spPr>
          <a:xfrm>
            <a:off x="11181760" y="693444"/>
            <a:ext cx="1080091" cy="1020086"/>
          </a:xfrm>
          <a:prstGeom prst="rect">
            <a:avLst/>
          </a:prstGeom>
          <a:ln w="12700">
            <a:miter lim="400000"/>
          </a:ln>
          <a:effectLst>
            <a:outerShdw sx="100000" sy="100000" kx="0" ky="0" algn="b" rotWithShape="0" blurRad="190500" dist="8455" dir="5400000">
              <a:srgbClr val="000000"/>
            </a:outerShdw>
          </a:effectLst>
        </p:spPr>
      </p:pic>
    </p:spTree>
  </p:cSld>
  <p:clrMapOvr>
    <a:masterClrMapping/>
  </p:clrMapOvr>
  <p:transition xmlns:p14="http://schemas.microsoft.com/office/powerpoint/2010/main" spd="med" advClick="1"/>
</p:sld>
</file>

<file path=ppt/slides/slide4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99" name="React side effects - thunks"/>
          <p:cNvSpPr txBox="1"/>
          <p:nvPr>
            <p:ph type="title"/>
          </p:nvPr>
        </p:nvSpPr>
        <p:spPr>
          <a:prstGeom prst="rect">
            <a:avLst/>
          </a:prstGeom>
        </p:spPr>
        <p:txBody>
          <a:bodyPr/>
          <a:lstStyle>
            <a:lvl1pPr defTabSz="452627">
              <a:defRPr spc="79" sz="3959"/>
            </a:lvl1pPr>
          </a:lstStyle>
          <a:p>
            <a:pPr/>
            <a:r>
              <a:t>React side effects - thunks</a:t>
            </a:r>
          </a:p>
        </p:txBody>
      </p:sp>
      <p:sp>
        <p:nvSpPr>
          <p:cNvPr id="700" name="Text"/>
          <p:cNvSpPr txBox="1"/>
          <p:nvPr/>
        </p:nvSpPr>
        <p:spPr>
          <a:xfrm>
            <a:off x="9798050" y="158750"/>
            <a:ext cx="190500" cy="4572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algn="l">
              <a:lnSpc>
                <a:spcPts val="2800"/>
              </a:lnSpc>
              <a:defRPr sz="1200">
                <a:solidFill>
                  <a:srgbClr val="A9B7C6"/>
                </a:solidFill>
                <a:latin typeface="Times"/>
                <a:ea typeface="Times"/>
                <a:cs typeface="Times"/>
                <a:sym typeface="Times"/>
              </a:defRPr>
            </a:lvl1pPr>
          </a:lstStyle>
          <a:p>
            <a:pPr/>
            <a:r>
              <a:t> </a:t>
            </a:r>
          </a:p>
        </p:txBody>
      </p:sp>
      <p:sp>
        <p:nvSpPr>
          <p:cNvPr id="701" name="Thunks allow you to dispatch a function to your store instead of just an action object…"/>
          <p:cNvSpPr txBox="1"/>
          <p:nvPr/>
        </p:nvSpPr>
        <p:spPr>
          <a:xfrm>
            <a:off x="328546" y="977539"/>
            <a:ext cx="11973885" cy="391172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marL="381000" indent="-381000" algn="l">
              <a:spcBef>
                <a:spcPts val="3400"/>
              </a:spcBef>
              <a:buClr>
                <a:srgbClr val="9A958E"/>
              </a:buClr>
              <a:buSzPct val="104999"/>
              <a:buChar char="▸"/>
              <a:defRPr spc="56" sz="2800">
                <a:solidFill>
                  <a:srgbClr val="5B5854"/>
                </a:solidFill>
              </a:defRPr>
            </a:pPr>
          </a:p>
          <a:p>
            <a:pPr marL="381000" indent="-381000" algn="l">
              <a:spcBef>
                <a:spcPts val="3400"/>
              </a:spcBef>
              <a:buClr>
                <a:srgbClr val="9A958E"/>
              </a:buClr>
              <a:buSzPct val="104999"/>
              <a:buChar char="▸"/>
              <a:defRPr spc="56" sz="2800">
                <a:solidFill>
                  <a:srgbClr val="5B5854"/>
                </a:solidFill>
              </a:defRPr>
            </a:pPr>
            <a:r>
              <a:t>Thunks</a:t>
            </a:r>
            <a:r>
              <a:t> allow you to dispatch a </a:t>
            </a:r>
            <a:r>
              <a:rPr u="sng"/>
              <a:t>function</a:t>
            </a:r>
            <a:r>
              <a:t> to your store instead of just an action object</a:t>
            </a:r>
          </a:p>
          <a:p>
            <a:pPr lvl="1" marL="762000" indent="-381000" algn="l">
              <a:spcBef>
                <a:spcPts val="3400"/>
              </a:spcBef>
              <a:buClr>
                <a:srgbClr val="9A958E"/>
              </a:buClr>
              <a:buSzPct val="104999"/>
              <a:buChar char="▸"/>
              <a:defRPr spc="56" sz="2800">
                <a:solidFill>
                  <a:srgbClr val="5B5854"/>
                </a:solidFill>
              </a:defRPr>
            </a:pPr>
            <a:r>
              <a:t>This function allows the </a:t>
            </a:r>
            <a:r>
              <a:rPr u="sng">
                <a:latin typeface="Avenir Heavy"/>
                <a:ea typeface="Avenir Heavy"/>
                <a:cs typeface="Avenir Heavy"/>
                <a:sym typeface="Avenir Heavy"/>
              </a:rPr>
              <a:t>delay</a:t>
            </a:r>
            <a:r>
              <a:t> of dispatching the action until after the asynchronous call has completed</a:t>
            </a:r>
          </a:p>
        </p:txBody>
      </p:sp>
      <p:sp>
        <p:nvSpPr>
          <p:cNvPr id="702" name="function setCats(cats) {…"/>
          <p:cNvSpPr txBox="1"/>
          <p:nvPr/>
        </p:nvSpPr>
        <p:spPr>
          <a:xfrm>
            <a:off x="1207889" y="4613950"/>
            <a:ext cx="5619453" cy="2844801"/>
          </a:xfrm>
          <a:prstGeom prst="rect">
            <a:avLst/>
          </a:prstGeom>
          <a:solidFill>
            <a:srgbClr val="2B2B2B"/>
          </a:solidFill>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algn="l">
              <a:defRPr sz="1500">
                <a:solidFill>
                  <a:srgbClr val="CC7831"/>
                </a:solidFill>
                <a:latin typeface="Menlo"/>
                <a:ea typeface="Menlo"/>
                <a:cs typeface="Menlo"/>
                <a:sym typeface="Menlo"/>
              </a:defRPr>
            </a:pPr>
            <a:r>
              <a:rPr b="1"/>
              <a:t>function </a:t>
            </a:r>
            <a:r>
              <a:rPr>
                <a:solidFill>
                  <a:srgbClr val="FFC66E"/>
                </a:solidFill>
              </a:rPr>
              <a:t>setCats</a:t>
            </a:r>
            <a:r>
              <a:rPr>
                <a:solidFill>
                  <a:srgbClr val="A9B7C6"/>
                </a:solidFill>
              </a:rPr>
              <a:t>(cats) {</a:t>
            </a:r>
            <a:endParaRPr>
              <a:solidFill>
                <a:srgbClr val="A9B7C6"/>
              </a:solidFill>
            </a:endParaRPr>
          </a:p>
          <a:p>
            <a:pPr algn="l">
              <a:defRPr b="1" sz="1500">
                <a:solidFill>
                  <a:srgbClr val="CC7831"/>
                </a:solidFill>
                <a:latin typeface="Menlo"/>
                <a:ea typeface="Menlo"/>
                <a:cs typeface="Menlo"/>
                <a:sym typeface="Menlo"/>
              </a:defRPr>
            </a:pPr>
            <a:r>
              <a:rPr b="0">
                <a:solidFill>
                  <a:srgbClr val="A9B7C6"/>
                </a:solidFill>
              </a:rPr>
              <a:t>    </a:t>
            </a:r>
            <a:r>
              <a:t>return </a:t>
            </a:r>
            <a:r>
              <a:rPr b="0">
                <a:solidFill>
                  <a:srgbClr val="A9B7C6"/>
                </a:solidFill>
              </a:rPr>
              <a:t>{</a:t>
            </a:r>
            <a:endParaRPr b="0">
              <a:solidFill>
                <a:srgbClr val="A9B7C6"/>
              </a:solidFill>
            </a:endParaRPr>
          </a:p>
          <a:p>
            <a:pPr algn="l">
              <a:defRPr sz="1500">
                <a:solidFill>
                  <a:srgbClr val="6A8759"/>
                </a:solidFill>
                <a:latin typeface="Menlo"/>
                <a:ea typeface="Menlo"/>
                <a:cs typeface="Menlo"/>
                <a:sym typeface="Menlo"/>
              </a:defRPr>
            </a:pPr>
            <a:r>
              <a:rPr>
                <a:solidFill>
                  <a:srgbClr val="A9B7C6"/>
                </a:solidFill>
              </a:rPr>
              <a:t>        </a:t>
            </a:r>
            <a:r>
              <a:rPr>
                <a:solidFill>
                  <a:srgbClr val="9876AA"/>
                </a:solidFill>
              </a:rPr>
              <a:t>type</a:t>
            </a:r>
            <a:r>
              <a:rPr>
                <a:solidFill>
                  <a:srgbClr val="A9B7C6"/>
                </a:solidFill>
              </a:rPr>
              <a:t>: </a:t>
            </a:r>
            <a:r>
              <a:t>'SET_CATS'</a:t>
            </a:r>
            <a:r>
              <a:rPr>
                <a:solidFill>
                  <a:srgbClr val="CC7831"/>
                </a:solidFill>
              </a:rPr>
              <a:t>,</a:t>
            </a:r>
            <a:endParaRPr>
              <a:solidFill>
                <a:srgbClr val="CC7831"/>
              </a:solidFill>
            </a:endParaRPr>
          </a:p>
          <a:p>
            <a:pPr algn="l">
              <a:defRPr sz="1500">
                <a:solidFill>
                  <a:srgbClr val="CC7831"/>
                </a:solidFill>
                <a:latin typeface="Menlo"/>
                <a:ea typeface="Menlo"/>
                <a:cs typeface="Menlo"/>
                <a:sym typeface="Menlo"/>
              </a:defRPr>
            </a:pPr>
            <a:r>
              <a:t>        </a:t>
            </a:r>
            <a:r>
              <a:rPr>
                <a:solidFill>
                  <a:srgbClr val="A9B7C6"/>
                </a:solidFill>
              </a:rPr>
              <a:t>cats</a:t>
            </a:r>
            <a:endParaRPr>
              <a:solidFill>
                <a:srgbClr val="A9B7C6"/>
              </a:solidFill>
            </a:endParaRPr>
          </a:p>
          <a:p>
            <a:pPr algn="l">
              <a:defRPr sz="1500">
                <a:solidFill>
                  <a:srgbClr val="A9B7C6"/>
                </a:solidFill>
                <a:latin typeface="Menlo"/>
                <a:ea typeface="Menlo"/>
                <a:cs typeface="Menlo"/>
                <a:sym typeface="Menlo"/>
              </a:defRPr>
            </a:pPr>
            <a:r>
              <a:t>    }</a:t>
            </a:r>
          </a:p>
          <a:p>
            <a:pPr algn="l">
              <a:defRPr sz="1500">
                <a:solidFill>
                  <a:srgbClr val="A9B7C6"/>
                </a:solidFill>
                <a:latin typeface="Menlo"/>
                <a:ea typeface="Menlo"/>
                <a:cs typeface="Menlo"/>
                <a:sym typeface="Menlo"/>
              </a:defRPr>
            </a:pPr>
          </a:p>
          <a:p>
            <a:pPr algn="l">
              <a:defRPr sz="1500">
                <a:solidFill>
                  <a:srgbClr val="A9B7C6"/>
                </a:solidFill>
                <a:latin typeface="Menlo"/>
                <a:ea typeface="Menlo"/>
                <a:cs typeface="Menlo"/>
                <a:sym typeface="Menlo"/>
              </a:defRPr>
            </a:pPr>
            <a:r>
              <a:rPr b="1">
                <a:solidFill>
                  <a:srgbClr val="CC7831"/>
                </a:solidFill>
              </a:rPr>
              <a:t>function </a:t>
            </a:r>
            <a:r>
              <a:rPr>
                <a:solidFill>
                  <a:srgbClr val="FFC66E"/>
                </a:solidFill>
              </a:rPr>
              <a:t>loadCats</a:t>
            </a:r>
            <a:r>
              <a:t>(catType) {</a:t>
            </a:r>
          </a:p>
          <a:p>
            <a:pPr algn="l">
              <a:defRPr b="1" sz="1500">
                <a:solidFill>
                  <a:srgbClr val="CC7831"/>
                </a:solidFill>
                <a:latin typeface="Menlo"/>
                <a:ea typeface="Menlo"/>
                <a:cs typeface="Menlo"/>
                <a:sym typeface="Menlo"/>
              </a:defRPr>
            </a:pPr>
            <a:r>
              <a:rPr b="0">
                <a:solidFill>
                  <a:srgbClr val="A9B7C6"/>
                </a:solidFill>
              </a:rPr>
              <a:t>    </a:t>
            </a:r>
            <a:r>
              <a:t>return async function </a:t>
            </a:r>
            <a:r>
              <a:rPr b="0">
                <a:solidFill>
                  <a:srgbClr val="A9B7C6"/>
                </a:solidFill>
              </a:rPr>
              <a:t>(dispatch) {</a:t>
            </a:r>
            <a:endParaRPr b="0">
              <a:solidFill>
                <a:srgbClr val="A9B7C6"/>
              </a:solidFill>
            </a:endParaRPr>
          </a:p>
          <a:p>
            <a:pPr algn="l">
              <a:defRPr sz="1500">
                <a:solidFill>
                  <a:srgbClr val="A9B7C6"/>
                </a:solidFill>
                <a:latin typeface="Menlo"/>
                <a:ea typeface="Menlo"/>
                <a:cs typeface="Menlo"/>
                <a:sym typeface="Menlo"/>
              </a:defRPr>
            </a:pPr>
            <a:r>
              <a:t>        </a:t>
            </a:r>
            <a:r>
              <a:rPr b="1">
                <a:solidFill>
                  <a:srgbClr val="CC7831"/>
                </a:solidFill>
              </a:rPr>
              <a:t>const </a:t>
            </a:r>
            <a:r>
              <a:t>cats = </a:t>
            </a:r>
            <a:r>
              <a:rPr b="1">
                <a:solidFill>
                  <a:srgbClr val="CC7831"/>
                </a:solidFill>
              </a:rPr>
              <a:t>await </a:t>
            </a:r>
            <a:r>
              <a:t>loadCatsofType(type)</a:t>
            </a:r>
          </a:p>
          <a:p>
            <a:pPr algn="l">
              <a:defRPr sz="1500">
                <a:solidFill>
                  <a:srgbClr val="A9B7C6"/>
                </a:solidFill>
                <a:latin typeface="Menlo"/>
                <a:ea typeface="Menlo"/>
                <a:cs typeface="Menlo"/>
                <a:sym typeface="Menlo"/>
              </a:defRPr>
            </a:pPr>
            <a:r>
              <a:t>        </a:t>
            </a:r>
            <a:r>
              <a:rPr b="1">
                <a:solidFill>
                  <a:srgbClr val="CC7831"/>
                </a:solidFill>
              </a:rPr>
              <a:t>return </a:t>
            </a:r>
            <a:r>
              <a:t>dispatch(</a:t>
            </a:r>
            <a:r>
              <a:rPr>
                <a:solidFill>
                  <a:srgbClr val="FFC66E"/>
                </a:solidFill>
              </a:rPr>
              <a:t>setCats</a:t>
            </a:r>
            <a:r>
              <a:t>(cats))</a:t>
            </a:r>
          </a:p>
          <a:p>
            <a:pPr algn="l">
              <a:defRPr sz="1500">
                <a:solidFill>
                  <a:srgbClr val="A9B7C6"/>
                </a:solidFill>
                <a:latin typeface="Menlo"/>
                <a:ea typeface="Menlo"/>
                <a:cs typeface="Menlo"/>
                <a:sym typeface="Menlo"/>
              </a:defRPr>
            </a:pPr>
            <a:r>
              <a:t>    }</a:t>
            </a:r>
          </a:p>
          <a:p>
            <a:pPr algn="l">
              <a:defRPr sz="1500">
                <a:solidFill>
                  <a:srgbClr val="A9B7C6"/>
                </a:solidFill>
                <a:latin typeface="Menlo"/>
                <a:ea typeface="Menlo"/>
                <a:cs typeface="Menlo"/>
                <a:sym typeface="Menlo"/>
              </a:defRPr>
            </a:pPr>
            <a:r>
              <a:t>}</a:t>
            </a:r>
          </a:p>
        </p:txBody>
      </p:sp>
      <p:sp>
        <p:nvSpPr>
          <p:cNvPr id="703" name="store.dispatch(loadCats('Siamese'))"/>
          <p:cNvSpPr txBox="1"/>
          <p:nvPr/>
        </p:nvSpPr>
        <p:spPr>
          <a:xfrm>
            <a:off x="1207380" y="8216900"/>
            <a:ext cx="5620470" cy="330200"/>
          </a:xfrm>
          <a:prstGeom prst="rect">
            <a:avLst/>
          </a:prstGeom>
          <a:solidFill>
            <a:srgbClr val="2B2B2B"/>
          </a:solidFill>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lgn="l">
              <a:defRPr sz="1500">
                <a:solidFill>
                  <a:srgbClr val="A9B7C6"/>
                </a:solidFill>
                <a:latin typeface="Menlo"/>
                <a:ea typeface="Menlo"/>
                <a:cs typeface="Menlo"/>
                <a:sym typeface="Menlo"/>
              </a:defRPr>
            </a:pPr>
            <a:r>
              <a:t>store.dispatch(</a:t>
            </a:r>
            <a:r>
              <a:rPr>
                <a:solidFill>
                  <a:srgbClr val="FFC66E"/>
                </a:solidFill>
              </a:rPr>
              <a:t>loadCats</a:t>
            </a:r>
            <a:r>
              <a:t>(</a:t>
            </a:r>
            <a:r>
              <a:rPr>
                <a:solidFill>
                  <a:srgbClr val="6A8759"/>
                </a:solidFill>
              </a:rPr>
              <a:t>'Siamese'</a:t>
            </a:r>
            <a:r>
              <a:t>))</a:t>
            </a:r>
          </a:p>
        </p:txBody>
      </p:sp>
      <p:sp>
        <p:nvSpPr>
          <p:cNvPr id="704" name="Thunk returns a function with dispatch as it’s parameter"/>
          <p:cNvSpPr/>
          <p:nvPr/>
        </p:nvSpPr>
        <p:spPr>
          <a:xfrm>
            <a:off x="5968107" y="6434813"/>
            <a:ext cx="6606382" cy="49053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4401" y="0"/>
                </a:moveTo>
                <a:cubicBezTo>
                  <a:pt x="4230" y="0"/>
                  <a:pt x="4091" y="1873"/>
                  <a:pt x="4091" y="4177"/>
                </a:cubicBezTo>
                <a:lnTo>
                  <a:pt x="4091" y="14085"/>
                </a:lnTo>
                <a:lnTo>
                  <a:pt x="0" y="19887"/>
                </a:lnTo>
                <a:lnTo>
                  <a:pt x="4268" y="21146"/>
                </a:lnTo>
                <a:cubicBezTo>
                  <a:pt x="4309" y="21413"/>
                  <a:pt x="4353" y="21600"/>
                  <a:pt x="4401" y="21600"/>
                </a:cubicBezTo>
                <a:lnTo>
                  <a:pt x="21290" y="21600"/>
                </a:lnTo>
                <a:cubicBezTo>
                  <a:pt x="21461" y="21600"/>
                  <a:pt x="21600" y="19744"/>
                  <a:pt x="21600" y="17441"/>
                </a:cubicBezTo>
                <a:lnTo>
                  <a:pt x="21600" y="4177"/>
                </a:lnTo>
                <a:cubicBezTo>
                  <a:pt x="21600" y="1873"/>
                  <a:pt x="21461" y="0"/>
                  <a:pt x="21290" y="0"/>
                </a:cubicBezTo>
                <a:lnTo>
                  <a:pt x="4401" y="0"/>
                </a:lnTo>
                <a:close/>
              </a:path>
            </a:pathLst>
          </a:cu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p>
            <a:pPr/>
            <a:r>
              <a:t>Thunk returns a function with </a:t>
            </a:r>
            <a:r>
              <a:rPr>
                <a:latin typeface="Avenir Heavy"/>
                <a:ea typeface="Avenir Heavy"/>
                <a:cs typeface="Avenir Heavy"/>
                <a:sym typeface="Avenir Heavy"/>
              </a:rPr>
              <a:t>dispatch </a:t>
            </a:r>
            <a:r>
              <a:t>as it’s parameter</a:t>
            </a:r>
          </a:p>
        </p:txBody>
      </p:sp>
      <p:pic>
        <p:nvPicPr>
          <p:cNvPr id="705" name="page20image1528.png" descr="page20image1528.png"/>
          <p:cNvPicPr>
            <a:picLocks noChangeAspect="1"/>
          </p:cNvPicPr>
          <p:nvPr/>
        </p:nvPicPr>
        <p:blipFill>
          <a:blip r:embed="rId4">
            <a:extLst/>
          </a:blip>
          <a:stretch>
            <a:fillRect/>
          </a:stretch>
        </p:blipFill>
        <p:spPr>
          <a:xfrm>
            <a:off x="11181760" y="693444"/>
            <a:ext cx="1080091" cy="1020086"/>
          </a:xfrm>
          <a:prstGeom prst="rect">
            <a:avLst/>
          </a:prstGeom>
          <a:ln w="12700">
            <a:miter lim="400000"/>
          </a:ln>
          <a:effectLst>
            <a:outerShdw sx="100000" sy="100000" kx="0" ky="0" algn="b" rotWithShape="0" blurRad="190500" dist="8455" dir="5400000">
              <a:srgbClr val="000000"/>
            </a:outerShdw>
          </a:effectLst>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70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704" grpId="1"/>
    </p:bldLst>
  </p:timing>
</p:sld>
</file>

<file path=ppt/slides/slide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5" name="Const / let / var"/>
          <p:cNvSpPr txBox="1"/>
          <p:nvPr>
            <p:ph type="title"/>
          </p:nvPr>
        </p:nvSpPr>
        <p:spPr>
          <a:prstGeom prst="rect">
            <a:avLst/>
          </a:prstGeom>
        </p:spPr>
        <p:txBody>
          <a:bodyPr/>
          <a:lstStyle>
            <a:lvl1pPr defTabSz="452627">
              <a:defRPr spc="79" sz="3959"/>
            </a:lvl1pPr>
          </a:lstStyle>
          <a:p>
            <a:pPr/>
            <a:r>
              <a:t>Const / let / var</a:t>
            </a:r>
          </a:p>
        </p:txBody>
      </p:sp>
      <p:sp>
        <p:nvSpPr>
          <p:cNvPr id="186" name="const — blocked scoped (like let) variable that cannot be reassigned…"/>
          <p:cNvSpPr txBox="1"/>
          <p:nvPr>
            <p:ph type="body" idx="1"/>
          </p:nvPr>
        </p:nvSpPr>
        <p:spPr>
          <a:prstGeom prst="rect">
            <a:avLst/>
          </a:prstGeom>
        </p:spPr>
        <p:txBody>
          <a:bodyPr/>
          <a:lstStyle/>
          <a:p>
            <a:pPr/>
            <a:r>
              <a:rPr>
                <a:latin typeface="Avenir Heavy"/>
                <a:ea typeface="Avenir Heavy"/>
                <a:cs typeface="Avenir Heavy"/>
                <a:sym typeface="Avenir Heavy"/>
              </a:rPr>
              <a:t>const</a:t>
            </a:r>
            <a:r>
              <a:t> — </a:t>
            </a:r>
            <a:r>
              <a:rPr u="sng"/>
              <a:t>blocked scoped</a:t>
            </a:r>
            <a:r>
              <a:t> (like </a:t>
            </a:r>
            <a:r>
              <a:rPr>
                <a:latin typeface="Avenir Heavy"/>
                <a:ea typeface="Avenir Heavy"/>
                <a:cs typeface="Avenir Heavy"/>
                <a:sym typeface="Avenir Heavy"/>
              </a:rPr>
              <a:t>let</a:t>
            </a:r>
            <a:r>
              <a:t>) variable that </a:t>
            </a:r>
            <a:r>
              <a:rPr u="sng"/>
              <a:t>cannot</a:t>
            </a:r>
            <a:r>
              <a:t> be reassigned</a:t>
            </a:r>
          </a:p>
          <a:p>
            <a:pPr/>
            <a:r>
              <a:t>However you can reassign properties</a:t>
            </a:r>
          </a:p>
        </p:txBody>
      </p:sp>
      <p:sp>
        <p:nvSpPr>
          <p:cNvPr id="187" name="// Foo cannot be reassigned…"/>
          <p:cNvSpPr txBox="1"/>
          <p:nvPr/>
        </p:nvSpPr>
        <p:spPr>
          <a:xfrm>
            <a:off x="3902868" y="4546600"/>
            <a:ext cx="5805191" cy="2514600"/>
          </a:xfrm>
          <a:prstGeom prst="rect">
            <a:avLst/>
          </a:prstGeom>
          <a:solidFill>
            <a:srgbClr val="2B2B2B"/>
          </a:solidFill>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lgn="l">
              <a:defRPr>
                <a:latin typeface="Menlo"/>
                <a:ea typeface="Menlo"/>
                <a:cs typeface="Menlo"/>
                <a:sym typeface="Menlo"/>
              </a:defRPr>
            </a:pPr>
            <a:r>
              <a:t>// Foo cannot be reassigned</a:t>
            </a:r>
          </a:p>
          <a:p>
            <a:pPr algn="l">
              <a:defRPr>
                <a:solidFill>
                  <a:srgbClr val="CC7831"/>
                </a:solidFill>
                <a:latin typeface="Menlo"/>
                <a:ea typeface="Menlo"/>
                <a:cs typeface="Menlo"/>
                <a:sym typeface="Menlo"/>
              </a:defRPr>
            </a:pPr>
            <a:r>
              <a:rPr b="1"/>
              <a:t>const </a:t>
            </a:r>
            <a:r>
              <a:rPr>
                <a:solidFill>
                  <a:srgbClr val="A9B7C6"/>
                </a:solidFill>
              </a:rPr>
              <a:t>foo = </a:t>
            </a:r>
            <a:r>
              <a:rPr>
                <a:solidFill>
                  <a:srgbClr val="6897BB"/>
                </a:solidFill>
              </a:rPr>
              <a:t>213</a:t>
            </a:r>
            <a:endParaRPr>
              <a:solidFill>
                <a:srgbClr val="6897BB"/>
              </a:solidFill>
            </a:endParaRPr>
          </a:p>
          <a:p>
            <a:pPr algn="l">
              <a:defRPr>
                <a:solidFill>
                  <a:srgbClr val="6897BB"/>
                </a:solidFill>
                <a:latin typeface="Menlo"/>
                <a:ea typeface="Menlo"/>
                <a:cs typeface="Menlo"/>
                <a:sym typeface="Menlo"/>
              </a:defRPr>
            </a:pPr>
          </a:p>
          <a:p>
            <a:pPr algn="l">
              <a:defRPr>
                <a:solidFill>
                  <a:srgbClr val="A9B7C6"/>
                </a:solidFill>
                <a:latin typeface="Menlo"/>
                <a:ea typeface="Menlo"/>
                <a:cs typeface="Menlo"/>
                <a:sym typeface="Menlo"/>
              </a:defRPr>
            </a:pPr>
            <a:r>
              <a:rPr b="1">
                <a:solidFill>
                  <a:srgbClr val="CC7831"/>
                </a:solidFill>
              </a:rPr>
              <a:t>const </a:t>
            </a:r>
            <a:r>
              <a:t>bar = {</a:t>
            </a:r>
          </a:p>
          <a:p>
            <a:pPr algn="l">
              <a:defRPr>
                <a:solidFill>
                  <a:srgbClr val="6A8759"/>
                </a:solidFill>
                <a:latin typeface="Menlo"/>
                <a:ea typeface="Menlo"/>
                <a:cs typeface="Menlo"/>
                <a:sym typeface="Menlo"/>
              </a:defRPr>
            </a:pPr>
            <a:r>
              <a:rPr>
                <a:solidFill>
                  <a:srgbClr val="A9B7C6"/>
                </a:solidFill>
              </a:rPr>
              <a:t>    </a:t>
            </a:r>
            <a:r>
              <a:rPr>
                <a:solidFill>
                  <a:srgbClr val="9876AA"/>
                </a:solidFill>
              </a:rPr>
              <a:t>name</a:t>
            </a:r>
            <a:r>
              <a:rPr>
                <a:solidFill>
                  <a:srgbClr val="A9B7C6"/>
                </a:solidFill>
              </a:rPr>
              <a:t>: </a:t>
            </a:r>
            <a:r>
              <a:t>'Bar'</a:t>
            </a:r>
            <a:r>
              <a:rPr>
                <a:solidFill>
                  <a:srgbClr val="CC7831"/>
                </a:solidFill>
              </a:rPr>
              <a:t>,</a:t>
            </a:r>
            <a:endParaRPr>
              <a:solidFill>
                <a:srgbClr val="CC7831"/>
              </a:solidFill>
            </a:endParaRPr>
          </a:p>
          <a:p>
            <a:pPr algn="l">
              <a:defRPr>
                <a:solidFill>
                  <a:srgbClr val="6A8759"/>
                </a:solidFill>
                <a:latin typeface="Menlo"/>
                <a:ea typeface="Menlo"/>
                <a:cs typeface="Menlo"/>
                <a:sym typeface="Menlo"/>
              </a:defRPr>
            </a:pPr>
            <a:r>
              <a:rPr>
                <a:solidFill>
                  <a:srgbClr val="CC7831"/>
                </a:solidFill>
              </a:rPr>
              <a:t>    </a:t>
            </a:r>
            <a:r>
              <a:rPr>
                <a:solidFill>
                  <a:srgbClr val="9876AA"/>
                </a:solidFill>
              </a:rPr>
              <a:t>color</a:t>
            </a:r>
            <a:r>
              <a:rPr>
                <a:solidFill>
                  <a:srgbClr val="A9B7C6"/>
                </a:solidFill>
              </a:rPr>
              <a:t>: </a:t>
            </a:r>
            <a:r>
              <a:t>'Green'</a:t>
            </a:r>
          </a:p>
          <a:p>
            <a:pPr algn="l">
              <a:defRPr>
                <a:solidFill>
                  <a:srgbClr val="A9B7C6"/>
                </a:solidFill>
                <a:latin typeface="Menlo"/>
                <a:ea typeface="Menlo"/>
                <a:cs typeface="Menlo"/>
                <a:sym typeface="Menlo"/>
              </a:defRPr>
            </a:pPr>
            <a:r>
              <a:t>}</a:t>
            </a:r>
          </a:p>
          <a:p>
            <a:pPr algn="l">
              <a:defRPr>
                <a:solidFill>
                  <a:srgbClr val="A9B7C6"/>
                </a:solidFill>
                <a:latin typeface="Menlo"/>
                <a:ea typeface="Menlo"/>
                <a:cs typeface="Menlo"/>
                <a:sym typeface="Menlo"/>
              </a:defRPr>
            </a:pPr>
          </a:p>
          <a:p>
            <a:pPr algn="l">
              <a:defRPr>
                <a:latin typeface="Menlo"/>
                <a:ea typeface="Menlo"/>
                <a:cs typeface="Menlo"/>
                <a:sym typeface="Menlo"/>
              </a:defRPr>
            </a:pPr>
            <a:r>
              <a:t>// Bar.name can be reassigned</a:t>
            </a:r>
          </a:p>
          <a:p>
            <a:pPr algn="l">
              <a:defRPr>
                <a:solidFill>
                  <a:srgbClr val="6A8759"/>
                </a:solidFill>
                <a:latin typeface="Menlo"/>
                <a:ea typeface="Menlo"/>
                <a:cs typeface="Menlo"/>
                <a:sym typeface="Menlo"/>
              </a:defRPr>
            </a:pPr>
            <a:r>
              <a:rPr>
                <a:solidFill>
                  <a:srgbClr val="A9B7C6"/>
                </a:solidFill>
              </a:rPr>
              <a:t>bar.</a:t>
            </a:r>
            <a:r>
              <a:rPr>
                <a:solidFill>
                  <a:srgbClr val="9876AA"/>
                </a:solidFill>
              </a:rPr>
              <a:t>name </a:t>
            </a:r>
            <a:r>
              <a:rPr>
                <a:solidFill>
                  <a:srgbClr val="A9B7C6"/>
                </a:solidFill>
              </a:rPr>
              <a:t>= </a:t>
            </a:r>
            <a:r>
              <a:t>'Blue'</a:t>
            </a:r>
          </a:p>
        </p:txBody>
      </p:sp>
      <p:sp>
        <p:nvSpPr>
          <p:cNvPr id="188" name="Text"/>
          <p:cNvSpPr txBox="1"/>
          <p:nvPr/>
        </p:nvSpPr>
        <p:spPr>
          <a:xfrm>
            <a:off x="9867900" y="1136650"/>
            <a:ext cx="190500" cy="4572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algn="l">
              <a:lnSpc>
                <a:spcPts val="2800"/>
              </a:lnSpc>
              <a:defRPr sz="1200">
                <a:solidFill>
                  <a:srgbClr val="A9B7C6"/>
                </a:solidFill>
                <a:latin typeface="Times"/>
                <a:ea typeface="Times"/>
                <a:cs typeface="Times"/>
                <a:sym typeface="Times"/>
              </a:defRPr>
            </a:lvl1pPr>
          </a:lstStyle>
          <a:p>
            <a:pPr/>
            <a:r>
              <a:t> </a:t>
            </a:r>
          </a:p>
        </p:txBody>
      </p:sp>
      <p:sp>
        <p:nvSpPr>
          <p:cNvPr id="189" name="Use const when you can, but if you must reassign use let"/>
          <p:cNvSpPr txBox="1"/>
          <p:nvPr/>
        </p:nvSpPr>
        <p:spPr>
          <a:xfrm>
            <a:off x="406400" y="7221970"/>
            <a:ext cx="12192000" cy="7493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marL="381000" indent="-381000" algn="l">
              <a:spcBef>
                <a:spcPts val="3400"/>
              </a:spcBef>
              <a:buClr>
                <a:srgbClr val="9A958E"/>
              </a:buClr>
              <a:buSzPct val="104999"/>
              <a:buChar char="▸"/>
              <a:defRPr spc="56" sz="2800">
                <a:solidFill>
                  <a:srgbClr val="5B5854"/>
                </a:solidFill>
              </a:defRPr>
            </a:pPr>
            <a:r>
              <a:t>Use </a:t>
            </a:r>
            <a:r>
              <a:rPr>
                <a:latin typeface="Avenir Heavy"/>
                <a:ea typeface="Avenir Heavy"/>
                <a:cs typeface="Avenir Heavy"/>
                <a:sym typeface="Avenir Heavy"/>
              </a:rPr>
              <a:t>const</a:t>
            </a:r>
            <a:r>
              <a:t> when you can, but if you must reassign use </a:t>
            </a:r>
            <a:r>
              <a:rPr>
                <a:latin typeface="Avenir Heavy"/>
                <a:ea typeface="Avenir Heavy"/>
                <a:cs typeface="Avenir Heavy"/>
                <a:sym typeface="Avenir Heavy"/>
              </a:rPr>
              <a:t>let</a:t>
            </a:r>
          </a:p>
        </p:txBody>
      </p:sp>
      <p:pic>
        <p:nvPicPr>
          <p:cNvPr id="190" name="page6image1528.png" descr="page6image1528.png"/>
          <p:cNvPicPr>
            <a:picLocks noChangeAspect="1"/>
          </p:cNvPicPr>
          <p:nvPr/>
        </p:nvPicPr>
        <p:blipFill>
          <a:blip r:embed="rId3">
            <a:extLst/>
          </a:blip>
          <a:stretch>
            <a:fillRect/>
          </a:stretch>
        </p:blipFill>
        <p:spPr>
          <a:xfrm>
            <a:off x="11175176" y="700086"/>
            <a:ext cx="966025" cy="974728"/>
          </a:xfrm>
          <a:prstGeom prst="rect">
            <a:avLst/>
          </a:prstGeom>
          <a:ln w="12700">
            <a:miter lim="400000"/>
          </a:ln>
          <a:effectLst>
            <a:outerShdw sx="100000" sy="100000" kx="0" ky="0" algn="b" rotWithShape="0" blurRad="190500" dist="8455" dir="5400000">
              <a:srgbClr val="000000"/>
            </a:outerShdw>
          </a:effectLst>
        </p:spPr>
      </p:pic>
    </p:spTree>
  </p:cSld>
  <p:clrMapOvr>
    <a:masterClrMapping/>
  </p:clrMapOvr>
  <p:transition xmlns:p14="http://schemas.microsoft.com/office/powerpoint/2010/main" spd="med" advClick="1"/>
</p:sld>
</file>

<file path=ppt/slides/slide5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09" name="React router"/>
          <p:cNvSpPr txBox="1"/>
          <p:nvPr>
            <p:ph type="ctrTitle"/>
          </p:nvPr>
        </p:nvSpPr>
        <p:spPr>
          <a:prstGeom prst="rect">
            <a:avLst/>
          </a:prstGeom>
        </p:spPr>
        <p:txBody>
          <a:bodyPr/>
          <a:lstStyle/>
          <a:p>
            <a:pPr/>
            <a:r>
              <a:t>React router</a:t>
            </a:r>
          </a:p>
        </p:txBody>
      </p:sp>
      <p:sp>
        <p:nvSpPr>
          <p:cNvPr id="710" name="Body"/>
          <p:cNvSpPr txBox="1"/>
          <p:nvPr>
            <p:ph type="subTitle" sz="quarter" idx="1"/>
          </p:nvPr>
        </p:nvSpPr>
        <p:spPr>
          <a:prstGeom prst="rect">
            <a:avLst/>
          </a:prstGeom>
        </p:spPr>
        <p:txBody>
          <a:bodyPr/>
          <a:lstStyle/>
          <a:p>
            <a:pPr/>
          </a:p>
        </p:txBody>
      </p:sp>
      <p:pic>
        <p:nvPicPr>
          <p:cNvPr id="711" name="Image" descr="Image"/>
          <p:cNvPicPr>
            <a:picLocks noChangeAspect="1"/>
          </p:cNvPicPr>
          <p:nvPr/>
        </p:nvPicPr>
        <p:blipFill>
          <a:blip r:embed="rId3">
            <a:extLst/>
          </a:blip>
          <a:stretch>
            <a:fillRect/>
          </a:stretch>
        </p:blipFill>
        <p:spPr>
          <a:xfrm>
            <a:off x="9789557" y="979668"/>
            <a:ext cx="1803401" cy="1803401"/>
          </a:xfrm>
          <a:prstGeom prst="rect">
            <a:avLst/>
          </a:prstGeom>
          <a:ln w="12700">
            <a:miter lim="400000"/>
          </a:ln>
          <a:effectLst>
            <a:outerShdw sx="100000" sy="100000" kx="0" ky="0" algn="b" rotWithShape="0" blurRad="190500" dist="8455" dir="5400000">
              <a:srgbClr val="000000"/>
            </a:outerShdw>
          </a:effectLst>
        </p:spPr>
      </p:pic>
    </p:spTree>
  </p:cSld>
  <p:clrMapOvr>
    <a:masterClrMapping/>
  </p:clrMapOvr>
  <p:transition xmlns:p14="http://schemas.microsoft.com/office/powerpoint/2010/main" spd="med" advClick="1"/>
</p:sld>
</file>

<file path=ppt/slides/slide5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15" name="React router"/>
          <p:cNvSpPr txBox="1"/>
          <p:nvPr>
            <p:ph type="title"/>
          </p:nvPr>
        </p:nvSpPr>
        <p:spPr>
          <a:prstGeom prst="rect">
            <a:avLst/>
          </a:prstGeom>
        </p:spPr>
        <p:txBody>
          <a:bodyPr/>
          <a:lstStyle>
            <a:lvl1pPr defTabSz="452627">
              <a:defRPr spc="79" sz="3959"/>
            </a:lvl1pPr>
          </a:lstStyle>
          <a:p>
            <a:pPr/>
            <a:r>
              <a:t>React router</a:t>
            </a:r>
          </a:p>
        </p:txBody>
      </p:sp>
      <p:sp>
        <p:nvSpPr>
          <p:cNvPr id="716" name="The most populate routing library for React apps…"/>
          <p:cNvSpPr txBox="1"/>
          <p:nvPr>
            <p:ph type="body" sz="half" idx="1"/>
          </p:nvPr>
        </p:nvSpPr>
        <p:spPr>
          <a:xfrm>
            <a:off x="546100" y="1550271"/>
            <a:ext cx="11478816" cy="2974666"/>
          </a:xfrm>
          <a:prstGeom prst="rect">
            <a:avLst/>
          </a:prstGeom>
        </p:spPr>
        <p:txBody>
          <a:bodyPr/>
          <a:lstStyle/>
          <a:p>
            <a:pPr>
              <a:spcBef>
                <a:spcPts val="1200"/>
              </a:spcBef>
            </a:pPr>
            <a:r>
              <a:t>The most populate </a:t>
            </a:r>
            <a:r>
              <a:rPr u="sng"/>
              <a:t>routing</a:t>
            </a:r>
            <a:r>
              <a:t> library for React apps</a:t>
            </a:r>
          </a:p>
          <a:p>
            <a:pPr>
              <a:spcBef>
                <a:spcPts val="1200"/>
              </a:spcBef>
            </a:pPr>
            <a:r>
              <a:t>The entire app should be wrapped in a </a:t>
            </a:r>
            <a:r>
              <a:rPr>
                <a:latin typeface="Avenir Heavy"/>
                <a:ea typeface="Avenir Heavy"/>
                <a:cs typeface="Avenir Heavy"/>
                <a:sym typeface="Avenir Heavy"/>
              </a:rPr>
              <a:t>&lt;Router&gt;</a:t>
            </a:r>
            <a:r>
              <a:t> components</a:t>
            </a:r>
          </a:p>
          <a:p>
            <a:pPr>
              <a:spcBef>
                <a:spcPts val="1200"/>
              </a:spcBef>
            </a:pPr>
            <a:r>
              <a:t>Individual </a:t>
            </a:r>
            <a:r>
              <a:rPr>
                <a:latin typeface="Avenir Heavy"/>
                <a:ea typeface="Avenir Heavy"/>
                <a:cs typeface="Avenir Heavy"/>
                <a:sym typeface="Avenir Heavy"/>
              </a:rPr>
              <a:t>&lt;Route&gt;</a:t>
            </a:r>
            <a:r>
              <a:t> components map urls to specific components</a:t>
            </a:r>
          </a:p>
          <a:p>
            <a:pPr>
              <a:spcBef>
                <a:spcPts val="1200"/>
              </a:spcBef>
            </a:pPr>
            <a:r>
              <a:t>&lt;Link&gt;</a:t>
            </a:r>
            <a:r>
              <a:t> components allow for navigation within the application</a:t>
            </a:r>
          </a:p>
        </p:txBody>
      </p:sp>
      <p:sp>
        <p:nvSpPr>
          <p:cNvPr id="717" name="Text"/>
          <p:cNvSpPr txBox="1"/>
          <p:nvPr/>
        </p:nvSpPr>
        <p:spPr>
          <a:xfrm>
            <a:off x="9798050" y="158750"/>
            <a:ext cx="190500" cy="4572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algn="l">
              <a:lnSpc>
                <a:spcPts val="2800"/>
              </a:lnSpc>
              <a:defRPr sz="1200">
                <a:solidFill>
                  <a:srgbClr val="A9B7C6"/>
                </a:solidFill>
                <a:latin typeface="Times"/>
                <a:ea typeface="Times"/>
                <a:cs typeface="Times"/>
                <a:sym typeface="Times"/>
              </a:defRPr>
            </a:lvl1pPr>
          </a:lstStyle>
          <a:p>
            <a:pPr/>
            <a:r>
              <a:t> </a:t>
            </a:r>
          </a:p>
        </p:txBody>
      </p:sp>
      <p:pic>
        <p:nvPicPr>
          <p:cNvPr id="718" name="Image" descr="Image"/>
          <p:cNvPicPr>
            <a:picLocks noChangeAspect="1"/>
          </p:cNvPicPr>
          <p:nvPr/>
        </p:nvPicPr>
        <p:blipFill>
          <a:blip r:embed="rId3">
            <a:extLst/>
          </a:blip>
          <a:stretch>
            <a:fillRect/>
          </a:stretch>
        </p:blipFill>
        <p:spPr>
          <a:xfrm>
            <a:off x="10718800" y="709457"/>
            <a:ext cx="1581150" cy="1581151"/>
          </a:xfrm>
          <a:prstGeom prst="rect">
            <a:avLst/>
          </a:prstGeom>
          <a:ln w="12700">
            <a:miter lim="400000"/>
          </a:ln>
          <a:effectLst>
            <a:outerShdw sx="100000" sy="100000" kx="0" ky="0" algn="b" rotWithShape="0" blurRad="190500" dist="8455" dir="5400000">
              <a:srgbClr val="000000"/>
            </a:outerShdw>
          </a:effectLst>
        </p:spPr>
      </p:pic>
      <p:sp>
        <p:nvSpPr>
          <p:cNvPr id="719" name="import {BrowserRouter as Router} from 'react-router-dom'…"/>
          <p:cNvSpPr txBox="1"/>
          <p:nvPr/>
        </p:nvSpPr>
        <p:spPr>
          <a:xfrm>
            <a:off x="3231120" y="4343400"/>
            <a:ext cx="6877144" cy="4902200"/>
          </a:xfrm>
          <a:prstGeom prst="rect">
            <a:avLst/>
          </a:prstGeom>
          <a:solidFill>
            <a:srgbClr val="2B2B2B"/>
          </a:solidFill>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algn="l">
              <a:defRPr sz="1500">
                <a:solidFill>
                  <a:srgbClr val="6A8759"/>
                </a:solidFill>
                <a:latin typeface="Menlo"/>
                <a:ea typeface="Menlo"/>
                <a:cs typeface="Menlo"/>
                <a:sym typeface="Menlo"/>
              </a:defRPr>
            </a:pPr>
            <a:r>
              <a:rPr b="1">
                <a:solidFill>
                  <a:srgbClr val="CC7831"/>
                </a:solidFill>
              </a:rPr>
              <a:t>import </a:t>
            </a:r>
            <a:r>
              <a:rPr>
                <a:solidFill>
                  <a:srgbClr val="A9B7C6"/>
                </a:solidFill>
              </a:rPr>
              <a:t>{</a:t>
            </a:r>
            <a:r>
              <a:rPr>
                <a:solidFill>
                  <a:srgbClr val="9876AA"/>
                </a:solidFill>
              </a:rPr>
              <a:t>BrowserRouter </a:t>
            </a:r>
            <a:r>
              <a:rPr b="1">
                <a:solidFill>
                  <a:srgbClr val="CC7831"/>
                </a:solidFill>
              </a:rPr>
              <a:t>as </a:t>
            </a:r>
            <a:r>
              <a:rPr>
                <a:solidFill>
                  <a:srgbClr val="A9B7C6"/>
                </a:solidFill>
              </a:rPr>
              <a:t>Router} </a:t>
            </a:r>
            <a:r>
              <a:rPr b="1">
                <a:solidFill>
                  <a:srgbClr val="CC7831"/>
                </a:solidFill>
              </a:rPr>
              <a:t>from </a:t>
            </a:r>
            <a:r>
              <a:t>'react-router-dom'</a:t>
            </a:r>
          </a:p>
          <a:p>
            <a:pPr algn="l">
              <a:defRPr sz="1500">
                <a:solidFill>
                  <a:srgbClr val="6A8759"/>
                </a:solidFill>
                <a:latin typeface="Menlo"/>
                <a:ea typeface="Menlo"/>
                <a:cs typeface="Menlo"/>
                <a:sym typeface="Menlo"/>
              </a:defRPr>
            </a:pPr>
          </a:p>
          <a:p>
            <a:pPr algn="l">
              <a:defRPr sz="1500">
                <a:solidFill>
                  <a:srgbClr val="6A8759"/>
                </a:solidFill>
                <a:latin typeface="Menlo"/>
                <a:ea typeface="Menlo"/>
                <a:cs typeface="Menlo"/>
                <a:sym typeface="Menlo"/>
              </a:defRPr>
            </a:pPr>
          </a:p>
          <a:p>
            <a:pPr algn="l">
              <a:defRPr sz="1500">
                <a:solidFill>
                  <a:srgbClr val="E8BF6B"/>
                </a:solidFill>
                <a:latin typeface="Menlo"/>
                <a:ea typeface="Menlo"/>
                <a:cs typeface="Menlo"/>
                <a:sym typeface="Menlo"/>
              </a:defRPr>
            </a:pPr>
            <a:r>
              <a:t>&lt;Router&gt;</a:t>
            </a:r>
          </a:p>
          <a:p>
            <a:pPr algn="l">
              <a:defRPr sz="1500">
                <a:solidFill>
                  <a:srgbClr val="E8BF6B"/>
                </a:solidFill>
                <a:latin typeface="Menlo"/>
                <a:ea typeface="Menlo"/>
                <a:cs typeface="Menlo"/>
                <a:sym typeface="Menlo"/>
              </a:defRPr>
            </a:pPr>
            <a:r>
              <a:t>    &lt;div&gt;</a:t>
            </a:r>
          </a:p>
          <a:p>
            <a:pPr algn="l">
              <a:defRPr sz="1500">
                <a:solidFill>
                  <a:srgbClr val="E8BF6B"/>
                </a:solidFill>
                <a:latin typeface="Menlo"/>
                <a:ea typeface="Menlo"/>
                <a:cs typeface="Menlo"/>
                <a:sym typeface="Menlo"/>
              </a:defRPr>
            </a:pPr>
            <a:r>
              <a:t>        &lt;ul&gt;</a:t>
            </a:r>
          </a:p>
          <a:p>
            <a:pPr algn="l">
              <a:defRPr sz="1500">
                <a:solidFill>
                  <a:srgbClr val="E8BF6B"/>
                </a:solidFill>
                <a:latin typeface="Menlo"/>
                <a:ea typeface="Menlo"/>
                <a:cs typeface="Menlo"/>
                <a:sym typeface="Menlo"/>
              </a:defRPr>
            </a:pPr>
            <a:r>
              <a:t>            &lt;li&gt;&lt;Link </a:t>
            </a:r>
            <a:r>
              <a:rPr>
                <a:solidFill>
                  <a:srgbClr val="BABABA"/>
                </a:solidFill>
              </a:rPr>
              <a:t>to</a:t>
            </a:r>
            <a:r>
              <a:rPr>
                <a:solidFill>
                  <a:srgbClr val="6A8759"/>
                </a:solidFill>
              </a:rPr>
              <a:t>="/"</a:t>
            </a:r>
            <a:r>
              <a:t>&gt;</a:t>
            </a:r>
            <a:r>
              <a:rPr>
                <a:solidFill>
                  <a:srgbClr val="A9B7C6"/>
                </a:solidFill>
              </a:rPr>
              <a:t>Home</a:t>
            </a:r>
            <a:r>
              <a:t>&lt;/Link&gt;&lt;/li&gt;</a:t>
            </a:r>
          </a:p>
          <a:p>
            <a:pPr algn="l">
              <a:defRPr sz="1500">
                <a:solidFill>
                  <a:srgbClr val="E8BF6B"/>
                </a:solidFill>
                <a:latin typeface="Menlo"/>
                <a:ea typeface="Menlo"/>
                <a:cs typeface="Menlo"/>
                <a:sym typeface="Menlo"/>
              </a:defRPr>
            </a:pPr>
            <a:r>
              <a:t>            &lt;li&gt;&lt;Link </a:t>
            </a:r>
            <a:r>
              <a:rPr>
                <a:solidFill>
                  <a:srgbClr val="BABABA"/>
                </a:solidFill>
              </a:rPr>
              <a:t>to</a:t>
            </a:r>
            <a:r>
              <a:rPr>
                <a:solidFill>
                  <a:srgbClr val="6A8759"/>
                </a:solidFill>
              </a:rPr>
              <a:t>="/about"</a:t>
            </a:r>
            <a:r>
              <a:t>&gt;</a:t>
            </a:r>
            <a:r>
              <a:rPr>
                <a:solidFill>
                  <a:srgbClr val="A9B7C6"/>
                </a:solidFill>
              </a:rPr>
              <a:t>About</a:t>
            </a:r>
            <a:r>
              <a:t>&lt;/Link&gt;&lt;/li&gt;</a:t>
            </a:r>
          </a:p>
          <a:p>
            <a:pPr lvl="5" algn="l">
              <a:defRPr sz="1500">
                <a:solidFill>
                  <a:srgbClr val="E8BF6B"/>
                </a:solidFill>
                <a:latin typeface="Menlo"/>
                <a:ea typeface="Menlo"/>
                <a:cs typeface="Menlo"/>
                <a:sym typeface="Menlo"/>
              </a:defRPr>
            </a:pPr>
            <a:r>
              <a:t>&lt;li&gt;&lt;Link </a:t>
            </a:r>
            <a:r>
              <a:rPr>
                <a:solidFill>
                  <a:srgbClr val="BABABA"/>
                </a:solidFill>
              </a:rPr>
              <a:t>to</a:t>
            </a:r>
            <a:r>
              <a:rPr>
                <a:solidFill>
                  <a:srgbClr val="6A8759"/>
                </a:solidFill>
              </a:rPr>
              <a:t>=“/topics”</a:t>
            </a:r>
            <a:r>
              <a:t>&gt;</a:t>
            </a:r>
            <a:r>
              <a:rPr>
                <a:solidFill>
                  <a:srgbClr val="A9B7C6"/>
                </a:solidFill>
              </a:rPr>
              <a:t>Topics</a:t>
            </a:r>
            <a:r>
              <a:t>&lt;/Link&gt;&lt;/li&gt;</a:t>
            </a:r>
          </a:p>
          <a:p>
            <a:pPr lvl="5" algn="l">
              <a:defRPr sz="1500">
                <a:solidFill>
                  <a:srgbClr val="E8BF6B"/>
                </a:solidFill>
                <a:latin typeface="Menlo"/>
                <a:ea typeface="Menlo"/>
                <a:cs typeface="Menlo"/>
                <a:sym typeface="Menlo"/>
              </a:defRPr>
            </a:pPr>
            <a:r>
              <a:t>&lt;li&gt;&lt;Link </a:t>
            </a:r>
            <a:r>
              <a:rPr>
                <a:solidFill>
                  <a:srgbClr val="BABABA"/>
                </a:solidFill>
              </a:rPr>
              <a:t>to</a:t>
            </a:r>
            <a:r>
              <a:rPr>
                <a:solidFill>
                  <a:srgbClr val="6A8759"/>
                </a:solidFill>
              </a:rPr>
              <a:t>=“/profiles/123”</a:t>
            </a:r>
            <a:r>
              <a:t>&gt;</a:t>
            </a:r>
            <a:r>
              <a:rPr>
                <a:solidFill>
                  <a:srgbClr val="A9B7C6"/>
                </a:solidFill>
              </a:rPr>
              <a:t>Profile</a:t>
            </a:r>
            <a:r>
              <a:t>&lt;/Link&gt;&lt;/li&gt;</a:t>
            </a:r>
          </a:p>
          <a:p>
            <a:pPr algn="l">
              <a:defRPr sz="1500">
                <a:solidFill>
                  <a:srgbClr val="E8BF6B"/>
                </a:solidFill>
                <a:latin typeface="Menlo"/>
                <a:ea typeface="Menlo"/>
                <a:cs typeface="Menlo"/>
                <a:sym typeface="Menlo"/>
              </a:defRPr>
            </a:pPr>
            <a:r>
              <a:t>        &lt;/ul&gt;</a:t>
            </a:r>
          </a:p>
          <a:p>
            <a:pPr algn="l">
              <a:defRPr sz="1500">
                <a:solidFill>
                  <a:srgbClr val="E8BF6B"/>
                </a:solidFill>
                <a:latin typeface="Menlo"/>
                <a:ea typeface="Menlo"/>
                <a:cs typeface="Menlo"/>
                <a:sym typeface="Menlo"/>
              </a:defRPr>
            </a:pPr>
          </a:p>
          <a:p>
            <a:pPr algn="l">
              <a:defRPr sz="1500">
                <a:solidFill>
                  <a:srgbClr val="E8BF6B"/>
                </a:solidFill>
                <a:latin typeface="Menlo"/>
                <a:ea typeface="Menlo"/>
                <a:cs typeface="Menlo"/>
                <a:sym typeface="Menlo"/>
              </a:defRPr>
            </a:pPr>
            <a:r>
              <a:t>        &lt;hr/&gt;</a:t>
            </a:r>
          </a:p>
          <a:p>
            <a:pPr algn="l">
              <a:defRPr sz="1500">
                <a:solidFill>
                  <a:srgbClr val="E8BF6B"/>
                </a:solidFill>
                <a:latin typeface="Menlo"/>
                <a:ea typeface="Menlo"/>
                <a:cs typeface="Menlo"/>
                <a:sym typeface="Menlo"/>
              </a:defRPr>
            </a:pPr>
          </a:p>
          <a:p>
            <a:pPr algn="l">
              <a:defRPr sz="1500">
                <a:solidFill>
                  <a:srgbClr val="E8BF6B"/>
                </a:solidFill>
                <a:latin typeface="Menlo"/>
                <a:ea typeface="Menlo"/>
                <a:cs typeface="Menlo"/>
                <a:sym typeface="Menlo"/>
              </a:defRPr>
            </a:pPr>
            <a:r>
              <a:t>        &lt;Route </a:t>
            </a:r>
            <a:r>
              <a:rPr>
                <a:solidFill>
                  <a:srgbClr val="BABABA"/>
                </a:solidFill>
              </a:rPr>
              <a:t>exact path</a:t>
            </a:r>
            <a:r>
              <a:rPr>
                <a:solidFill>
                  <a:srgbClr val="6A8759"/>
                </a:solidFill>
              </a:rPr>
              <a:t>="/" </a:t>
            </a:r>
            <a:r>
              <a:rPr>
                <a:solidFill>
                  <a:srgbClr val="BABABA"/>
                </a:solidFill>
              </a:rPr>
              <a:t>component</a:t>
            </a:r>
            <a:r>
              <a:rPr>
                <a:solidFill>
                  <a:srgbClr val="6A8759"/>
                </a:solidFill>
              </a:rPr>
              <a:t>=</a:t>
            </a:r>
            <a:r>
              <a:rPr>
                <a:solidFill>
                  <a:srgbClr val="A9B7C6"/>
                </a:solidFill>
              </a:rPr>
              <a:t>{Home}</a:t>
            </a:r>
            <a:r>
              <a:t>/&gt;</a:t>
            </a:r>
          </a:p>
          <a:p>
            <a:pPr algn="l">
              <a:defRPr sz="1500">
                <a:solidFill>
                  <a:srgbClr val="E8BF6B"/>
                </a:solidFill>
                <a:latin typeface="Menlo"/>
                <a:ea typeface="Menlo"/>
                <a:cs typeface="Menlo"/>
                <a:sym typeface="Menlo"/>
              </a:defRPr>
            </a:pPr>
            <a:r>
              <a:t>        &lt;Route </a:t>
            </a:r>
            <a:r>
              <a:rPr>
                <a:solidFill>
                  <a:srgbClr val="BABABA"/>
                </a:solidFill>
              </a:rPr>
              <a:t>path</a:t>
            </a:r>
            <a:r>
              <a:rPr>
                <a:solidFill>
                  <a:srgbClr val="6A8759"/>
                </a:solidFill>
              </a:rPr>
              <a:t>="/about" </a:t>
            </a:r>
            <a:r>
              <a:rPr>
                <a:solidFill>
                  <a:srgbClr val="BABABA"/>
                </a:solidFill>
              </a:rPr>
              <a:t>component</a:t>
            </a:r>
            <a:r>
              <a:rPr>
                <a:solidFill>
                  <a:srgbClr val="6A8759"/>
                </a:solidFill>
              </a:rPr>
              <a:t>=</a:t>
            </a:r>
            <a:r>
              <a:rPr>
                <a:solidFill>
                  <a:srgbClr val="A9B7C6"/>
                </a:solidFill>
              </a:rPr>
              <a:t>{</a:t>
            </a:r>
            <a:r>
              <a:rPr>
                <a:solidFill>
                  <a:srgbClr val="FFC66E"/>
                </a:solidFill>
              </a:rPr>
              <a:t>About</a:t>
            </a:r>
            <a:r>
              <a:rPr>
                <a:solidFill>
                  <a:srgbClr val="A9B7C6"/>
                </a:solidFill>
              </a:rPr>
              <a:t>}</a:t>
            </a:r>
            <a:r>
              <a:t>/&gt;</a:t>
            </a:r>
          </a:p>
          <a:p>
            <a:pPr algn="l">
              <a:defRPr sz="1500">
                <a:solidFill>
                  <a:srgbClr val="E8BF6B"/>
                </a:solidFill>
                <a:latin typeface="Menlo"/>
                <a:ea typeface="Menlo"/>
                <a:cs typeface="Menlo"/>
                <a:sym typeface="Menlo"/>
              </a:defRPr>
            </a:pPr>
            <a:r>
              <a:t>        &lt;Route </a:t>
            </a:r>
            <a:r>
              <a:rPr>
                <a:solidFill>
                  <a:srgbClr val="BABABA"/>
                </a:solidFill>
              </a:rPr>
              <a:t>path</a:t>
            </a:r>
            <a:r>
              <a:rPr>
                <a:solidFill>
                  <a:srgbClr val="6A8759"/>
                </a:solidFill>
              </a:rPr>
              <a:t>="/topics/" </a:t>
            </a:r>
            <a:r>
              <a:rPr>
                <a:solidFill>
                  <a:srgbClr val="BABABA"/>
                </a:solidFill>
              </a:rPr>
              <a:t>component</a:t>
            </a:r>
            <a:r>
              <a:rPr>
                <a:solidFill>
                  <a:srgbClr val="6A8759"/>
                </a:solidFill>
              </a:rPr>
              <a:t>=</a:t>
            </a:r>
            <a:r>
              <a:rPr>
                <a:solidFill>
                  <a:srgbClr val="A9B7C6"/>
                </a:solidFill>
              </a:rPr>
              <a:t>{Topics}</a:t>
            </a:r>
            <a:r>
              <a:t>/&gt;</a:t>
            </a:r>
          </a:p>
          <a:p>
            <a:pPr lvl="3" algn="l">
              <a:defRPr sz="1500">
                <a:solidFill>
                  <a:srgbClr val="E8BF6B"/>
                </a:solidFill>
                <a:latin typeface="Menlo"/>
                <a:ea typeface="Menlo"/>
                <a:cs typeface="Menlo"/>
                <a:sym typeface="Menlo"/>
              </a:defRPr>
            </a:pPr>
            <a:r>
              <a:t>&lt;Route </a:t>
            </a:r>
            <a:r>
              <a:rPr>
                <a:solidFill>
                  <a:srgbClr val="BABABA"/>
                </a:solidFill>
              </a:rPr>
              <a:t>path</a:t>
            </a:r>
            <a:r>
              <a:rPr>
                <a:solidFill>
                  <a:srgbClr val="6A8759"/>
                </a:solidFill>
              </a:rPr>
              <a:t>=“/profiles/:id” </a:t>
            </a:r>
            <a:r>
              <a:rPr>
                <a:solidFill>
                  <a:srgbClr val="BABABA"/>
                </a:solidFill>
              </a:rPr>
              <a:t>component</a:t>
            </a:r>
            <a:r>
              <a:rPr>
                <a:solidFill>
                  <a:srgbClr val="6A8759"/>
                </a:solidFill>
              </a:rPr>
              <a:t>=</a:t>
            </a:r>
            <a:r>
              <a:rPr>
                <a:solidFill>
                  <a:srgbClr val="A9B7C6"/>
                </a:solidFill>
              </a:rPr>
              <a:t>{Profile}</a:t>
            </a:r>
            <a:r>
              <a:t>/&gt;</a:t>
            </a:r>
          </a:p>
          <a:p>
            <a:pPr algn="l">
              <a:defRPr sz="1500">
                <a:solidFill>
                  <a:srgbClr val="E8BF6B"/>
                </a:solidFill>
                <a:latin typeface="Menlo"/>
                <a:ea typeface="Menlo"/>
                <a:cs typeface="Menlo"/>
                <a:sym typeface="Menlo"/>
              </a:defRPr>
            </a:pPr>
            <a:r>
              <a:t>    &lt;/div&gt;</a:t>
            </a:r>
          </a:p>
          <a:p>
            <a:pPr algn="l">
              <a:defRPr sz="1500">
                <a:solidFill>
                  <a:srgbClr val="E8BF6B"/>
                </a:solidFill>
                <a:latin typeface="Menlo"/>
                <a:ea typeface="Menlo"/>
                <a:cs typeface="Menlo"/>
                <a:sym typeface="Menlo"/>
              </a:defRPr>
            </a:pPr>
            <a:r>
              <a:t>&lt;/Router&gt;</a:t>
            </a:r>
          </a:p>
        </p:txBody>
      </p:sp>
      <p:sp>
        <p:nvSpPr>
          <p:cNvPr id="720" name="&lt;Link&gt; provide navigation links"/>
          <p:cNvSpPr/>
          <p:nvPr/>
        </p:nvSpPr>
        <p:spPr>
          <a:xfrm>
            <a:off x="7576542" y="5103657"/>
            <a:ext cx="4633516" cy="60761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7199" y="0"/>
                </a:moveTo>
                <a:cubicBezTo>
                  <a:pt x="6955" y="0"/>
                  <a:pt x="6757" y="1512"/>
                  <a:pt x="6757" y="3372"/>
                </a:cubicBezTo>
                <a:lnTo>
                  <a:pt x="6757" y="5305"/>
                </a:lnTo>
                <a:lnTo>
                  <a:pt x="0" y="21600"/>
                </a:lnTo>
                <a:lnTo>
                  <a:pt x="15844" y="14941"/>
                </a:lnTo>
                <a:lnTo>
                  <a:pt x="21158" y="14941"/>
                </a:lnTo>
                <a:cubicBezTo>
                  <a:pt x="21402" y="14941"/>
                  <a:pt x="21600" y="13442"/>
                  <a:pt x="21600" y="11583"/>
                </a:cubicBezTo>
                <a:lnTo>
                  <a:pt x="21600" y="3372"/>
                </a:lnTo>
                <a:cubicBezTo>
                  <a:pt x="21600" y="1512"/>
                  <a:pt x="21402" y="0"/>
                  <a:pt x="21158" y="0"/>
                </a:cubicBezTo>
                <a:lnTo>
                  <a:pt x="7199" y="0"/>
                </a:lnTo>
                <a:close/>
              </a:path>
            </a:pathLst>
          </a:cu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p>
            <a:pPr/>
            <a:r>
              <a:t>&lt;Link&gt; provide navigation links</a:t>
            </a:r>
          </a:p>
        </p:txBody>
      </p:sp>
      <p:sp>
        <p:nvSpPr>
          <p:cNvPr id="721" name="&lt;Routes&gt; map urls to components"/>
          <p:cNvSpPr/>
          <p:nvPr/>
        </p:nvSpPr>
        <p:spPr>
          <a:xfrm>
            <a:off x="278010" y="7365404"/>
            <a:ext cx="3945733" cy="44608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19" y="0"/>
                </a:moveTo>
                <a:cubicBezTo>
                  <a:pt x="233" y="0"/>
                  <a:pt x="0" y="2060"/>
                  <a:pt x="0" y="4593"/>
                </a:cubicBezTo>
                <a:lnTo>
                  <a:pt x="0" y="17007"/>
                </a:lnTo>
                <a:cubicBezTo>
                  <a:pt x="0" y="19540"/>
                  <a:pt x="233" y="21600"/>
                  <a:pt x="519" y="21600"/>
                </a:cubicBezTo>
                <a:lnTo>
                  <a:pt x="18795" y="21600"/>
                </a:lnTo>
                <a:cubicBezTo>
                  <a:pt x="18902" y="21600"/>
                  <a:pt x="18997" y="21247"/>
                  <a:pt x="19080" y="20754"/>
                </a:cubicBezTo>
                <a:lnTo>
                  <a:pt x="21600" y="17180"/>
                </a:lnTo>
                <a:lnTo>
                  <a:pt x="19314" y="13683"/>
                </a:lnTo>
                <a:lnTo>
                  <a:pt x="19314" y="4593"/>
                </a:lnTo>
                <a:cubicBezTo>
                  <a:pt x="19314" y="2060"/>
                  <a:pt x="19082" y="0"/>
                  <a:pt x="18795" y="0"/>
                </a:cubicBezTo>
                <a:lnTo>
                  <a:pt x="519" y="0"/>
                </a:lnTo>
                <a:close/>
              </a:path>
            </a:pathLst>
          </a:cu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p>
            <a:pPr/>
            <a:r>
              <a:t>&lt;Routes&gt; map urls to components</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7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72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720" grpId="2"/>
      <p:bldP build="whole" bldLvl="1" animBg="1" rev="0" advAuto="0" spid="721" grpId="1"/>
    </p:bldLst>
  </p:timing>
</p:sld>
</file>

<file path=ppt/slides/slide5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25" name="React router"/>
          <p:cNvSpPr txBox="1"/>
          <p:nvPr>
            <p:ph type="title"/>
          </p:nvPr>
        </p:nvSpPr>
        <p:spPr>
          <a:prstGeom prst="rect">
            <a:avLst/>
          </a:prstGeom>
        </p:spPr>
        <p:txBody>
          <a:bodyPr/>
          <a:lstStyle>
            <a:lvl1pPr defTabSz="452627">
              <a:defRPr spc="79" sz="3959"/>
            </a:lvl1pPr>
          </a:lstStyle>
          <a:p>
            <a:pPr/>
            <a:r>
              <a:t>React router</a:t>
            </a:r>
          </a:p>
        </p:txBody>
      </p:sp>
      <p:sp>
        <p:nvSpPr>
          <p:cNvPr id="726" name="Component’s passed to Router get passed 3 props from the Router:…"/>
          <p:cNvSpPr txBox="1"/>
          <p:nvPr>
            <p:ph type="body" idx="1"/>
          </p:nvPr>
        </p:nvSpPr>
        <p:spPr>
          <a:xfrm>
            <a:off x="673100" y="2247900"/>
            <a:ext cx="11658600" cy="6451600"/>
          </a:xfrm>
          <a:prstGeom prst="rect">
            <a:avLst/>
          </a:prstGeom>
        </p:spPr>
        <p:txBody>
          <a:bodyPr/>
          <a:lstStyle/>
          <a:p>
            <a:pPr/>
            <a:r>
              <a:t>Component’s passed to Router get passed 3 props from the Router:</a:t>
            </a:r>
          </a:p>
          <a:p>
            <a:pPr lvl="1" marL="569258" indent="-188258">
              <a:buSzPct val="100000"/>
              <a:buAutoNum type="arabicPeriod" startAt="1"/>
            </a:pPr>
            <a:r>
              <a:rPr>
                <a:latin typeface="Avenir Heavy"/>
                <a:ea typeface="Avenir Heavy"/>
                <a:cs typeface="Avenir Heavy"/>
                <a:sym typeface="Avenir Heavy"/>
              </a:rPr>
              <a:t>match</a:t>
            </a:r>
            <a:r>
              <a:t> — information about the matched url to extract params</a:t>
            </a:r>
          </a:p>
          <a:p>
            <a:pPr lvl="1" marL="569258" indent="-188258">
              <a:buSzPct val="100000"/>
              <a:buAutoNum type="arabicPeriod" startAt="1"/>
            </a:pPr>
            <a:r>
              <a:rPr>
                <a:latin typeface="Avenir Heavy"/>
                <a:ea typeface="Avenir Heavy"/>
                <a:cs typeface="Avenir Heavy"/>
                <a:sym typeface="Avenir Heavy"/>
              </a:rPr>
              <a:t>location</a:t>
            </a:r>
            <a:r>
              <a:t> — information where the app is and query params</a:t>
            </a:r>
          </a:p>
          <a:p>
            <a:pPr lvl="1" marL="569258" indent="-188258">
              <a:buSzPct val="100000"/>
              <a:buAutoNum type="arabicPeriod" startAt="1"/>
            </a:pPr>
            <a:r>
              <a:rPr>
                <a:latin typeface="Avenir Heavy"/>
                <a:ea typeface="Avenir Heavy"/>
                <a:cs typeface="Avenir Heavy"/>
                <a:sym typeface="Avenir Heavy"/>
              </a:rPr>
              <a:t>history</a:t>
            </a:r>
            <a:r>
              <a:t> — allows for programatic navigation</a:t>
            </a:r>
          </a:p>
        </p:txBody>
      </p:sp>
      <p:sp>
        <p:nvSpPr>
          <p:cNvPr id="727" name="Text"/>
          <p:cNvSpPr txBox="1"/>
          <p:nvPr/>
        </p:nvSpPr>
        <p:spPr>
          <a:xfrm>
            <a:off x="9798050" y="158750"/>
            <a:ext cx="190500" cy="4572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algn="l">
              <a:lnSpc>
                <a:spcPts val="2800"/>
              </a:lnSpc>
              <a:defRPr sz="1200">
                <a:solidFill>
                  <a:srgbClr val="A9B7C6"/>
                </a:solidFill>
                <a:latin typeface="Times"/>
                <a:ea typeface="Times"/>
                <a:cs typeface="Times"/>
                <a:sym typeface="Times"/>
              </a:defRPr>
            </a:lvl1pPr>
          </a:lstStyle>
          <a:p>
            <a:pPr/>
            <a:r>
              <a:t> </a:t>
            </a:r>
          </a:p>
        </p:txBody>
      </p:sp>
      <p:sp>
        <p:nvSpPr>
          <p:cNvPr id="728" name="const Child = ({ match, location, history }) =&gt; (…"/>
          <p:cNvSpPr txBox="1"/>
          <p:nvPr/>
        </p:nvSpPr>
        <p:spPr>
          <a:xfrm>
            <a:off x="4151436" y="6692900"/>
            <a:ext cx="5848835" cy="1244600"/>
          </a:xfrm>
          <a:prstGeom prst="rect">
            <a:avLst/>
          </a:prstGeom>
          <a:solidFill>
            <a:srgbClr val="2B2B2B"/>
          </a:solidFill>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algn="l">
              <a:defRPr sz="1500">
                <a:solidFill>
                  <a:srgbClr val="A9B7C6"/>
                </a:solidFill>
                <a:latin typeface="Menlo"/>
                <a:ea typeface="Menlo"/>
                <a:cs typeface="Menlo"/>
                <a:sym typeface="Menlo"/>
              </a:defRPr>
            </a:pPr>
            <a:r>
              <a:rPr b="1">
                <a:solidFill>
                  <a:srgbClr val="CC7831"/>
                </a:solidFill>
              </a:rPr>
              <a:t>const </a:t>
            </a:r>
            <a:r>
              <a:rPr>
                <a:solidFill>
                  <a:srgbClr val="FFC66E"/>
                </a:solidFill>
              </a:rPr>
              <a:t>Child </a:t>
            </a:r>
            <a:r>
              <a:t>= ({ match, location, history }) =&gt; (</a:t>
            </a:r>
          </a:p>
          <a:p>
            <a:pPr algn="l">
              <a:defRPr sz="1500">
                <a:solidFill>
                  <a:srgbClr val="E8BF6B"/>
                </a:solidFill>
                <a:latin typeface="Menlo"/>
                <a:ea typeface="Menlo"/>
                <a:cs typeface="Menlo"/>
                <a:sym typeface="Menlo"/>
              </a:defRPr>
            </a:pPr>
            <a:r>
              <a:rPr>
                <a:solidFill>
                  <a:srgbClr val="A9B7C6"/>
                </a:solidFill>
              </a:rPr>
              <a:t>    </a:t>
            </a:r>
            <a:r>
              <a:t>&lt;div&gt;</a:t>
            </a:r>
          </a:p>
          <a:p>
            <a:pPr algn="l">
              <a:defRPr sz="1500">
                <a:solidFill>
                  <a:srgbClr val="A9B7C6"/>
                </a:solidFill>
                <a:latin typeface="Menlo"/>
                <a:ea typeface="Menlo"/>
                <a:cs typeface="Menlo"/>
                <a:sym typeface="Menlo"/>
              </a:defRPr>
            </a:pPr>
            <a:r>
              <a:rPr>
                <a:solidFill>
                  <a:srgbClr val="E8BF6B"/>
                </a:solidFill>
              </a:rPr>
              <a:t>        &lt;h3&gt;</a:t>
            </a:r>
            <a:r>
              <a:t>ID: {match.params.id}</a:t>
            </a:r>
            <a:r>
              <a:rPr>
                <a:solidFill>
                  <a:srgbClr val="E8BF6B"/>
                </a:solidFill>
              </a:rPr>
              <a:t>&lt;/h3&gt;</a:t>
            </a:r>
            <a:endParaRPr>
              <a:solidFill>
                <a:srgbClr val="E8BF6B"/>
              </a:solidFill>
            </a:endParaRPr>
          </a:p>
          <a:p>
            <a:pPr algn="l">
              <a:defRPr sz="1500">
                <a:solidFill>
                  <a:srgbClr val="E8BF6B"/>
                </a:solidFill>
                <a:latin typeface="Menlo"/>
                <a:ea typeface="Menlo"/>
                <a:cs typeface="Menlo"/>
                <a:sym typeface="Menlo"/>
              </a:defRPr>
            </a:pPr>
            <a:r>
              <a:t>    &lt;/div&gt;</a:t>
            </a:r>
          </a:p>
          <a:p>
            <a:pPr algn="l">
              <a:defRPr sz="1500">
                <a:solidFill>
                  <a:srgbClr val="A9B7C6"/>
                </a:solidFill>
                <a:latin typeface="Menlo"/>
                <a:ea typeface="Menlo"/>
                <a:cs typeface="Menlo"/>
                <a:sym typeface="Menlo"/>
              </a:defRPr>
            </a:pPr>
            <a:r>
              <a:t>)</a:t>
            </a:r>
          </a:p>
        </p:txBody>
      </p:sp>
      <p:pic>
        <p:nvPicPr>
          <p:cNvPr id="729" name="Image" descr="Image"/>
          <p:cNvPicPr>
            <a:picLocks noChangeAspect="1"/>
          </p:cNvPicPr>
          <p:nvPr/>
        </p:nvPicPr>
        <p:blipFill>
          <a:blip r:embed="rId3">
            <a:extLst/>
          </a:blip>
          <a:stretch>
            <a:fillRect/>
          </a:stretch>
        </p:blipFill>
        <p:spPr>
          <a:xfrm>
            <a:off x="10718800" y="709457"/>
            <a:ext cx="1581150" cy="1581151"/>
          </a:xfrm>
          <a:prstGeom prst="rect">
            <a:avLst/>
          </a:prstGeom>
          <a:ln w="12700">
            <a:miter lim="400000"/>
          </a:ln>
          <a:effectLst>
            <a:outerShdw sx="100000" sy="100000" kx="0" ky="0" algn="b" rotWithShape="0" blurRad="190500" dist="8455" dir="5400000">
              <a:srgbClr val="000000"/>
            </a:outerShdw>
          </a:effectLst>
        </p:spPr>
      </p:pic>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4" name="Deconstruction"/>
          <p:cNvSpPr txBox="1"/>
          <p:nvPr>
            <p:ph type="title"/>
          </p:nvPr>
        </p:nvSpPr>
        <p:spPr>
          <a:prstGeom prst="rect">
            <a:avLst/>
          </a:prstGeom>
        </p:spPr>
        <p:txBody>
          <a:bodyPr/>
          <a:lstStyle>
            <a:lvl1pPr defTabSz="452627">
              <a:defRPr spc="79" sz="3959"/>
            </a:lvl1pPr>
          </a:lstStyle>
          <a:p>
            <a:pPr/>
            <a:r>
              <a:t>Deconstruction</a:t>
            </a:r>
          </a:p>
        </p:txBody>
      </p:sp>
      <p:sp>
        <p:nvSpPr>
          <p:cNvPr id="195" name="Unpack values from arrays or properties from objects into variables…"/>
          <p:cNvSpPr txBox="1"/>
          <p:nvPr>
            <p:ph type="body" idx="1"/>
          </p:nvPr>
        </p:nvSpPr>
        <p:spPr>
          <a:xfrm>
            <a:off x="673100" y="2082800"/>
            <a:ext cx="11658600" cy="6451600"/>
          </a:xfrm>
          <a:prstGeom prst="rect">
            <a:avLst/>
          </a:prstGeom>
        </p:spPr>
        <p:txBody>
          <a:bodyPr/>
          <a:lstStyle/>
          <a:p>
            <a:pPr/>
            <a:r>
              <a:t>Unpack values from arrays or properties from objects into variables</a:t>
            </a:r>
          </a:p>
          <a:p>
            <a:pPr>
              <a:defRPr>
                <a:latin typeface="Avenir Heavy"/>
                <a:ea typeface="Avenir Heavy"/>
                <a:cs typeface="Avenir Heavy"/>
                <a:sym typeface="Avenir Heavy"/>
              </a:defRPr>
            </a:pPr>
            <a:r>
              <a:t>Object Deconstruction</a:t>
            </a:r>
          </a:p>
          <a:p>
            <a:pPr/>
          </a:p>
          <a:p>
            <a:pPr/>
          </a:p>
          <a:p>
            <a:pPr>
              <a:defRPr>
                <a:latin typeface="Avenir Heavy"/>
                <a:ea typeface="Avenir Heavy"/>
                <a:cs typeface="Avenir Heavy"/>
                <a:sym typeface="Avenir Heavy"/>
              </a:defRPr>
            </a:pPr>
            <a:r>
              <a:t>Array Deconstruction</a:t>
            </a:r>
          </a:p>
        </p:txBody>
      </p:sp>
      <p:sp>
        <p:nvSpPr>
          <p:cNvPr id="196" name="const person = {…"/>
          <p:cNvSpPr txBox="1"/>
          <p:nvPr/>
        </p:nvSpPr>
        <p:spPr>
          <a:xfrm>
            <a:off x="716573" y="4152900"/>
            <a:ext cx="4472546" cy="1701800"/>
          </a:xfrm>
          <a:prstGeom prst="rect">
            <a:avLst/>
          </a:prstGeom>
          <a:solidFill>
            <a:srgbClr val="2B2B2B"/>
          </a:solidFill>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algn="l">
              <a:defRPr sz="1500">
                <a:solidFill>
                  <a:srgbClr val="A9B7C6"/>
                </a:solidFill>
                <a:latin typeface="Menlo"/>
                <a:ea typeface="Menlo"/>
                <a:cs typeface="Menlo"/>
                <a:sym typeface="Menlo"/>
              </a:defRPr>
            </a:pPr>
            <a:r>
              <a:rPr b="1">
                <a:solidFill>
                  <a:srgbClr val="CC7831"/>
                </a:solidFill>
              </a:rPr>
              <a:t>const </a:t>
            </a:r>
            <a:r>
              <a:t>person = {</a:t>
            </a:r>
          </a:p>
          <a:p>
            <a:pPr algn="l">
              <a:defRPr sz="1500">
                <a:solidFill>
                  <a:srgbClr val="6A8759"/>
                </a:solidFill>
                <a:latin typeface="Menlo"/>
                <a:ea typeface="Menlo"/>
                <a:cs typeface="Menlo"/>
                <a:sym typeface="Menlo"/>
              </a:defRPr>
            </a:pPr>
            <a:r>
              <a:rPr>
                <a:solidFill>
                  <a:srgbClr val="A9B7C6"/>
                </a:solidFill>
              </a:rPr>
              <a:t>    </a:t>
            </a:r>
            <a:r>
              <a:rPr>
                <a:solidFill>
                  <a:srgbClr val="9876AA"/>
                </a:solidFill>
              </a:rPr>
              <a:t>name</a:t>
            </a:r>
            <a:r>
              <a:rPr>
                <a:solidFill>
                  <a:srgbClr val="A9B7C6"/>
                </a:solidFill>
              </a:rPr>
              <a:t>: </a:t>
            </a:r>
            <a:r>
              <a:t>'Bob'</a:t>
            </a:r>
            <a:r>
              <a:rPr>
                <a:solidFill>
                  <a:srgbClr val="CC7831"/>
                </a:solidFill>
              </a:rPr>
              <a:t>,</a:t>
            </a:r>
            <a:endParaRPr>
              <a:solidFill>
                <a:srgbClr val="CC7831"/>
              </a:solidFill>
            </a:endParaRPr>
          </a:p>
          <a:p>
            <a:pPr algn="l">
              <a:defRPr sz="1500">
                <a:solidFill>
                  <a:srgbClr val="CC7831"/>
                </a:solidFill>
                <a:latin typeface="Menlo"/>
                <a:ea typeface="Menlo"/>
                <a:cs typeface="Menlo"/>
                <a:sym typeface="Menlo"/>
              </a:defRPr>
            </a:pPr>
            <a:r>
              <a:t>    </a:t>
            </a:r>
            <a:r>
              <a:rPr>
                <a:solidFill>
                  <a:srgbClr val="9876AA"/>
                </a:solidFill>
              </a:rPr>
              <a:t>age</a:t>
            </a:r>
            <a:r>
              <a:rPr>
                <a:solidFill>
                  <a:srgbClr val="A9B7C6"/>
                </a:solidFill>
              </a:rPr>
              <a:t>: </a:t>
            </a:r>
            <a:r>
              <a:rPr>
                <a:solidFill>
                  <a:srgbClr val="6897BB"/>
                </a:solidFill>
              </a:rPr>
              <a:t>32</a:t>
            </a:r>
            <a:r>
              <a:t>,</a:t>
            </a:r>
          </a:p>
          <a:p>
            <a:pPr algn="l">
              <a:defRPr sz="1500">
                <a:solidFill>
                  <a:srgbClr val="9876AA"/>
                </a:solidFill>
                <a:latin typeface="Menlo"/>
                <a:ea typeface="Menlo"/>
                <a:cs typeface="Menlo"/>
                <a:sym typeface="Menlo"/>
              </a:defRPr>
            </a:pPr>
            <a:r>
              <a:rPr>
                <a:solidFill>
                  <a:srgbClr val="CC7831"/>
                </a:solidFill>
              </a:rPr>
              <a:t>    </a:t>
            </a:r>
            <a:r>
              <a:t>occupation</a:t>
            </a:r>
            <a:r>
              <a:rPr>
                <a:solidFill>
                  <a:srgbClr val="A9B7C6"/>
                </a:solidFill>
              </a:rPr>
              <a:t>: </a:t>
            </a:r>
            <a:r>
              <a:rPr>
                <a:solidFill>
                  <a:srgbClr val="6A8759"/>
                </a:solidFill>
              </a:rPr>
              <a:t>'Dancer'</a:t>
            </a:r>
            <a:endParaRPr>
              <a:solidFill>
                <a:srgbClr val="6A8759"/>
              </a:solidFill>
            </a:endParaRPr>
          </a:p>
          <a:p>
            <a:pPr algn="l">
              <a:defRPr sz="1500">
                <a:solidFill>
                  <a:srgbClr val="A9B7C6"/>
                </a:solidFill>
                <a:latin typeface="Menlo"/>
                <a:ea typeface="Menlo"/>
                <a:cs typeface="Menlo"/>
                <a:sym typeface="Menlo"/>
              </a:defRPr>
            </a:pPr>
            <a:r>
              <a:t>}</a:t>
            </a:r>
          </a:p>
          <a:p>
            <a:pPr algn="l">
              <a:defRPr sz="1500">
                <a:solidFill>
                  <a:srgbClr val="A9B7C6"/>
                </a:solidFill>
                <a:latin typeface="Menlo"/>
                <a:ea typeface="Menlo"/>
                <a:cs typeface="Menlo"/>
                <a:sym typeface="Menlo"/>
              </a:defRPr>
            </a:pPr>
          </a:p>
          <a:p>
            <a:pPr algn="l">
              <a:defRPr sz="1500">
                <a:solidFill>
                  <a:srgbClr val="A9B7C6"/>
                </a:solidFill>
                <a:latin typeface="Menlo"/>
                <a:ea typeface="Menlo"/>
                <a:cs typeface="Menlo"/>
                <a:sym typeface="Menlo"/>
              </a:defRPr>
            </a:pPr>
            <a:r>
              <a:rPr b="1">
                <a:solidFill>
                  <a:srgbClr val="CC7831"/>
                </a:solidFill>
              </a:rPr>
              <a:t>const </a:t>
            </a:r>
            <a:r>
              <a:t>{</a:t>
            </a:r>
            <a:r>
              <a:rPr>
                <a:solidFill>
                  <a:srgbClr val="9876AA"/>
                </a:solidFill>
              </a:rPr>
              <a:t>name</a:t>
            </a:r>
            <a:r>
              <a:rPr>
                <a:solidFill>
                  <a:srgbClr val="CC7831"/>
                </a:solidFill>
              </a:rPr>
              <a:t>, </a:t>
            </a:r>
            <a:r>
              <a:rPr>
                <a:solidFill>
                  <a:srgbClr val="9876AA"/>
                </a:solidFill>
              </a:rPr>
              <a:t>age</a:t>
            </a:r>
            <a:r>
              <a:rPr>
                <a:solidFill>
                  <a:srgbClr val="CC7831"/>
                </a:solidFill>
              </a:rPr>
              <a:t>, </a:t>
            </a:r>
            <a:r>
              <a:rPr>
                <a:solidFill>
                  <a:srgbClr val="9876AA"/>
                </a:solidFill>
              </a:rPr>
              <a:t>occupation</a:t>
            </a:r>
            <a:r>
              <a:t>} = person</a:t>
            </a:r>
          </a:p>
        </p:txBody>
      </p:sp>
      <p:sp>
        <p:nvSpPr>
          <p:cNvPr id="197" name="const person = {…"/>
          <p:cNvSpPr txBox="1"/>
          <p:nvPr/>
        </p:nvSpPr>
        <p:spPr>
          <a:xfrm>
            <a:off x="5681718" y="4152900"/>
            <a:ext cx="6881051" cy="1701800"/>
          </a:xfrm>
          <a:prstGeom prst="rect">
            <a:avLst/>
          </a:prstGeom>
          <a:solidFill>
            <a:srgbClr val="2B2B2B"/>
          </a:solidFill>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algn="l">
              <a:defRPr sz="1500">
                <a:solidFill>
                  <a:srgbClr val="A9B7C6"/>
                </a:solidFill>
                <a:latin typeface="Menlo"/>
                <a:ea typeface="Menlo"/>
                <a:cs typeface="Menlo"/>
                <a:sym typeface="Menlo"/>
              </a:defRPr>
            </a:pPr>
            <a:r>
              <a:rPr b="1">
                <a:solidFill>
                  <a:srgbClr val="CC7831"/>
                </a:solidFill>
              </a:rPr>
              <a:t>const </a:t>
            </a:r>
            <a:r>
              <a:t>person = {</a:t>
            </a:r>
          </a:p>
          <a:p>
            <a:pPr algn="l">
              <a:defRPr sz="1500">
                <a:solidFill>
                  <a:srgbClr val="6A8759"/>
                </a:solidFill>
                <a:latin typeface="Menlo"/>
                <a:ea typeface="Menlo"/>
                <a:cs typeface="Menlo"/>
                <a:sym typeface="Menlo"/>
              </a:defRPr>
            </a:pPr>
            <a:r>
              <a:rPr>
                <a:solidFill>
                  <a:srgbClr val="A9B7C6"/>
                </a:solidFill>
              </a:rPr>
              <a:t>    </a:t>
            </a:r>
            <a:r>
              <a:rPr>
                <a:solidFill>
                  <a:srgbClr val="9876AA"/>
                </a:solidFill>
              </a:rPr>
              <a:t>name</a:t>
            </a:r>
            <a:r>
              <a:rPr>
                <a:solidFill>
                  <a:srgbClr val="A9B7C6"/>
                </a:solidFill>
              </a:rPr>
              <a:t>: </a:t>
            </a:r>
            <a:r>
              <a:t>'Bob'</a:t>
            </a:r>
            <a:r>
              <a:rPr>
                <a:solidFill>
                  <a:srgbClr val="CC7831"/>
                </a:solidFill>
              </a:rPr>
              <a:t>,</a:t>
            </a:r>
            <a:endParaRPr>
              <a:solidFill>
                <a:srgbClr val="CC7831"/>
              </a:solidFill>
            </a:endParaRPr>
          </a:p>
          <a:p>
            <a:pPr algn="l">
              <a:defRPr sz="1500">
                <a:solidFill>
                  <a:srgbClr val="CC7831"/>
                </a:solidFill>
                <a:latin typeface="Menlo"/>
                <a:ea typeface="Menlo"/>
                <a:cs typeface="Menlo"/>
                <a:sym typeface="Menlo"/>
              </a:defRPr>
            </a:pPr>
            <a:r>
              <a:t>    </a:t>
            </a:r>
            <a:r>
              <a:rPr>
                <a:solidFill>
                  <a:srgbClr val="9876AA"/>
                </a:solidFill>
              </a:rPr>
              <a:t>age</a:t>
            </a:r>
            <a:r>
              <a:rPr>
                <a:solidFill>
                  <a:srgbClr val="A9B7C6"/>
                </a:solidFill>
              </a:rPr>
              <a:t>: </a:t>
            </a:r>
            <a:r>
              <a:rPr>
                <a:solidFill>
                  <a:srgbClr val="6897BB"/>
                </a:solidFill>
              </a:rPr>
              <a:t>32</a:t>
            </a:r>
            <a:r>
              <a:t>,</a:t>
            </a:r>
          </a:p>
          <a:p>
            <a:pPr algn="l">
              <a:defRPr sz="1500">
                <a:solidFill>
                  <a:srgbClr val="9876AA"/>
                </a:solidFill>
                <a:latin typeface="Menlo"/>
                <a:ea typeface="Menlo"/>
                <a:cs typeface="Menlo"/>
                <a:sym typeface="Menlo"/>
              </a:defRPr>
            </a:pPr>
            <a:r>
              <a:rPr>
                <a:solidFill>
                  <a:srgbClr val="CC7831"/>
                </a:solidFill>
              </a:rPr>
              <a:t>    </a:t>
            </a:r>
            <a:r>
              <a:t>occupation</a:t>
            </a:r>
            <a:r>
              <a:rPr>
                <a:solidFill>
                  <a:srgbClr val="A9B7C6"/>
                </a:solidFill>
              </a:rPr>
              <a:t>: </a:t>
            </a:r>
            <a:r>
              <a:rPr>
                <a:solidFill>
                  <a:srgbClr val="6A8759"/>
                </a:solidFill>
              </a:rPr>
              <a:t>'Dancer'</a:t>
            </a:r>
            <a:endParaRPr>
              <a:solidFill>
                <a:srgbClr val="6A8759"/>
              </a:solidFill>
            </a:endParaRPr>
          </a:p>
          <a:p>
            <a:pPr algn="l">
              <a:defRPr sz="1500">
                <a:solidFill>
                  <a:srgbClr val="A9B7C6"/>
                </a:solidFill>
                <a:latin typeface="Menlo"/>
                <a:ea typeface="Menlo"/>
                <a:cs typeface="Menlo"/>
                <a:sym typeface="Menlo"/>
              </a:defRPr>
            </a:pPr>
            <a:r>
              <a:t>}</a:t>
            </a:r>
          </a:p>
          <a:p>
            <a:pPr algn="l">
              <a:defRPr sz="1500">
                <a:solidFill>
                  <a:srgbClr val="A9B7C6"/>
                </a:solidFill>
                <a:latin typeface="Menlo"/>
                <a:ea typeface="Menlo"/>
                <a:cs typeface="Menlo"/>
                <a:sym typeface="Menlo"/>
              </a:defRPr>
            </a:pPr>
          </a:p>
          <a:p>
            <a:pPr algn="l">
              <a:defRPr sz="1500">
                <a:solidFill>
                  <a:srgbClr val="A9B7C6"/>
                </a:solidFill>
                <a:latin typeface="Menlo"/>
                <a:ea typeface="Menlo"/>
                <a:cs typeface="Menlo"/>
                <a:sym typeface="Menlo"/>
              </a:defRPr>
            </a:pPr>
            <a:r>
              <a:rPr b="1">
                <a:solidFill>
                  <a:srgbClr val="CC7831"/>
                </a:solidFill>
              </a:rPr>
              <a:t>const </a:t>
            </a:r>
            <a:r>
              <a:t>{name: </a:t>
            </a:r>
            <a:r>
              <a:rPr>
                <a:solidFill>
                  <a:srgbClr val="9876AA"/>
                </a:solidFill>
              </a:rPr>
              <a:t>firstName</a:t>
            </a:r>
            <a:r>
              <a:rPr>
                <a:solidFill>
                  <a:srgbClr val="CC7831"/>
                </a:solidFill>
              </a:rPr>
              <a:t>, </a:t>
            </a:r>
            <a:r>
              <a:rPr>
                <a:solidFill>
                  <a:srgbClr val="9876AA"/>
                </a:solidFill>
              </a:rPr>
              <a:t>age</a:t>
            </a:r>
            <a:r>
              <a:rPr>
                <a:solidFill>
                  <a:srgbClr val="CC7831"/>
                </a:solidFill>
              </a:rPr>
              <a:t>, </a:t>
            </a:r>
            <a:r>
              <a:t>occupation: </a:t>
            </a:r>
            <a:r>
              <a:rPr>
                <a:solidFill>
                  <a:srgbClr val="9876AA"/>
                </a:solidFill>
              </a:rPr>
              <a:t>jobTitle</a:t>
            </a:r>
            <a:r>
              <a:t>} = person</a:t>
            </a:r>
          </a:p>
        </p:txBody>
      </p:sp>
      <p:sp>
        <p:nvSpPr>
          <p:cNvPr id="198" name="const iterable = ['a', 'b'];…"/>
          <p:cNvSpPr txBox="1"/>
          <p:nvPr/>
        </p:nvSpPr>
        <p:spPr>
          <a:xfrm>
            <a:off x="711200" y="6877050"/>
            <a:ext cx="3600897" cy="558800"/>
          </a:xfrm>
          <a:prstGeom prst="rect">
            <a:avLst/>
          </a:prstGeom>
          <a:solidFill>
            <a:srgbClr val="2B2B2B"/>
          </a:solidFill>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lgn="l">
              <a:defRPr sz="1500">
                <a:solidFill>
                  <a:srgbClr val="A9B7C6"/>
                </a:solidFill>
                <a:latin typeface="Menlo"/>
                <a:ea typeface="Menlo"/>
                <a:cs typeface="Menlo"/>
                <a:sym typeface="Menlo"/>
              </a:defRPr>
            </a:pPr>
            <a:r>
              <a:rPr b="1">
                <a:solidFill>
                  <a:srgbClr val="CC7831"/>
                </a:solidFill>
              </a:rPr>
              <a:t>const </a:t>
            </a:r>
            <a:r>
              <a:t>iterable = [</a:t>
            </a:r>
            <a:r>
              <a:rPr>
                <a:solidFill>
                  <a:srgbClr val="6A8759"/>
                </a:solidFill>
              </a:rPr>
              <a:t>'a'</a:t>
            </a:r>
            <a:r>
              <a:rPr>
                <a:solidFill>
                  <a:srgbClr val="CC7831"/>
                </a:solidFill>
              </a:rPr>
              <a:t>, </a:t>
            </a:r>
            <a:r>
              <a:rPr>
                <a:solidFill>
                  <a:srgbClr val="6A8759"/>
                </a:solidFill>
              </a:rPr>
              <a:t>'b'</a:t>
            </a:r>
            <a:r>
              <a:t>]</a:t>
            </a:r>
            <a:r>
              <a:rPr>
                <a:solidFill>
                  <a:srgbClr val="CC7831"/>
                </a:solidFill>
              </a:rPr>
              <a:t>;</a:t>
            </a:r>
            <a:endParaRPr>
              <a:solidFill>
                <a:srgbClr val="CC7831"/>
              </a:solidFill>
            </a:endParaRPr>
          </a:p>
          <a:p>
            <a:pPr algn="l">
              <a:defRPr sz="1500">
                <a:solidFill>
                  <a:srgbClr val="A9B7C6"/>
                </a:solidFill>
                <a:latin typeface="Menlo"/>
                <a:ea typeface="Menlo"/>
                <a:cs typeface="Menlo"/>
                <a:sym typeface="Menlo"/>
              </a:defRPr>
            </a:pPr>
            <a:r>
              <a:rPr b="1">
                <a:solidFill>
                  <a:srgbClr val="CC7831"/>
                </a:solidFill>
              </a:rPr>
              <a:t>const </a:t>
            </a:r>
            <a:r>
              <a:t>[x</a:t>
            </a:r>
            <a:r>
              <a:rPr>
                <a:solidFill>
                  <a:srgbClr val="CC7831"/>
                </a:solidFill>
              </a:rPr>
              <a:t>, </a:t>
            </a:r>
            <a:r>
              <a:t>y] = iterable</a:t>
            </a:r>
            <a:r>
              <a:rPr>
                <a:solidFill>
                  <a:srgbClr val="CC7831"/>
                </a:solidFill>
              </a:rPr>
              <a:t>;</a:t>
            </a:r>
          </a:p>
        </p:txBody>
      </p:sp>
      <p:sp>
        <p:nvSpPr>
          <p:cNvPr id="199" name="Text"/>
          <p:cNvSpPr txBox="1"/>
          <p:nvPr/>
        </p:nvSpPr>
        <p:spPr>
          <a:xfrm>
            <a:off x="9867900" y="1136650"/>
            <a:ext cx="190500" cy="4572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algn="l">
              <a:lnSpc>
                <a:spcPts val="2800"/>
              </a:lnSpc>
              <a:defRPr sz="1200">
                <a:solidFill>
                  <a:srgbClr val="A9B7C6"/>
                </a:solidFill>
                <a:latin typeface="Times"/>
                <a:ea typeface="Times"/>
                <a:cs typeface="Times"/>
                <a:sym typeface="Times"/>
              </a:defRPr>
            </a:lvl1pPr>
          </a:lstStyle>
          <a:p>
            <a:pPr/>
            <a:r>
              <a:t> </a:t>
            </a:r>
          </a:p>
        </p:txBody>
      </p:sp>
      <p:sp>
        <p:nvSpPr>
          <p:cNvPr id="200" name="Renaming the deconstructed args"/>
          <p:cNvSpPr/>
          <p:nvPr/>
        </p:nvSpPr>
        <p:spPr>
          <a:xfrm>
            <a:off x="7501207" y="5970010"/>
            <a:ext cx="3800873" cy="75287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4177" y="0"/>
                </a:moveTo>
                <a:lnTo>
                  <a:pt x="3227" y="6798"/>
                </a:lnTo>
                <a:lnTo>
                  <a:pt x="476" y="6798"/>
                </a:lnTo>
                <a:cubicBezTo>
                  <a:pt x="214" y="6798"/>
                  <a:pt x="0" y="7876"/>
                  <a:pt x="0" y="9200"/>
                </a:cubicBezTo>
                <a:lnTo>
                  <a:pt x="0" y="19197"/>
                </a:lnTo>
                <a:cubicBezTo>
                  <a:pt x="0" y="20522"/>
                  <a:pt x="214" y="21600"/>
                  <a:pt x="476" y="21600"/>
                </a:cubicBezTo>
                <a:lnTo>
                  <a:pt x="21126" y="21600"/>
                </a:lnTo>
                <a:cubicBezTo>
                  <a:pt x="21389" y="21600"/>
                  <a:pt x="21600" y="20522"/>
                  <a:pt x="21600" y="19197"/>
                </a:cubicBezTo>
                <a:lnTo>
                  <a:pt x="21600" y="9200"/>
                </a:lnTo>
                <a:cubicBezTo>
                  <a:pt x="21600" y="7876"/>
                  <a:pt x="21389" y="6798"/>
                  <a:pt x="21126" y="6798"/>
                </a:cubicBezTo>
                <a:lnTo>
                  <a:pt x="5129" y="6798"/>
                </a:lnTo>
                <a:lnTo>
                  <a:pt x="4177" y="0"/>
                </a:lnTo>
                <a:close/>
              </a:path>
            </a:pathLst>
          </a:cu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sz="1800"/>
            </a:lvl1pPr>
          </a:lstStyle>
          <a:p>
            <a:pPr/>
            <a:r>
              <a:t>Renaming the deconstructed args</a:t>
            </a:r>
          </a:p>
        </p:txBody>
      </p:sp>
      <p:pic>
        <p:nvPicPr>
          <p:cNvPr id="201" name="page6image1528.png" descr="page6image1528.png"/>
          <p:cNvPicPr>
            <a:picLocks noChangeAspect="1"/>
          </p:cNvPicPr>
          <p:nvPr/>
        </p:nvPicPr>
        <p:blipFill>
          <a:blip r:embed="rId4">
            <a:extLst/>
          </a:blip>
          <a:stretch>
            <a:fillRect/>
          </a:stretch>
        </p:blipFill>
        <p:spPr>
          <a:xfrm>
            <a:off x="11175176" y="700086"/>
            <a:ext cx="966025" cy="974728"/>
          </a:xfrm>
          <a:prstGeom prst="rect">
            <a:avLst/>
          </a:prstGeom>
          <a:ln w="12700">
            <a:miter lim="400000"/>
          </a:ln>
          <a:effectLst>
            <a:outerShdw sx="100000" sy="100000" kx="0" ky="0" algn="b" rotWithShape="0" blurRad="190500" dist="8455" dir="5400000">
              <a:srgbClr val="000000"/>
            </a:outerShdw>
          </a:effectLst>
        </p:spPr>
      </p:pic>
      <p:sp>
        <p:nvSpPr>
          <p:cNvPr id="202" name="x = ‘a’ and y = ‘b’"/>
          <p:cNvSpPr/>
          <p:nvPr/>
        </p:nvSpPr>
        <p:spPr>
          <a:xfrm>
            <a:off x="1075007" y="7402728"/>
            <a:ext cx="2336404" cy="107275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6990" y="0"/>
                </a:moveTo>
                <a:lnTo>
                  <a:pt x="5441" y="11212"/>
                </a:lnTo>
                <a:lnTo>
                  <a:pt x="774" y="11212"/>
                </a:lnTo>
                <a:cubicBezTo>
                  <a:pt x="347" y="11212"/>
                  <a:pt x="0" y="11968"/>
                  <a:pt x="0" y="12898"/>
                </a:cubicBezTo>
                <a:lnTo>
                  <a:pt x="0" y="19922"/>
                </a:lnTo>
                <a:cubicBezTo>
                  <a:pt x="0" y="20851"/>
                  <a:pt x="347" y="21600"/>
                  <a:pt x="774" y="21600"/>
                </a:cubicBezTo>
                <a:lnTo>
                  <a:pt x="20826" y="21600"/>
                </a:lnTo>
                <a:cubicBezTo>
                  <a:pt x="21253" y="21600"/>
                  <a:pt x="21600" y="20851"/>
                  <a:pt x="21600" y="19922"/>
                </a:cubicBezTo>
                <a:lnTo>
                  <a:pt x="21600" y="12898"/>
                </a:lnTo>
                <a:cubicBezTo>
                  <a:pt x="21600" y="11968"/>
                  <a:pt x="21253" y="11212"/>
                  <a:pt x="20826" y="11212"/>
                </a:cubicBezTo>
                <a:lnTo>
                  <a:pt x="8534" y="11212"/>
                </a:lnTo>
                <a:lnTo>
                  <a:pt x="6990" y="0"/>
                </a:lnTo>
                <a:close/>
              </a:path>
            </a:pathLst>
          </a:cu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sz="1800"/>
            </a:lvl1pPr>
          </a:lstStyle>
          <a:p>
            <a:pPr/>
            <a:r>
              <a:t>x = ‘a’ and y = ‘b’</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6" name="Arrow functions"/>
          <p:cNvSpPr txBox="1"/>
          <p:nvPr>
            <p:ph type="title"/>
          </p:nvPr>
        </p:nvSpPr>
        <p:spPr>
          <a:prstGeom prst="rect">
            <a:avLst/>
          </a:prstGeom>
        </p:spPr>
        <p:txBody>
          <a:bodyPr/>
          <a:lstStyle>
            <a:lvl1pPr defTabSz="452627">
              <a:defRPr spc="79" sz="3959"/>
            </a:lvl1pPr>
          </a:lstStyle>
          <a:p>
            <a:pPr/>
            <a:r>
              <a:t>Arrow functions</a:t>
            </a:r>
          </a:p>
        </p:txBody>
      </p:sp>
      <p:sp>
        <p:nvSpPr>
          <p:cNvPr id="207" name="Less verbose syntax for function definitions"/>
          <p:cNvSpPr txBox="1"/>
          <p:nvPr>
            <p:ph type="body" idx="1"/>
          </p:nvPr>
        </p:nvSpPr>
        <p:spPr>
          <a:xfrm>
            <a:off x="673100" y="2044700"/>
            <a:ext cx="11658600" cy="6451600"/>
          </a:xfrm>
          <a:prstGeom prst="rect">
            <a:avLst/>
          </a:prstGeom>
        </p:spPr>
        <p:txBody>
          <a:bodyPr/>
          <a:lstStyle/>
          <a:p>
            <a:pPr/>
            <a:r>
              <a:t>Less verbose syntax for </a:t>
            </a:r>
            <a:r>
              <a:rPr u="sng"/>
              <a:t>function definitions</a:t>
            </a:r>
          </a:p>
        </p:txBody>
      </p:sp>
      <p:sp>
        <p:nvSpPr>
          <p:cNvPr id="208" name="Text"/>
          <p:cNvSpPr txBox="1"/>
          <p:nvPr/>
        </p:nvSpPr>
        <p:spPr>
          <a:xfrm>
            <a:off x="9867900" y="1136650"/>
            <a:ext cx="190500" cy="4572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algn="l">
              <a:lnSpc>
                <a:spcPts val="2800"/>
              </a:lnSpc>
              <a:defRPr sz="1200">
                <a:solidFill>
                  <a:srgbClr val="A9B7C6"/>
                </a:solidFill>
                <a:latin typeface="Times"/>
                <a:ea typeface="Times"/>
                <a:cs typeface="Times"/>
                <a:sym typeface="Times"/>
              </a:defRPr>
            </a:lvl1pPr>
          </a:lstStyle>
          <a:p>
            <a:pPr/>
            <a:r>
              <a:t> </a:t>
            </a:r>
          </a:p>
        </p:txBody>
      </p:sp>
      <p:sp>
        <p:nvSpPr>
          <p:cNvPr id="209" name="const multiply = function (x,y)…"/>
          <p:cNvSpPr txBox="1"/>
          <p:nvPr/>
        </p:nvSpPr>
        <p:spPr>
          <a:xfrm>
            <a:off x="773496" y="3299271"/>
            <a:ext cx="3784403" cy="1016001"/>
          </a:xfrm>
          <a:prstGeom prst="rect">
            <a:avLst/>
          </a:prstGeom>
          <a:solidFill>
            <a:srgbClr val="2B2B2B"/>
          </a:solidFill>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algn="l">
              <a:defRPr sz="1500">
                <a:solidFill>
                  <a:srgbClr val="FFC66E"/>
                </a:solidFill>
                <a:latin typeface="Menlo"/>
                <a:ea typeface="Menlo"/>
                <a:cs typeface="Menlo"/>
                <a:sym typeface="Menlo"/>
              </a:defRPr>
            </a:pPr>
            <a:r>
              <a:rPr b="1">
                <a:solidFill>
                  <a:srgbClr val="CC7831"/>
                </a:solidFill>
              </a:rPr>
              <a:t>const </a:t>
            </a:r>
            <a:r>
              <a:t>multiply </a:t>
            </a:r>
            <a:r>
              <a:rPr>
                <a:solidFill>
                  <a:srgbClr val="A9B7C6"/>
                </a:solidFill>
              </a:rPr>
              <a:t>= </a:t>
            </a:r>
            <a:r>
              <a:rPr b="1">
                <a:solidFill>
                  <a:srgbClr val="CC7831"/>
                </a:solidFill>
              </a:rPr>
              <a:t>function </a:t>
            </a:r>
            <a:r>
              <a:rPr>
                <a:solidFill>
                  <a:srgbClr val="A9B7C6"/>
                </a:solidFill>
              </a:rPr>
              <a:t>(x</a:t>
            </a:r>
            <a:r>
              <a:rPr>
                <a:solidFill>
                  <a:srgbClr val="CC7831"/>
                </a:solidFill>
              </a:rPr>
              <a:t>,</a:t>
            </a:r>
            <a:r>
              <a:rPr>
                <a:solidFill>
                  <a:srgbClr val="A9B7C6"/>
                </a:solidFill>
              </a:rPr>
              <a:t>y)</a:t>
            </a:r>
            <a:endParaRPr>
              <a:solidFill>
                <a:srgbClr val="A9B7C6"/>
              </a:solidFill>
            </a:endParaRPr>
          </a:p>
          <a:p>
            <a:pPr algn="l">
              <a:defRPr sz="1500">
                <a:solidFill>
                  <a:srgbClr val="A9B7C6"/>
                </a:solidFill>
                <a:latin typeface="Menlo"/>
                <a:ea typeface="Menlo"/>
                <a:cs typeface="Menlo"/>
                <a:sym typeface="Menlo"/>
              </a:defRPr>
            </a:pPr>
            <a:r>
              <a:t>{</a:t>
            </a:r>
          </a:p>
          <a:p>
            <a:pPr algn="l">
              <a:defRPr b="1" sz="1500">
                <a:solidFill>
                  <a:srgbClr val="CC7831"/>
                </a:solidFill>
                <a:latin typeface="Menlo"/>
                <a:ea typeface="Menlo"/>
                <a:cs typeface="Menlo"/>
                <a:sym typeface="Menlo"/>
              </a:defRPr>
            </a:pPr>
            <a:r>
              <a:rPr b="0">
                <a:solidFill>
                  <a:srgbClr val="A9B7C6"/>
                </a:solidFill>
              </a:rPr>
              <a:t>    </a:t>
            </a:r>
            <a:r>
              <a:t>return </a:t>
            </a:r>
            <a:r>
              <a:rPr b="0">
                <a:solidFill>
                  <a:srgbClr val="A9B7C6"/>
                </a:solidFill>
              </a:rPr>
              <a:t>x * y</a:t>
            </a:r>
            <a:endParaRPr b="0">
              <a:solidFill>
                <a:srgbClr val="A9B7C6"/>
              </a:solidFill>
            </a:endParaRPr>
          </a:p>
          <a:p>
            <a:pPr algn="l">
              <a:defRPr sz="1500">
                <a:solidFill>
                  <a:srgbClr val="A9B7C6"/>
                </a:solidFill>
                <a:latin typeface="Menlo"/>
                <a:ea typeface="Menlo"/>
                <a:cs typeface="Menlo"/>
                <a:sym typeface="Menlo"/>
              </a:defRPr>
            </a:pPr>
            <a:r>
              <a:t>}</a:t>
            </a:r>
          </a:p>
        </p:txBody>
      </p:sp>
      <p:sp>
        <p:nvSpPr>
          <p:cNvPr id="210" name="const multiply = (x, y) =&gt; { return x * y }"/>
          <p:cNvSpPr txBox="1"/>
          <p:nvPr/>
        </p:nvSpPr>
        <p:spPr>
          <a:xfrm>
            <a:off x="7497105" y="3413571"/>
            <a:ext cx="5160690" cy="787401"/>
          </a:xfrm>
          <a:prstGeom prst="rect">
            <a:avLst/>
          </a:prstGeom>
          <a:solidFill>
            <a:srgbClr val="2B2B2B"/>
          </a:solidFill>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algn="l">
              <a:defRPr sz="1500">
                <a:solidFill>
                  <a:srgbClr val="FFC66E"/>
                </a:solidFill>
                <a:latin typeface="Menlo"/>
                <a:ea typeface="Menlo"/>
                <a:cs typeface="Menlo"/>
                <a:sym typeface="Menlo"/>
              </a:defRPr>
            </a:pPr>
          </a:p>
          <a:p>
            <a:pPr algn="l">
              <a:defRPr sz="1500">
                <a:solidFill>
                  <a:srgbClr val="FFC66E"/>
                </a:solidFill>
                <a:latin typeface="Menlo"/>
                <a:ea typeface="Menlo"/>
                <a:cs typeface="Menlo"/>
                <a:sym typeface="Menlo"/>
              </a:defRPr>
            </a:pPr>
            <a:r>
              <a:rPr b="1">
                <a:solidFill>
                  <a:srgbClr val="CC7831"/>
                </a:solidFill>
              </a:rPr>
              <a:t>const </a:t>
            </a:r>
            <a:r>
              <a:t>multiply </a:t>
            </a:r>
            <a:r>
              <a:rPr>
                <a:solidFill>
                  <a:srgbClr val="A9B7C6"/>
                </a:solidFill>
              </a:rPr>
              <a:t>= (x</a:t>
            </a:r>
            <a:r>
              <a:rPr>
                <a:solidFill>
                  <a:srgbClr val="CC7831"/>
                </a:solidFill>
              </a:rPr>
              <a:t>, </a:t>
            </a:r>
            <a:r>
              <a:rPr>
                <a:solidFill>
                  <a:srgbClr val="A9B7C6"/>
                </a:solidFill>
              </a:rPr>
              <a:t>y) =&gt; { </a:t>
            </a:r>
            <a:r>
              <a:rPr b="1">
                <a:solidFill>
                  <a:srgbClr val="CC7831"/>
                </a:solidFill>
              </a:rPr>
              <a:t>return </a:t>
            </a:r>
            <a:r>
              <a:rPr>
                <a:solidFill>
                  <a:srgbClr val="A9B7C6"/>
                </a:solidFill>
              </a:rPr>
              <a:t>x * y }</a:t>
            </a:r>
            <a:endParaRPr>
              <a:solidFill>
                <a:srgbClr val="A9B7C6"/>
              </a:solidFill>
            </a:endParaRPr>
          </a:p>
        </p:txBody>
      </p:sp>
      <p:sp>
        <p:nvSpPr>
          <p:cNvPr id="211" name="Arrow"/>
          <p:cNvSpPr/>
          <p:nvPr/>
        </p:nvSpPr>
        <p:spPr>
          <a:xfrm>
            <a:off x="4818313" y="3530600"/>
            <a:ext cx="2508704" cy="381001"/>
          </a:xfrm>
          <a:prstGeom prst="rightArrow">
            <a:avLst>
              <a:gd name="adj1" fmla="val 32000"/>
              <a:gd name="adj2" fmla="val 213333"/>
            </a:avLst>
          </a:prstGeom>
          <a:blipFill>
            <a:blip r:embed="rId3"/>
          </a:blipFill>
          <a:ln w="12700">
            <a:miter lim="400000"/>
          </a:ln>
        </p:spPr>
        <p:txBody>
          <a:bodyPr lIns="50800" tIns="50800" rIns="50800" bIns="50800" anchor="ctr"/>
          <a:lstStyle/>
          <a:p>
            <a:pPr>
              <a:defRPr cap="all" spc="32">
                <a:latin typeface="+mn-lt"/>
                <a:ea typeface="+mn-ea"/>
                <a:cs typeface="+mn-cs"/>
                <a:sym typeface="Futura"/>
              </a:defRPr>
            </a:pPr>
          </a:p>
        </p:txBody>
      </p:sp>
      <p:sp>
        <p:nvSpPr>
          <p:cNvPr id="212" name="As Arrow Function"/>
          <p:cNvSpPr txBox="1"/>
          <p:nvPr/>
        </p:nvSpPr>
        <p:spPr>
          <a:xfrm>
            <a:off x="5038626" y="3220882"/>
            <a:ext cx="1823417" cy="381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a:defRPr>
                <a:solidFill>
                  <a:srgbClr val="000000"/>
                </a:solidFill>
              </a:defRPr>
            </a:lvl1pPr>
          </a:lstStyle>
          <a:p>
            <a:pPr/>
            <a:r>
              <a:t>As Arrow Function</a:t>
            </a:r>
          </a:p>
        </p:txBody>
      </p:sp>
      <p:sp>
        <p:nvSpPr>
          <p:cNvPr id="213" name="() =&gt; { /*...*/ }  // no parameter…"/>
          <p:cNvSpPr txBox="1"/>
          <p:nvPr/>
        </p:nvSpPr>
        <p:spPr>
          <a:xfrm>
            <a:off x="771397" y="5489128"/>
            <a:ext cx="6422289" cy="788517"/>
          </a:xfrm>
          <a:prstGeom prst="rect">
            <a:avLst/>
          </a:prstGeom>
          <a:solidFill>
            <a:srgbClr val="2B2B2B"/>
          </a:solidFill>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algn="l">
              <a:defRPr sz="1500">
                <a:solidFill>
                  <a:srgbClr val="808080"/>
                </a:solidFill>
                <a:latin typeface="Menlo"/>
                <a:ea typeface="Menlo"/>
                <a:cs typeface="Menlo"/>
                <a:sym typeface="Menlo"/>
              </a:defRPr>
            </a:pPr>
            <a:r>
              <a:rPr>
                <a:solidFill>
                  <a:srgbClr val="A9B7C6"/>
                </a:solidFill>
                <a:latin typeface="Helvetica"/>
                <a:ea typeface="Helvetica"/>
                <a:cs typeface="Helvetica"/>
                <a:sym typeface="Helvetica"/>
              </a:rPr>
              <a:t>         </a:t>
            </a:r>
            <a:r>
              <a:rPr>
                <a:solidFill>
                  <a:srgbClr val="A9B7C6"/>
                </a:solidFill>
              </a:rPr>
              <a:t>() =&gt; { </a:t>
            </a:r>
            <a:r>
              <a:t>/*...*/ </a:t>
            </a:r>
            <a:r>
              <a:rPr>
                <a:solidFill>
                  <a:srgbClr val="A9B7C6"/>
                </a:solidFill>
              </a:rPr>
              <a:t>}  </a:t>
            </a:r>
            <a:r>
              <a:rPr>
                <a:solidFill>
                  <a:srgbClr val="FFFFFF"/>
                </a:solidFill>
              </a:rPr>
              <a:t>// no parameter</a:t>
            </a:r>
            <a:endParaRPr>
              <a:solidFill>
                <a:srgbClr val="FFFFFF"/>
              </a:solidFill>
            </a:endParaRPr>
          </a:p>
          <a:p>
            <a:pPr algn="l">
              <a:defRPr sz="1500">
                <a:solidFill>
                  <a:srgbClr val="808080"/>
                </a:solidFill>
                <a:latin typeface="Menlo"/>
                <a:ea typeface="Menlo"/>
                <a:cs typeface="Menlo"/>
                <a:sym typeface="Menlo"/>
              </a:defRPr>
            </a:pPr>
            <a:r>
              <a:t>     </a:t>
            </a:r>
            <a:r>
              <a:rPr>
                <a:solidFill>
                  <a:srgbClr val="A9B7C6"/>
                </a:solidFill>
              </a:rPr>
              <a:t>x =&gt; { </a:t>
            </a:r>
            <a:r>
              <a:t>/*...*/  </a:t>
            </a:r>
            <a:r>
              <a:rPr>
                <a:solidFill>
                  <a:srgbClr val="A9B7C6"/>
                </a:solidFill>
              </a:rPr>
              <a:t>} </a:t>
            </a:r>
            <a:r>
              <a:rPr>
                <a:solidFill>
                  <a:srgbClr val="FFFFFF"/>
                </a:solidFill>
              </a:rPr>
              <a:t>// one parameter, an identifier</a:t>
            </a:r>
          </a:p>
          <a:p>
            <a:pPr algn="l">
              <a:defRPr sz="1500">
                <a:solidFill>
                  <a:srgbClr val="808080"/>
                </a:solidFill>
                <a:latin typeface="Menlo"/>
                <a:ea typeface="Menlo"/>
                <a:cs typeface="Menlo"/>
                <a:sym typeface="Menlo"/>
              </a:defRPr>
            </a:pPr>
            <a:r>
              <a:rPr>
                <a:solidFill>
                  <a:srgbClr val="A9B7C6"/>
                </a:solidFill>
              </a:rPr>
              <a:t>(x</a:t>
            </a:r>
            <a:r>
              <a:rPr>
                <a:solidFill>
                  <a:srgbClr val="CC7831"/>
                </a:solidFill>
              </a:rPr>
              <a:t>, </a:t>
            </a:r>
            <a:r>
              <a:rPr>
                <a:solidFill>
                  <a:srgbClr val="A9B7C6"/>
                </a:solidFill>
              </a:rPr>
              <a:t>y) =&gt; { </a:t>
            </a:r>
            <a:r>
              <a:t>/*...*/  </a:t>
            </a:r>
            <a:r>
              <a:rPr>
                <a:solidFill>
                  <a:srgbClr val="A9B7C6"/>
                </a:solidFill>
              </a:rPr>
              <a:t>} </a:t>
            </a:r>
            <a:r>
              <a:rPr>
                <a:solidFill>
                  <a:srgbClr val="FFFFFF"/>
                </a:solidFill>
              </a:rPr>
              <a:t>// several parameters</a:t>
            </a:r>
          </a:p>
        </p:txBody>
      </p:sp>
      <p:sp>
        <p:nvSpPr>
          <p:cNvPr id="214" name="Parameter Syntax"/>
          <p:cNvSpPr txBox="1"/>
          <p:nvPr/>
        </p:nvSpPr>
        <p:spPr>
          <a:xfrm>
            <a:off x="1006381" y="4686300"/>
            <a:ext cx="3073960" cy="5842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algn="l">
              <a:spcBef>
                <a:spcPts val="3400"/>
              </a:spcBef>
              <a:defRPr spc="56" sz="2800">
                <a:solidFill>
                  <a:srgbClr val="5B5854"/>
                </a:solidFill>
              </a:defRPr>
            </a:lvl1pPr>
          </a:lstStyle>
          <a:p>
            <a:pPr/>
            <a:r>
              <a:t>Parameter Syntax</a:t>
            </a:r>
          </a:p>
        </p:txBody>
      </p:sp>
      <p:sp>
        <p:nvSpPr>
          <p:cNvPr id="215" name="Body Syntax"/>
          <p:cNvSpPr txBox="1"/>
          <p:nvPr/>
        </p:nvSpPr>
        <p:spPr>
          <a:xfrm>
            <a:off x="7642736" y="4686300"/>
            <a:ext cx="2195628" cy="5842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algn="l">
              <a:spcBef>
                <a:spcPts val="3400"/>
              </a:spcBef>
              <a:defRPr spc="56" sz="2800">
                <a:solidFill>
                  <a:srgbClr val="5B5854"/>
                </a:solidFill>
              </a:defRPr>
            </a:lvl1pPr>
          </a:lstStyle>
          <a:p>
            <a:pPr/>
            <a:r>
              <a:t>Body Syntax</a:t>
            </a:r>
          </a:p>
        </p:txBody>
      </p:sp>
      <p:sp>
        <p:nvSpPr>
          <p:cNvPr id="216" name="x =&gt; { return x * x }  // block…"/>
          <p:cNvSpPr txBox="1"/>
          <p:nvPr/>
        </p:nvSpPr>
        <p:spPr>
          <a:xfrm>
            <a:off x="7540497" y="5603428"/>
            <a:ext cx="4243166" cy="558801"/>
          </a:xfrm>
          <a:prstGeom prst="rect">
            <a:avLst/>
          </a:prstGeom>
          <a:solidFill>
            <a:srgbClr val="2B2B2B"/>
          </a:solidFill>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algn="l">
              <a:defRPr sz="1500">
                <a:solidFill>
                  <a:srgbClr val="A9B7C6"/>
                </a:solidFill>
                <a:latin typeface="Menlo"/>
                <a:ea typeface="Menlo"/>
                <a:cs typeface="Menlo"/>
                <a:sym typeface="Menlo"/>
              </a:defRPr>
            </a:pPr>
            <a:r>
              <a:t>x =&gt; { </a:t>
            </a:r>
            <a:r>
              <a:rPr b="1">
                <a:solidFill>
                  <a:srgbClr val="CC7831"/>
                </a:solidFill>
              </a:rPr>
              <a:t>return </a:t>
            </a:r>
            <a:r>
              <a:t>x * x }  </a:t>
            </a:r>
            <a:r>
              <a:rPr>
                <a:solidFill>
                  <a:srgbClr val="FFFFFF"/>
                </a:solidFill>
              </a:rPr>
              <a:t>// block</a:t>
            </a:r>
            <a:endParaRPr>
              <a:solidFill>
                <a:srgbClr val="808080"/>
              </a:solidFill>
            </a:endParaRPr>
          </a:p>
          <a:p>
            <a:pPr algn="l">
              <a:defRPr sz="1500">
                <a:solidFill>
                  <a:srgbClr val="808080"/>
                </a:solidFill>
                <a:latin typeface="Menlo"/>
                <a:ea typeface="Menlo"/>
                <a:cs typeface="Menlo"/>
                <a:sym typeface="Menlo"/>
              </a:defRPr>
            </a:pPr>
            <a:r>
              <a:rPr>
                <a:solidFill>
                  <a:srgbClr val="A9B7C6"/>
                </a:solidFill>
              </a:rPr>
              <a:t>x =&gt; x * x             </a:t>
            </a:r>
            <a:r>
              <a:rPr>
                <a:solidFill>
                  <a:srgbClr val="FFFFFF"/>
                </a:solidFill>
              </a:rPr>
              <a:t>// expression</a:t>
            </a:r>
          </a:p>
        </p:txBody>
      </p:sp>
      <p:sp>
        <p:nvSpPr>
          <p:cNvPr id="217" name="No rebinding of this to reduce usage of bind"/>
          <p:cNvSpPr txBox="1"/>
          <p:nvPr/>
        </p:nvSpPr>
        <p:spPr>
          <a:xfrm>
            <a:off x="774700" y="7379592"/>
            <a:ext cx="12192000" cy="105762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marL="381000" indent="-381000" algn="l">
              <a:spcBef>
                <a:spcPts val="3400"/>
              </a:spcBef>
              <a:buClr>
                <a:srgbClr val="9A958E"/>
              </a:buClr>
              <a:buSzPct val="104999"/>
              <a:buChar char="▸"/>
              <a:defRPr spc="56" sz="2800">
                <a:solidFill>
                  <a:srgbClr val="5B5854"/>
                </a:solidFill>
              </a:defRPr>
            </a:pPr>
            <a:r>
              <a:t>No rebinding of </a:t>
            </a:r>
            <a:r>
              <a:rPr u="sng"/>
              <a:t>this</a:t>
            </a:r>
            <a:r>
              <a:t> to reduce usage of </a:t>
            </a:r>
            <a:r>
              <a:rPr>
                <a:latin typeface="Avenir Book Oblique"/>
                <a:ea typeface="Avenir Book Oblique"/>
                <a:cs typeface="Avenir Book Oblique"/>
                <a:sym typeface="Avenir Book Oblique"/>
              </a:rPr>
              <a:t>bind</a:t>
            </a:r>
            <a:r>
              <a:t> </a:t>
            </a:r>
          </a:p>
        </p:txBody>
      </p:sp>
      <p:sp>
        <p:nvSpPr>
          <p:cNvPr id="218" name="No brackets will return result automatically"/>
          <p:cNvSpPr/>
          <p:nvPr/>
        </p:nvSpPr>
        <p:spPr>
          <a:xfrm>
            <a:off x="7445176" y="6012705"/>
            <a:ext cx="4131867" cy="105767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4108" y="0"/>
                </a:moveTo>
                <a:lnTo>
                  <a:pt x="3235" y="13390"/>
                </a:lnTo>
                <a:lnTo>
                  <a:pt x="438" y="13390"/>
                </a:lnTo>
                <a:cubicBezTo>
                  <a:pt x="196" y="13390"/>
                  <a:pt x="0" y="14157"/>
                  <a:pt x="0" y="15100"/>
                </a:cubicBezTo>
                <a:lnTo>
                  <a:pt x="0" y="19890"/>
                </a:lnTo>
                <a:cubicBezTo>
                  <a:pt x="0" y="20833"/>
                  <a:pt x="196" y="21600"/>
                  <a:pt x="438" y="21600"/>
                </a:cubicBezTo>
                <a:lnTo>
                  <a:pt x="21162" y="21600"/>
                </a:lnTo>
                <a:cubicBezTo>
                  <a:pt x="21404" y="21600"/>
                  <a:pt x="21600" y="20833"/>
                  <a:pt x="21600" y="19890"/>
                </a:cubicBezTo>
                <a:lnTo>
                  <a:pt x="21600" y="15100"/>
                </a:lnTo>
                <a:cubicBezTo>
                  <a:pt x="21600" y="14157"/>
                  <a:pt x="21404" y="13390"/>
                  <a:pt x="21162" y="13390"/>
                </a:cubicBezTo>
                <a:lnTo>
                  <a:pt x="4981" y="13390"/>
                </a:lnTo>
                <a:lnTo>
                  <a:pt x="4108" y="0"/>
                </a:lnTo>
                <a:close/>
              </a:path>
            </a:pathLst>
          </a:cu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p>
            <a:pPr/>
            <a:r>
              <a:t>No brackets will return result automatically</a:t>
            </a:r>
          </a:p>
        </p:txBody>
      </p:sp>
      <p:pic>
        <p:nvPicPr>
          <p:cNvPr id="219" name="page6image1528.png" descr="page6image1528.png"/>
          <p:cNvPicPr>
            <a:picLocks noChangeAspect="1"/>
          </p:cNvPicPr>
          <p:nvPr/>
        </p:nvPicPr>
        <p:blipFill>
          <a:blip r:embed="rId4">
            <a:extLst/>
          </a:blip>
          <a:stretch>
            <a:fillRect/>
          </a:stretch>
        </p:blipFill>
        <p:spPr>
          <a:xfrm>
            <a:off x="11175176" y="700086"/>
            <a:ext cx="966025" cy="974728"/>
          </a:xfrm>
          <a:prstGeom prst="rect">
            <a:avLst/>
          </a:prstGeom>
          <a:ln w="12700">
            <a:miter lim="400000"/>
          </a:ln>
          <a:effectLst>
            <a:outerShdw sx="100000" sy="100000" kx="0" ky="0" algn="b" rotWithShape="0" blurRad="190500" dist="8455" dir="5400000">
              <a:srgbClr val="000000"/>
            </a:outerShdw>
          </a:effectLst>
        </p:spPr>
      </p:pic>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23" name="Classes"/>
          <p:cNvSpPr txBox="1"/>
          <p:nvPr>
            <p:ph type="title"/>
          </p:nvPr>
        </p:nvSpPr>
        <p:spPr>
          <a:prstGeom prst="rect">
            <a:avLst/>
          </a:prstGeom>
        </p:spPr>
        <p:txBody>
          <a:bodyPr/>
          <a:lstStyle>
            <a:lvl1pPr defTabSz="452627">
              <a:defRPr spc="79" sz="3959"/>
            </a:lvl1pPr>
          </a:lstStyle>
          <a:p>
            <a:pPr/>
            <a:r>
              <a:t>Classes</a:t>
            </a:r>
          </a:p>
        </p:txBody>
      </p:sp>
      <p:sp>
        <p:nvSpPr>
          <p:cNvPr id="224" name="More syntactic sugar over Prototypical Inheritance…"/>
          <p:cNvSpPr txBox="1"/>
          <p:nvPr>
            <p:ph type="body" idx="1"/>
          </p:nvPr>
        </p:nvSpPr>
        <p:spPr>
          <a:xfrm>
            <a:off x="673100" y="2057400"/>
            <a:ext cx="11658600" cy="6451600"/>
          </a:xfrm>
          <a:prstGeom prst="rect">
            <a:avLst/>
          </a:prstGeom>
        </p:spPr>
        <p:txBody>
          <a:bodyPr/>
          <a:lstStyle/>
          <a:p>
            <a:pPr/>
            <a:r>
              <a:t>More syntactic sugar over </a:t>
            </a:r>
            <a:r>
              <a:rPr u="sng"/>
              <a:t>Prototypical Inheritance</a:t>
            </a:r>
            <a:endParaRPr u="sng"/>
          </a:p>
          <a:p>
            <a:pPr/>
            <a:r>
              <a:t>Allows inheritance with the </a:t>
            </a:r>
            <a:r>
              <a:rPr>
                <a:latin typeface="Avenir Heavy"/>
                <a:ea typeface="Avenir Heavy"/>
                <a:cs typeface="Avenir Heavy"/>
                <a:sym typeface="Avenir Heavy"/>
              </a:rPr>
              <a:t>extends</a:t>
            </a:r>
            <a:r>
              <a:t> keyword</a:t>
            </a:r>
          </a:p>
          <a:p>
            <a:pPr/>
            <a:r>
              <a:t>Some Features:</a:t>
            </a:r>
          </a:p>
          <a:p>
            <a:pPr lvl="2" marL="1206500" indent="-444500">
              <a:buChar char="✴"/>
              <a:defRPr spc="44" sz="2200"/>
            </a:pPr>
            <a:r>
              <a:t>Class Methods</a:t>
            </a:r>
          </a:p>
          <a:p>
            <a:pPr lvl="2" marL="1206500" indent="-444500">
              <a:buChar char="✴"/>
              <a:defRPr spc="44" sz="2200"/>
            </a:pPr>
            <a:r>
              <a:t>Static Methods</a:t>
            </a:r>
          </a:p>
          <a:p>
            <a:pPr lvl="2" marL="1206500" indent="-444500">
              <a:buChar char="✴"/>
              <a:defRPr spc="44" sz="2200"/>
            </a:pPr>
            <a:r>
              <a:t>Constructor</a:t>
            </a:r>
          </a:p>
          <a:p>
            <a:pPr lvl="2" marL="1206500" indent="-444500">
              <a:buChar char="✴"/>
              <a:defRPr spc="44" sz="2200"/>
            </a:pPr>
            <a:r>
              <a:t>Gettings/Setters</a:t>
            </a:r>
          </a:p>
        </p:txBody>
      </p:sp>
      <p:sp>
        <p:nvSpPr>
          <p:cNvPr id="225" name="Text"/>
          <p:cNvSpPr txBox="1"/>
          <p:nvPr/>
        </p:nvSpPr>
        <p:spPr>
          <a:xfrm>
            <a:off x="9867900" y="1136650"/>
            <a:ext cx="190500" cy="4572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algn="l">
              <a:lnSpc>
                <a:spcPts val="2800"/>
              </a:lnSpc>
              <a:defRPr sz="1200">
                <a:solidFill>
                  <a:srgbClr val="A9B7C6"/>
                </a:solidFill>
                <a:latin typeface="Times"/>
                <a:ea typeface="Times"/>
                <a:cs typeface="Times"/>
                <a:sym typeface="Times"/>
              </a:defRPr>
            </a:lvl1pPr>
          </a:lstStyle>
          <a:p>
            <a:pPr/>
            <a:r>
              <a:t> </a:t>
            </a:r>
          </a:p>
        </p:txBody>
      </p:sp>
      <p:sp>
        <p:nvSpPr>
          <p:cNvPr id="226" name="class Rectangle {…"/>
          <p:cNvSpPr txBox="1"/>
          <p:nvPr/>
        </p:nvSpPr>
        <p:spPr>
          <a:xfrm>
            <a:off x="5818770" y="4025900"/>
            <a:ext cx="6215845" cy="4013200"/>
          </a:xfrm>
          <a:prstGeom prst="rect">
            <a:avLst/>
          </a:prstGeom>
          <a:solidFill>
            <a:srgbClr val="2B2B2B"/>
          </a:solidFill>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algn="l">
              <a:defRPr sz="1900">
                <a:solidFill>
                  <a:srgbClr val="A9B7C6"/>
                </a:solidFill>
                <a:latin typeface="Menlo"/>
                <a:ea typeface="Menlo"/>
                <a:cs typeface="Menlo"/>
                <a:sym typeface="Menlo"/>
              </a:defRPr>
            </a:pPr>
            <a:r>
              <a:rPr b="1">
                <a:solidFill>
                  <a:srgbClr val="CC7831"/>
                </a:solidFill>
              </a:rPr>
              <a:t>class </a:t>
            </a:r>
            <a:r>
              <a:t>Rectangle {</a:t>
            </a:r>
          </a:p>
          <a:p>
            <a:pPr algn="l">
              <a:defRPr sz="1900">
                <a:solidFill>
                  <a:srgbClr val="FFC66E"/>
                </a:solidFill>
                <a:latin typeface="Menlo"/>
                <a:ea typeface="Menlo"/>
                <a:cs typeface="Menlo"/>
                <a:sym typeface="Menlo"/>
              </a:defRPr>
            </a:pPr>
            <a:r>
              <a:rPr>
                <a:solidFill>
                  <a:srgbClr val="A9B7C6"/>
                </a:solidFill>
              </a:rPr>
              <a:t>    </a:t>
            </a:r>
            <a:r>
              <a:t>constructor</a:t>
            </a:r>
            <a:r>
              <a:rPr>
                <a:solidFill>
                  <a:srgbClr val="A9B7C6"/>
                </a:solidFill>
              </a:rPr>
              <a:t>(height</a:t>
            </a:r>
            <a:r>
              <a:rPr>
                <a:solidFill>
                  <a:srgbClr val="CC7831"/>
                </a:solidFill>
              </a:rPr>
              <a:t>, </a:t>
            </a:r>
            <a:r>
              <a:rPr>
                <a:solidFill>
                  <a:srgbClr val="A9B7C6"/>
                </a:solidFill>
              </a:rPr>
              <a:t>width) {</a:t>
            </a:r>
            <a:endParaRPr>
              <a:solidFill>
                <a:srgbClr val="A9B7C6"/>
              </a:solidFill>
            </a:endParaRPr>
          </a:p>
          <a:p>
            <a:pPr algn="l">
              <a:defRPr sz="1900">
                <a:solidFill>
                  <a:srgbClr val="A9B7C6"/>
                </a:solidFill>
                <a:latin typeface="Menlo"/>
                <a:ea typeface="Menlo"/>
                <a:cs typeface="Menlo"/>
                <a:sym typeface="Menlo"/>
              </a:defRPr>
            </a:pPr>
            <a:r>
              <a:t>        </a:t>
            </a:r>
            <a:r>
              <a:rPr b="1">
                <a:solidFill>
                  <a:srgbClr val="CC7831"/>
                </a:solidFill>
              </a:rPr>
              <a:t>this</a:t>
            </a:r>
            <a:r>
              <a:t>.</a:t>
            </a:r>
            <a:r>
              <a:rPr>
                <a:solidFill>
                  <a:srgbClr val="9876AA"/>
                </a:solidFill>
              </a:rPr>
              <a:t>height </a:t>
            </a:r>
            <a:r>
              <a:t>= height</a:t>
            </a:r>
            <a:r>
              <a:rPr>
                <a:solidFill>
                  <a:srgbClr val="CC7831"/>
                </a:solidFill>
              </a:rPr>
              <a:t>;</a:t>
            </a:r>
            <a:endParaRPr>
              <a:solidFill>
                <a:srgbClr val="CC7831"/>
              </a:solidFill>
            </a:endParaRPr>
          </a:p>
          <a:p>
            <a:pPr algn="l">
              <a:defRPr sz="1900">
                <a:solidFill>
                  <a:srgbClr val="CC7831"/>
                </a:solidFill>
                <a:latin typeface="Menlo"/>
                <a:ea typeface="Menlo"/>
                <a:cs typeface="Menlo"/>
                <a:sym typeface="Menlo"/>
              </a:defRPr>
            </a:pPr>
            <a:r>
              <a:t>        </a:t>
            </a:r>
            <a:r>
              <a:rPr b="1"/>
              <a:t>this</a:t>
            </a:r>
            <a:r>
              <a:rPr>
                <a:solidFill>
                  <a:srgbClr val="A9B7C6"/>
                </a:solidFill>
              </a:rPr>
              <a:t>.</a:t>
            </a:r>
            <a:r>
              <a:rPr>
                <a:solidFill>
                  <a:srgbClr val="9876AA"/>
                </a:solidFill>
              </a:rPr>
              <a:t>width </a:t>
            </a:r>
            <a:r>
              <a:rPr>
                <a:solidFill>
                  <a:srgbClr val="A9B7C6"/>
                </a:solidFill>
              </a:rPr>
              <a:t>= width</a:t>
            </a:r>
            <a:r>
              <a:t>;</a:t>
            </a:r>
          </a:p>
          <a:p>
            <a:pPr algn="l">
              <a:defRPr sz="1900">
                <a:solidFill>
                  <a:srgbClr val="CC7831"/>
                </a:solidFill>
                <a:latin typeface="Menlo"/>
                <a:ea typeface="Menlo"/>
                <a:cs typeface="Menlo"/>
                <a:sym typeface="Menlo"/>
              </a:defRPr>
            </a:pPr>
            <a:r>
              <a:t>    </a:t>
            </a:r>
            <a:r>
              <a:rPr>
                <a:solidFill>
                  <a:srgbClr val="A9B7C6"/>
                </a:solidFill>
              </a:rPr>
              <a:t>}</a:t>
            </a:r>
            <a:endParaRPr>
              <a:solidFill>
                <a:srgbClr val="A9B7C6"/>
              </a:solidFill>
            </a:endParaRPr>
          </a:p>
          <a:p>
            <a:pPr algn="l">
              <a:defRPr sz="1900">
                <a:solidFill>
                  <a:srgbClr val="A9B7C6"/>
                </a:solidFill>
                <a:latin typeface="Menlo"/>
                <a:ea typeface="Menlo"/>
                <a:cs typeface="Menlo"/>
                <a:sym typeface="Menlo"/>
              </a:defRPr>
            </a:pPr>
          </a:p>
          <a:p>
            <a:pPr algn="l">
              <a:defRPr sz="1900">
                <a:solidFill>
                  <a:srgbClr val="808080"/>
                </a:solidFill>
                <a:latin typeface="Menlo"/>
                <a:ea typeface="Menlo"/>
                <a:cs typeface="Menlo"/>
                <a:sym typeface="Menlo"/>
              </a:defRPr>
            </a:pPr>
            <a:r>
              <a:rPr>
                <a:solidFill>
                  <a:srgbClr val="A9B7C6"/>
                </a:solidFill>
              </a:rPr>
              <a:t>    </a:t>
            </a:r>
            <a:r>
              <a:t>// Method</a:t>
            </a:r>
          </a:p>
          <a:p>
            <a:pPr algn="l">
              <a:defRPr sz="1900">
                <a:solidFill>
                  <a:srgbClr val="FFC66E"/>
                </a:solidFill>
                <a:latin typeface="Menlo"/>
                <a:ea typeface="Menlo"/>
                <a:cs typeface="Menlo"/>
                <a:sym typeface="Menlo"/>
              </a:defRPr>
            </a:pPr>
            <a:r>
              <a:rPr>
                <a:solidFill>
                  <a:srgbClr val="808080"/>
                </a:solidFill>
              </a:rPr>
              <a:t>    </a:t>
            </a:r>
            <a:r>
              <a:t>calcArea</a:t>
            </a:r>
            <a:r>
              <a:rPr>
                <a:solidFill>
                  <a:srgbClr val="A9B7C6"/>
                </a:solidFill>
              </a:rPr>
              <a:t>() {</a:t>
            </a:r>
            <a:endParaRPr>
              <a:solidFill>
                <a:srgbClr val="A9B7C6"/>
              </a:solidFill>
            </a:endParaRPr>
          </a:p>
          <a:p>
            <a:pPr algn="l">
              <a:defRPr b="1" sz="1900">
                <a:solidFill>
                  <a:srgbClr val="CC7831"/>
                </a:solidFill>
                <a:latin typeface="Menlo"/>
                <a:ea typeface="Menlo"/>
                <a:cs typeface="Menlo"/>
                <a:sym typeface="Menlo"/>
              </a:defRPr>
            </a:pPr>
            <a:r>
              <a:rPr b="0">
                <a:solidFill>
                  <a:srgbClr val="A9B7C6"/>
                </a:solidFill>
              </a:rPr>
              <a:t>        </a:t>
            </a:r>
            <a:r>
              <a:t>return this</a:t>
            </a:r>
            <a:r>
              <a:rPr b="0">
                <a:solidFill>
                  <a:srgbClr val="A9B7C6"/>
                </a:solidFill>
              </a:rPr>
              <a:t>.</a:t>
            </a:r>
            <a:r>
              <a:rPr b="0">
                <a:solidFill>
                  <a:srgbClr val="9876AA"/>
                </a:solidFill>
              </a:rPr>
              <a:t>height </a:t>
            </a:r>
            <a:r>
              <a:rPr b="0">
                <a:solidFill>
                  <a:srgbClr val="A9B7C6"/>
                </a:solidFill>
              </a:rPr>
              <a:t>* </a:t>
            </a:r>
            <a:r>
              <a:t>this</a:t>
            </a:r>
            <a:r>
              <a:rPr b="0">
                <a:solidFill>
                  <a:srgbClr val="A9B7C6"/>
                </a:solidFill>
              </a:rPr>
              <a:t>.</a:t>
            </a:r>
            <a:r>
              <a:rPr b="0">
                <a:solidFill>
                  <a:srgbClr val="9876AA"/>
                </a:solidFill>
              </a:rPr>
              <a:t>width</a:t>
            </a:r>
            <a:r>
              <a:rPr b="0"/>
              <a:t>;</a:t>
            </a:r>
            <a:endParaRPr b="0"/>
          </a:p>
          <a:p>
            <a:pPr algn="l">
              <a:defRPr sz="1900">
                <a:solidFill>
                  <a:srgbClr val="CC7831"/>
                </a:solidFill>
                <a:latin typeface="Menlo"/>
                <a:ea typeface="Menlo"/>
                <a:cs typeface="Menlo"/>
                <a:sym typeface="Menlo"/>
              </a:defRPr>
            </a:pPr>
            <a:r>
              <a:t>    </a:t>
            </a:r>
            <a:r>
              <a:rPr>
                <a:solidFill>
                  <a:srgbClr val="A9B7C6"/>
                </a:solidFill>
              </a:rPr>
              <a:t>}</a:t>
            </a:r>
            <a:endParaRPr>
              <a:solidFill>
                <a:srgbClr val="A9B7C6"/>
              </a:solidFill>
            </a:endParaRPr>
          </a:p>
          <a:p>
            <a:pPr algn="l">
              <a:defRPr sz="1900">
                <a:solidFill>
                  <a:srgbClr val="A9B7C6"/>
                </a:solidFill>
                <a:latin typeface="Menlo"/>
                <a:ea typeface="Menlo"/>
                <a:cs typeface="Menlo"/>
                <a:sym typeface="Menlo"/>
              </a:defRPr>
            </a:pPr>
            <a:r>
              <a:t>}</a:t>
            </a:r>
          </a:p>
          <a:p>
            <a:pPr algn="l">
              <a:defRPr sz="1900">
                <a:solidFill>
                  <a:srgbClr val="A9B7C6"/>
                </a:solidFill>
                <a:latin typeface="Menlo"/>
                <a:ea typeface="Menlo"/>
                <a:cs typeface="Menlo"/>
                <a:sym typeface="Menlo"/>
              </a:defRPr>
            </a:pPr>
          </a:p>
          <a:p>
            <a:pPr algn="l">
              <a:defRPr sz="1900">
                <a:solidFill>
                  <a:srgbClr val="A9B7C6"/>
                </a:solidFill>
                <a:latin typeface="Menlo"/>
                <a:ea typeface="Menlo"/>
                <a:cs typeface="Menlo"/>
                <a:sym typeface="Menlo"/>
              </a:defRPr>
            </a:pPr>
            <a:r>
              <a:rPr b="1">
                <a:solidFill>
                  <a:srgbClr val="CC7831"/>
                </a:solidFill>
              </a:rPr>
              <a:t>const </a:t>
            </a:r>
            <a:r>
              <a:t>square = </a:t>
            </a:r>
            <a:r>
              <a:rPr b="1">
                <a:solidFill>
                  <a:srgbClr val="CC7831"/>
                </a:solidFill>
              </a:rPr>
              <a:t>new </a:t>
            </a:r>
            <a:r>
              <a:t>Rectangle(</a:t>
            </a:r>
            <a:r>
              <a:rPr>
                <a:solidFill>
                  <a:srgbClr val="6897BB"/>
                </a:solidFill>
              </a:rPr>
              <a:t>10</a:t>
            </a:r>
            <a:r>
              <a:rPr>
                <a:solidFill>
                  <a:srgbClr val="CC7831"/>
                </a:solidFill>
              </a:rPr>
              <a:t>, </a:t>
            </a:r>
            <a:r>
              <a:rPr>
                <a:solidFill>
                  <a:srgbClr val="6897BB"/>
                </a:solidFill>
              </a:rPr>
              <a:t>10</a:t>
            </a:r>
            <a:r>
              <a:t>)</a:t>
            </a:r>
            <a:r>
              <a:rPr>
                <a:solidFill>
                  <a:srgbClr val="CC7831"/>
                </a:solidFill>
              </a:rPr>
              <a:t>;</a:t>
            </a:r>
            <a:endParaRPr>
              <a:solidFill>
                <a:srgbClr val="CC7831"/>
              </a:solidFill>
            </a:endParaRPr>
          </a:p>
          <a:p>
            <a:pPr algn="l">
              <a:defRPr sz="1900">
                <a:solidFill>
                  <a:srgbClr val="A9B7C6"/>
                </a:solidFill>
                <a:latin typeface="Menlo"/>
                <a:ea typeface="Menlo"/>
                <a:cs typeface="Menlo"/>
                <a:sym typeface="Menlo"/>
              </a:defRPr>
            </a:pPr>
            <a:r>
              <a:rPr>
                <a:solidFill>
                  <a:srgbClr val="9876AA"/>
                </a:solidFill>
              </a:rPr>
              <a:t>console</a:t>
            </a:r>
            <a:r>
              <a:t>.</a:t>
            </a:r>
            <a:r>
              <a:rPr>
                <a:solidFill>
                  <a:srgbClr val="FFC66E"/>
                </a:solidFill>
              </a:rPr>
              <a:t>log</a:t>
            </a:r>
            <a:r>
              <a:t>(square.</a:t>
            </a:r>
            <a:r>
              <a:rPr>
                <a:solidFill>
                  <a:srgbClr val="FFC66E"/>
                </a:solidFill>
              </a:rPr>
              <a:t>calcArea</a:t>
            </a:r>
            <a:r>
              <a:t>())      </a:t>
            </a:r>
            <a:r>
              <a:rPr>
                <a:solidFill>
                  <a:srgbClr val="808080"/>
                </a:solidFill>
              </a:rPr>
              <a:t>// 100</a:t>
            </a:r>
          </a:p>
        </p:txBody>
      </p:sp>
      <p:pic>
        <p:nvPicPr>
          <p:cNvPr id="227" name="page6image1528.png" descr="page6image1528.png"/>
          <p:cNvPicPr>
            <a:picLocks noChangeAspect="1"/>
          </p:cNvPicPr>
          <p:nvPr/>
        </p:nvPicPr>
        <p:blipFill>
          <a:blip r:embed="rId3">
            <a:extLst/>
          </a:blip>
          <a:stretch>
            <a:fillRect/>
          </a:stretch>
        </p:blipFill>
        <p:spPr>
          <a:xfrm>
            <a:off x="11175176" y="700086"/>
            <a:ext cx="966025" cy="974728"/>
          </a:xfrm>
          <a:prstGeom prst="rect">
            <a:avLst/>
          </a:prstGeom>
          <a:ln w="12700">
            <a:miter lim="400000"/>
          </a:ln>
          <a:effectLst>
            <a:outerShdw sx="100000" sy="100000" kx="0" ky="0" algn="b" rotWithShape="0" blurRad="190500" dist="8455" dir="5400000">
              <a:srgbClr val="000000"/>
            </a:outerShdw>
          </a:effectLst>
        </p:spPr>
      </p:pic>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31" name="Promises"/>
          <p:cNvSpPr txBox="1"/>
          <p:nvPr>
            <p:ph type="title"/>
          </p:nvPr>
        </p:nvSpPr>
        <p:spPr>
          <a:prstGeom prst="rect">
            <a:avLst/>
          </a:prstGeom>
        </p:spPr>
        <p:txBody>
          <a:bodyPr/>
          <a:lstStyle>
            <a:lvl1pPr defTabSz="452627">
              <a:defRPr spc="79" sz="3959"/>
            </a:lvl1pPr>
          </a:lstStyle>
          <a:p>
            <a:pPr/>
            <a:r>
              <a:t>Promises</a:t>
            </a:r>
          </a:p>
        </p:txBody>
      </p:sp>
      <p:sp>
        <p:nvSpPr>
          <p:cNvPr id="232" name="A Promise is an object representing the eventual completion or failure of an asynchronous operation…"/>
          <p:cNvSpPr txBox="1"/>
          <p:nvPr>
            <p:ph type="body" sz="half" idx="1"/>
          </p:nvPr>
        </p:nvSpPr>
        <p:spPr>
          <a:xfrm>
            <a:off x="673100" y="1993900"/>
            <a:ext cx="11658600" cy="3037733"/>
          </a:xfrm>
          <a:prstGeom prst="rect">
            <a:avLst/>
          </a:prstGeom>
        </p:spPr>
        <p:txBody>
          <a:bodyPr/>
          <a:lstStyle/>
          <a:p>
            <a:pPr/>
            <a:r>
              <a:t>A </a:t>
            </a:r>
            <a:r>
              <a:rPr>
                <a:latin typeface="Avenir Heavy"/>
                <a:ea typeface="Avenir Heavy"/>
                <a:cs typeface="Avenir Heavy"/>
                <a:sym typeface="Avenir Heavy"/>
              </a:rPr>
              <a:t>Promise</a:t>
            </a:r>
            <a:r>
              <a:t> is an object representing </a:t>
            </a:r>
            <a:r>
              <a:rPr>
                <a:latin typeface="Avenir Book Oblique"/>
                <a:ea typeface="Avenir Book Oblique"/>
                <a:cs typeface="Avenir Book Oblique"/>
                <a:sym typeface="Avenir Book Oblique"/>
              </a:rPr>
              <a:t>the eventual completion or failure of an asynchronous operation</a:t>
            </a:r>
            <a:endParaRPr>
              <a:latin typeface="Avenir Book Oblique"/>
              <a:ea typeface="Avenir Book Oblique"/>
              <a:cs typeface="Avenir Book Oblique"/>
              <a:sym typeface="Avenir Book Oblique"/>
            </a:endParaRPr>
          </a:p>
          <a:p>
            <a:pPr>
              <a:spcBef>
                <a:spcPts val="1300"/>
              </a:spcBef>
            </a:pPr>
            <a:r>
              <a:t>Promise Construction — constructor takes 2 call backs</a:t>
            </a:r>
          </a:p>
          <a:p>
            <a:pPr lvl="2" marL="1206500" indent="-444500">
              <a:spcBef>
                <a:spcPts val="1800"/>
              </a:spcBef>
              <a:defRPr spc="44" sz="2200"/>
            </a:pPr>
            <a:r>
              <a:rPr i="1">
                <a:latin typeface="Avenir Heavy"/>
                <a:ea typeface="Avenir Heavy"/>
                <a:cs typeface="Avenir Heavy"/>
                <a:sym typeface="Avenir Heavy"/>
              </a:rPr>
              <a:t>resolve</a:t>
            </a:r>
            <a:r>
              <a:t> — get called upon successful execution completion</a:t>
            </a:r>
          </a:p>
          <a:p>
            <a:pPr lvl="2" marL="1206500" indent="-444500">
              <a:spcBef>
                <a:spcPts val="1800"/>
              </a:spcBef>
              <a:defRPr spc="44" sz="2200"/>
            </a:pPr>
            <a:r>
              <a:rPr i="1">
                <a:latin typeface="Avenir Heavy"/>
                <a:ea typeface="Avenir Heavy"/>
                <a:cs typeface="Avenir Heavy"/>
                <a:sym typeface="Avenir Heavy"/>
              </a:rPr>
              <a:t>reject</a:t>
            </a:r>
            <a:r>
              <a:t> — gets called upon error during execution</a:t>
            </a:r>
          </a:p>
        </p:txBody>
      </p:sp>
      <p:sp>
        <p:nvSpPr>
          <p:cNvPr id="233" name="Text"/>
          <p:cNvSpPr txBox="1"/>
          <p:nvPr/>
        </p:nvSpPr>
        <p:spPr>
          <a:xfrm>
            <a:off x="9867900" y="1136650"/>
            <a:ext cx="190500" cy="4572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algn="l">
              <a:lnSpc>
                <a:spcPts val="2800"/>
              </a:lnSpc>
              <a:defRPr sz="1200">
                <a:solidFill>
                  <a:srgbClr val="A9B7C6"/>
                </a:solidFill>
                <a:latin typeface="Times"/>
                <a:ea typeface="Times"/>
                <a:cs typeface="Times"/>
                <a:sym typeface="Times"/>
              </a:defRPr>
            </a:lvl1pPr>
          </a:lstStyle>
          <a:p>
            <a:pPr/>
            <a:r>
              <a:t> </a:t>
            </a:r>
          </a:p>
        </p:txBody>
      </p:sp>
      <p:sp>
        <p:nvSpPr>
          <p:cNvPr id="234" name="function asyncFunc() {…"/>
          <p:cNvSpPr txBox="1"/>
          <p:nvPr/>
        </p:nvSpPr>
        <p:spPr>
          <a:xfrm>
            <a:off x="4504432" y="5431682"/>
            <a:ext cx="6231136" cy="2755901"/>
          </a:xfrm>
          <a:prstGeom prst="rect">
            <a:avLst/>
          </a:prstGeom>
          <a:solidFill>
            <a:srgbClr val="2B2B2B"/>
          </a:solidFill>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algn="l">
              <a:defRPr>
                <a:solidFill>
                  <a:srgbClr val="CC7831"/>
                </a:solidFill>
                <a:latin typeface="Menlo"/>
                <a:ea typeface="Menlo"/>
                <a:cs typeface="Menlo"/>
                <a:sym typeface="Menlo"/>
              </a:defRPr>
            </a:pPr>
            <a:r>
              <a:rPr b="1"/>
              <a:t>function </a:t>
            </a:r>
            <a:r>
              <a:rPr>
                <a:solidFill>
                  <a:srgbClr val="FFC66E"/>
                </a:solidFill>
              </a:rPr>
              <a:t>asyncFunc</a:t>
            </a:r>
            <a:r>
              <a:rPr>
                <a:solidFill>
                  <a:srgbClr val="A9B7C6"/>
                </a:solidFill>
              </a:rPr>
              <a:t>() {</a:t>
            </a:r>
            <a:endParaRPr>
              <a:solidFill>
                <a:srgbClr val="A9B7C6"/>
              </a:solidFill>
            </a:endParaRPr>
          </a:p>
          <a:p>
            <a:pPr algn="l">
              <a:defRPr b="1">
                <a:solidFill>
                  <a:srgbClr val="CC7831"/>
                </a:solidFill>
                <a:latin typeface="Menlo"/>
                <a:ea typeface="Menlo"/>
                <a:cs typeface="Menlo"/>
                <a:sym typeface="Menlo"/>
              </a:defRPr>
            </a:pPr>
            <a:r>
              <a:rPr b="0">
                <a:solidFill>
                  <a:srgbClr val="A9B7C6"/>
                </a:solidFill>
              </a:rPr>
              <a:t>    </a:t>
            </a:r>
            <a:r>
              <a:t>return new </a:t>
            </a:r>
            <a:r>
              <a:rPr b="0">
                <a:solidFill>
                  <a:srgbClr val="A9B7C6"/>
                </a:solidFill>
              </a:rPr>
              <a:t>Promise(</a:t>
            </a:r>
            <a:endParaRPr b="0">
              <a:solidFill>
                <a:srgbClr val="A9B7C6"/>
              </a:solidFill>
            </a:endParaRPr>
          </a:p>
          <a:p>
            <a:pPr algn="l">
              <a:defRPr>
                <a:solidFill>
                  <a:srgbClr val="A9B7C6"/>
                </a:solidFill>
                <a:latin typeface="Menlo"/>
                <a:ea typeface="Menlo"/>
                <a:cs typeface="Menlo"/>
                <a:sym typeface="Menlo"/>
              </a:defRPr>
            </a:pPr>
            <a:r>
              <a:t>        </a:t>
            </a:r>
            <a:r>
              <a:rPr b="1">
                <a:solidFill>
                  <a:srgbClr val="CC7831"/>
                </a:solidFill>
              </a:rPr>
              <a:t>function </a:t>
            </a:r>
            <a:r>
              <a:t>(resolve</a:t>
            </a:r>
            <a:r>
              <a:rPr>
                <a:solidFill>
                  <a:srgbClr val="CC7831"/>
                </a:solidFill>
              </a:rPr>
              <a:t>, </a:t>
            </a:r>
            <a:r>
              <a:t>reject) {</a:t>
            </a:r>
          </a:p>
          <a:p>
            <a:pPr algn="l">
              <a:defRPr>
                <a:solidFill>
                  <a:srgbClr val="A9B7C6"/>
                </a:solidFill>
                <a:latin typeface="Menlo"/>
                <a:ea typeface="Menlo"/>
                <a:cs typeface="Menlo"/>
                <a:sym typeface="Menlo"/>
              </a:defRPr>
            </a:pPr>
            <a:r>
              <a:t>            </a:t>
            </a:r>
            <a:r>
              <a:rPr b="1">
                <a:solidFill>
                  <a:srgbClr val="CC7831"/>
                </a:solidFill>
              </a:rPr>
              <a:t>try </a:t>
            </a:r>
            <a:r>
              <a:t>{</a:t>
            </a:r>
          </a:p>
          <a:p>
            <a:pPr algn="l">
              <a:defRPr>
                <a:solidFill>
                  <a:srgbClr val="A9B7C6"/>
                </a:solidFill>
                <a:latin typeface="Menlo"/>
                <a:ea typeface="Menlo"/>
                <a:cs typeface="Menlo"/>
                <a:sym typeface="Menlo"/>
              </a:defRPr>
            </a:pPr>
            <a:r>
              <a:t>                </a:t>
            </a:r>
            <a:r>
              <a:rPr b="1">
                <a:solidFill>
                  <a:srgbClr val="CC7831"/>
                </a:solidFill>
              </a:rPr>
              <a:t>const </a:t>
            </a:r>
            <a:r>
              <a:t>result = logicToGetResult()</a:t>
            </a:r>
          </a:p>
          <a:p>
            <a:pPr algn="l">
              <a:defRPr>
                <a:solidFill>
                  <a:srgbClr val="A9B7C6"/>
                </a:solidFill>
                <a:latin typeface="Menlo"/>
                <a:ea typeface="Menlo"/>
                <a:cs typeface="Menlo"/>
                <a:sym typeface="Menlo"/>
              </a:defRPr>
            </a:pPr>
            <a:r>
              <a:t>                resolve(result)</a:t>
            </a:r>
            <a:r>
              <a:rPr>
                <a:solidFill>
                  <a:srgbClr val="CC7831"/>
                </a:solidFill>
              </a:rPr>
              <a:t>;</a:t>
            </a:r>
            <a:endParaRPr>
              <a:solidFill>
                <a:srgbClr val="CC7831"/>
              </a:solidFill>
            </a:endParaRPr>
          </a:p>
          <a:p>
            <a:pPr algn="l">
              <a:defRPr>
                <a:solidFill>
                  <a:srgbClr val="CC7831"/>
                </a:solidFill>
                <a:latin typeface="Menlo"/>
                <a:ea typeface="Menlo"/>
                <a:cs typeface="Menlo"/>
                <a:sym typeface="Menlo"/>
              </a:defRPr>
            </a:pPr>
            <a:r>
              <a:t>            </a:t>
            </a:r>
            <a:r>
              <a:rPr>
                <a:solidFill>
                  <a:srgbClr val="A9B7C6"/>
                </a:solidFill>
              </a:rPr>
              <a:t>} </a:t>
            </a:r>
            <a:r>
              <a:rPr b="1"/>
              <a:t>catch </a:t>
            </a:r>
            <a:r>
              <a:rPr>
                <a:solidFill>
                  <a:srgbClr val="A9B7C6"/>
                </a:solidFill>
              </a:rPr>
              <a:t>(error) {</a:t>
            </a:r>
            <a:endParaRPr>
              <a:solidFill>
                <a:srgbClr val="A9B7C6"/>
              </a:solidFill>
            </a:endParaRPr>
          </a:p>
          <a:p>
            <a:pPr algn="l">
              <a:defRPr>
                <a:solidFill>
                  <a:srgbClr val="A9B7C6"/>
                </a:solidFill>
                <a:latin typeface="Menlo"/>
                <a:ea typeface="Menlo"/>
                <a:cs typeface="Menlo"/>
                <a:sym typeface="Menlo"/>
              </a:defRPr>
            </a:pPr>
            <a:r>
              <a:t>                reject(error)</a:t>
            </a:r>
            <a:r>
              <a:rPr>
                <a:solidFill>
                  <a:srgbClr val="CC7831"/>
                </a:solidFill>
              </a:rPr>
              <a:t>;</a:t>
            </a:r>
            <a:endParaRPr>
              <a:solidFill>
                <a:srgbClr val="CC7831"/>
              </a:solidFill>
            </a:endParaRPr>
          </a:p>
          <a:p>
            <a:pPr algn="l">
              <a:defRPr>
                <a:solidFill>
                  <a:srgbClr val="CC7831"/>
                </a:solidFill>
                <a:latin typeface="Menlo"/>
                <a:ea typeface="Menlo"/>
                <a:cs typeface="Menlo"/>
                <a:sym typeface="Menlo"/>
              </a:defRPr>
            </a:pPr>
            <a:r>
              <a:t>            </a:t>
            </a:r>
            <a:r>
              <a:rPr>
                <a:solidFill>
                  <a:srgbClr val="A9B7C6"/>
                </a:solidFill>
              </a:rPr>
              <a:t>}</a:t>
            </a:r>
            <a:endParaRPr>
              <a:solidFill>
                <a:srgbClr val="A9B7C6"/>
              </a:solidFill>
            </a:endParaRPr>
          </a:p>
          <a:p>
            <a:pPr algn="l">
              <a:defRPr>
                <a:solidFill>
                  <a:srgbClr val="A9B7C6"/>
                </a:solidFill>
                <a:latin typeface="Menlo"/>
                <a:ea typeface="Menlo"/>
                <a:cs typeface="Menlo"/>
                <a:sym typeface="Menlo"/>
              </a:defRPr>
            </a:pPr>
            <a:r>
              <a:t>        })</a:t>
            </a:r>
            <a:r>
              <a:rPr>
                <a:solidFill>
                  <a:srgbClr val="CC7831"/>
                </a:solidFill>
              </a:rPr>
              <a:t>;</a:t>
            </a:r>
            <a:endParaRPr>
              <a:solidFill>
                <a:srgbClr val="CC7831"/>
              </a:solidFill>
            </a:endParaRPr>
          </a:p>
          <a:p>
            <a:pPr algn="l">
              <a:defRPr>
                <a:solidFill>
                  <a:srgbClr val="A9B7C6"/>
                </a:solidFill>
                <a:latin typeface="Menlo"/>
                <a:ea typeface="Menlo"/>
                <a:cs typeface="Menlo"/>
                <a:sym typeface="Menlo"/>
              </a:defRPr>
            </a:pPr>
            <a:r>
              <a:t>}</a:t>
            </a:r>
          </a:p>
        </p:txBody>
      </p:sp>
      <p:sp>
        <p:nvSpPr>
          <p:cNvPr id="235" name="resolve called with result on success"/>
          <p:cNvSpPr/>
          <p:nvPr/>
        </p:nvSpPr>
        <p:spPr>
          <a:xfrm>
            <a:off x="726876" y="6504533"/>
            <a:ext cx="5656264" cy="42267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20" y="0"/>
                </a:moveTo>
                <a:cubicBezTo>
                  <a:pt x="143" y="0"/>
                  <a:pt x="0" y="1920"/>
                  <a:pt x="0" y="4279"/>
                </a:cubicBezTo>
                <a:lnTo>
                  <a:pt x="0" y="17321"/>
                </a:lnTo>
                <a:cubicBezTo>
                  <a:pt x="0" y="19680"/>
                  <a:pt x="143" y="21600"/>
                  <a:pt x="320" y="21600"/>
                </a:cubicBezTo>
                <a:lnTo>
                  <a:pt x="15459" y="21600"/>
                </a:lnTo>
                <a:cubicBezTo>
                  <a:pt x="15542" y="21600"/>
                  <a:pt x="15616" y="21139"/>
                  <a:pt x="15673" y="20444"/>
                </a:cubicBezTo>
                <a:lnTo>
                  <a:pt x="21600" y="12818"/>
                </a:lnTo>
                <a:lnTo>
                  <a:pt x="15779" y="5334"/>
                </a:lnTo>
                <a:lnTo>
                  <a:pt x="15779" y="4279"/>
                </a:lnTo>
                <a:cubicBezTo>
                  <a:pt x="15779" y="1920"/>
                  <a:pt x="15635" y="0"/>
                  <a:pt x="15459" y="0"/>
                </a:cubicBezTo>
                <a:lnTo>
                  <a:pt x="320" y="0"/>
                </a:lnTo>
                <a:close/>
              </a:path>
            </a:pathLst>
          </a:cu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p>
            <a:pPr>
              <a:defRPr sz="1800"/>
            </a:pPr>
            <a:r>
              <a:rPr i="1">
                <a:latin typeface="Avenir Heavy"/>
                <a:ea typeface="Avenir Heavy"/>
                <a:cs typeface="Avenir Heavy"/>
                <a:sym typeface="Avenir Heavy"/>
              </a:rPr>
              <a:t>resolve</a:t>
            </a:r>
            <a:r>
              <a:t> called with result on success</a:t>
            </a:r>
          </a:p>
        </p:txBody>
      </p:sp>
      <p:sp>
        <p:nvSpPr>
          <p:cNvPr id="236" name="reject called on error"/>
          <p:cNvSpPr/>
          <p:nvPr/>
        </p:nvSpPr>
        <p:spPr>
          <a:xfrm>
            <a:off x="7040038" y="7449113"/>
            <a:ext cx="2887664" cy="82669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3260" y="18219"/>
                </a:lnTo>
                <a:lnTo>
                  <a:pt x="3260" y="19422"/>
                </a:lnTo>
                <a:cubicBezTo>
                  <a:pt x="3260" y="20629"/>
                  <a:pt x="3541" y="21600"/>
                  <a:pt x="3886" y="21600"/>
                </a:cubicBezTo>
                <a:lnTo>
                  <a:pt x="20977" y="21600"/>
                </a:lnTo>
                <a:cubicBezTo>
                  <a:pt x="21322" y="21600"/>
                  <a:pt x="21600" y="20629"/>
                  <a:pt x="21600" y="19422"/>
                </a:cubicBezTo>
                <a:lnTo>
                  <a:pt x="21600" y="12692"/>
                </a:lnTo>
                <a:cubicBezTo>
                  <a:pt x="21600" y="11486"/>
                  <a:pt x="21322" y="10504"/>
                  <a:pt x="20977" y="10504"/>
                </a:cubicBezTo>
                <a:lnTo>
                  <a:pt x="5620" y="10504"/>
                </a:lnTo>
                <a:lnTo>
                  <a:pt x="0" y="0"/>
                </a:lnTo>
                <a:close/>
              </a:path>
            </a:pathLst>
          </a:cu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p>
            <a:pPr>
              <a:defRPr sz="1800"/>
            </a:pPr>
            <a:r>
              <a:rPr i="1">
                <a:latin typeface="Avenir Heavy"/>
                <a:ea typeface="Avenir Heavy"/>
                <a:cs typeface="Avenir Heavy"/>
                <a:sym typeface="Avenir Heavy"/>
              </a:rPr>
              <a:t>reject</a:t>
            </a:r>
            <a:r>
              <a:t> called on error</a:t>
            </a:r>
          </a:p>
        </p:txBody>
      </p:sp>
      <p:pic>
        <p:nvPicPr>
          <p:cNvPr id="237" name="page6image1528.png" descr="page6image1528.png"/>
          <p:cNvPicPr>
            <a:picLocks noChangeAspect="1"/>
          </p:cNvPicPr>
          <p:nvPr/>
        </p:nvPicPr>
        <p:blipFill>
          <a:blip r:embed="rId4">
            <a:extLst/>
          </a:blip>
          <a:stretch>
            <a:fillRect/>
          </a:stretch>
        </p:blipFill>
        <p:spPr>
          <a:xfrm>
            <a:off x="11175176" y="700086"/>
            <a:ext cx="966025" cy="974728"/>
          </a:xfrm>
          <a:prstGeom prst="rect">
            <a:avLst/>
          </a:prstGeom>
          <a:ln w="12700">
            <a:miter lim="400000"/>
          </a:ln>
          <a:effectLst>
            <a:outerShdw sx="100000" sy="100000" kx="0" ky="0" algn="b" rotWithShape="0" blurRad="190500" dist="8455" dir="5400000">
              <a:srgbClr val="000000"/>
            </a:outerShdw>
          </a:effectLst>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23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36" grpId="2"/>
      <p:bldP build="whole" bldLvl="1" animBg="1" rev="0" advAuto="0" spid="235" grpId="1"/>
    </p:bldLst>
  </p:timing>
</p:sld>
</file>

<file path=ppt/theme/_rels/theme1.xml.rels><?xml version="1.0" encoding="UTF-8" standalone="yes"?><Relationships xmlns="http://schemas.openxmlformats.org/package/2006/relationships"><Relationship Id="rId1" Type="http://schemas.openxmlformats.org/officeDocument/2006/relationships/image" Target="../media/image1.png"/></Relationships>

</file>

<file path=ppt/theme/_rels/theme2.xml.rels><?xml version="1.0" encoding="UTF-8" standalone="yes"?><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xmlns:r="http://schemas.openxmlformats.org/officeDocument/2006/relationships" name="New_Template8">
  <a:themeElements>
    <a:clrScheme name="New_Template8">
      <a:dk1>
        <a:srgbClr val="FF0000"/>
      </a:dk1>
      <a:lt1>
        <a:srgbClr val="FFFFFF"/>
      </a:lt1>
      <a:dk2>
        <a:srgbClr val="5B5854"/>
      </a:dk2>
      <a:lt2>
        <a:srgbClr val="C9C3BA"/>
      </a:lt2>
      <a:accent1>
        <a:srgbClr val="708CA5"/>
      </a:accent1>
      <a:accent2>
        <a:srgbClr val="80A7A7"/>
      </a:accent2>
      <a:accent3>
        <a:srgbClr val="98A66D"/>
      </a:accent3>
      <a:accent4>
        <a:srgbClr val="CF9E5B"/>
      </a:accent4>
      <a:accent5>
        <a:srgbClr val="C87C6D"/>
      </a:accent5>
      <a:accent6>
        <a:srgbClr val="837B9A"/>
      </a:accent6>
      <a:hlink>
        <a:srgbClr val="0000FF"/>
      </a:hlink>
      <a:folHlink>
        <a:srgbClr val="FF00FF"/>
      </a:folHlink>
    </a:clrScheme>
    <a:fontScheme name="New_Template8">
      <a:majorFont>
        <a:latin typeface="Futura"/>
        <a:ea typeface="Futura"/>
        <a:cs typeface="Futura"/>
      </a:majorFont>
      <a:minorFont>
        <a:latin typeface="Futura"/>
        <a:ea typeface="Futura"/>
        <a:cs typeface="Futura"/>
      </a:minorFont>
    </a:fontScheme>
    <a:fmtScheme name="New_Template8">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457200" rtl="0" fontAlgn="auto" latinLnBrk="0" hangingPunct="0">
          <a:lnSpc>
            <a:spcPct val="100000"/>
          </a:lnSpc>
          <a:spcBef>
            <a:spcPts val="0"/>
          </a:spcBef>
          <a:spcAft>
            <a:spcPts val="0"/>
          </a:spcAft>
          <a:buClrTx/>
          <a:buSzTx/>
          <a:buFontTx/>
          <a:buNone/>
          <a:tabLst/>
          <a:defRPr b="0" baseline="0" cap="all" i="0" spc="32" strike="noStrike" sz="1600" u="none" kumimoji="0" normalizeH="0">
            <a:ln>
              <a:noFill/>
            </a:ln>
            <a:solidFill>
              <a:srgbClr val="FFFFFF"/>
            </a:solidFill>
            <a:effectLst/>
            <a:uFillTx/>
            <a:latin typeface="+mn-lt"/>
            <a:ea typeface="+mn-ea"/>
            <a:cs typeface="+mn-cs"/>
            <a:sym typeface="Futur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5">
              <a:alpha val="75000"/>
            </a:schemeClr>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t" upright="0">
        <a:spAutoFit/>
      </a:bodyPr>
      <a:lstStyle>
        <a:defPPr marL="0" marR="0" indent="0" algn="ctr" defTabSz="457200" rtl="0" fontAlgn="auto" latinLnBrk="0" hangingPunct="0">
          <a:lnSpc>
            <a:spcPct val="100000"/>
          </a:lnSpc>
          <a:spcBef>
            <a:spcPts val="0"/>
          </a:spcBef>
          <a:spcAft>
            <a:spcPts val="0"/>
          </a:spcAft>
          <a:buClrTx/>
          <a:buSzTx/>
          <a:buFontTx/>
          <a:buNone/>
          <a:tabLst/>
          <a:defRPr b="0" baseline="0" cap="none" i="0" spc="0" strike="noStrike" sz="1600" u="none" kumimoji="0" normalizeH="0">
            <a:ln>
              <a:noFill/>
            </a:ln>
            <a:solidFill>
              <a:srgbClr val="FFFFFF"/>
            </a:solidFill>
            <a:effectLst/>
            <a:uFillTx/>
            <a:latin typeface="Avenir Medium"/>
            <a:ea typeface="Avenir Medium"/>
            <a:cs typeface="Avenir Medium"/>
            <a:sym typeface="Avenir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New_Template8">
  <a:themeElements>
    <a:clrScheme name="New_Template8">
      <a:dk1>
        <a:srgbClr val="000000"/>
      </a:dk1>
      <a:lt1>
        <a:srgbClr val="FFFFFF"/>
      </a:lt1>
      <a:dk2>
        <a:srgbClr val="5B5854"/>
      </a:dk2>
      <a:lt2>
        <a:srgbClr val="C9C3BA"/>
      </a:lt2>
      <a:accent1>
        <a:srgbClr val="708CA5"/>
      </a:accent1>
      <a:accent2>
        <a:srgbClr val="80A7A7"/>
      </a:accent2>
      <a:accent3>
        <a:srgbClr val="98A66D"/>
      </a:accent3>
      <a:accent4>
        <a:srgbClr val="CF9E5B"/>
      </a:accent4>
      <a:accent5>
        <a:srgbClr val="C87C6D"/>
      </a:accent5>
      <a:accent6>
        <a:srgbClr val="837B9A"/>
      </a:accent6>
      <a:hlink>
        <a:srgbClr val="0000FF"/>
      </a:hlink>
      <a:folHlink>
        <a:srgbClr val="FF00FF"/>
      </a:folHlink>
    </a:clrScheme>
    <a:fontScheme name="New_Template8">
      <a:majorFont>
        <a:latin typeface="Futura"/>
        <a:ea typeface="Futura"/>
        <a:cs typeface="Futura"/>
      </a:majorFont>
      <a:minorFont>
        <a:latin typeface="Futura"/>
        <a:ea typeface="Futura"/>
        <a:cs typeface="Futura"/>
      </a:minorFont>
    </a:fontScheme>
    <a:fmtScheme name="New_Template8">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457200" rtl="0" fontAlgn="auto" latinLnBrk="0" hangingPunct="0">
          <a:lnSpc>
            <a:spcPct val="100000"/>
          </a:lnSpc>
          <a:spcBef>
            <a:spcPts val="0"/>
          </a:spcBef>
          <a:spcAft>
            <a:spcPts val="0"/>
          </a:spcAft>
          <a:buClrTx/>
          <a:buSzTx/>
          <a:buFontTx/>
          <a:buNone/>
          <a:tabLst/>
          <a:defRPr b="0" baseline="0" cap="all" i="0" spc="32" strike="noStrike" sz="1600" u="none" kumimoji="0" normalizeH="0">
            <a:ln>
              <a:noFill/>
            </a:ln>
            <a:solidFill>
              <a:srgbClr val="FFFFFF"/>
            </a:solidFill>
            <a:effectLst/>
            <a:uFillTx/>
            <a:latin typeface="+mn-lt"/>
            <a:ea typeface="+mn-ea"/>
            <a:cs typeface="+mn-cs"/>
            <a:sym typeface="Futur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5">
              <a:alpha val="75000"/>
            </a:schemeClr>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t" upright="0">
        <a:spAutoFit/>
      </a:bodyPr>
      <a:lstStyle>
        <a:defPPr marL="0" marR="0" indent="0" algn="ctr" defTabSz="457200" rtl="0" fontAlgn="auto" latinLnBrk="0" hangingPunct="0">
          <a:lnSpc>
            <a:spcPct val="100000"/>
          </a:lnSpc>
          <a:spcBef>
            <a:spcPts val="0"/>
          </a:spcBef>
          <a:spcAft>
            <a:spcPts val="0"/>
          </a:spcAft>
          <a:buClrTx/>
          <a:buSzTx/>
          <a:buFontTx/>
          <a:buNone/>
          <a:tabLst/>
          <a:defRPr b="0" baseline="0" cap="none" i="0" spc="0" strike="noStrike" sz="1600" u="none" kumimoji="0" normalizeH="0">
            <a:ln>
              <a:noFill/>
            </a:ln>
            <a:solidFill>
              <a:srgbClr val="FFFFFF"/>
            </a:solidFill>
            <a:effectLst/>
            <a:uFillTx/>
            <a:latin typeface="Avenir Medium"/>
            <a:ea typeface="Avenir Medium"/>
            <a:cs typeface="Avenir Medium"/>
            <a:sym typeface="Avenir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